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6"/>
  </p:notesMasterIdLst>
  <p:handoutMasterIdLst>
    <p:handoutMasterId r:id="rId47"/>
  </p:handoutMasterIdLst>
  <p:sldIdLst>
    <p:sldId id="276" r:id="rId3"/>
    <p:sldId id="340" r:id="rId4"/>
    <p:sldId id="343" r:id="rId5"/>
    <p:sldId id="341" r:id="rId6"/>
    <p:sldId id="292" r:id="rId7"/>
    <p:sldId id="316" r:id="rId8"/>
    <p:sldId id="257" r:id="rId9"/>
    <p:sldId id="281" r:id="rId10"/>
    <p:sldId id="332" r:id="rId11"/>
    <p:sldId id="333" r:id="rId12"/>
    <p:sldId id="325" r:id="rId13"/>
    <p:sldId id="282" r:id="rId14"/>
    <p:sldId id="294" r:id="rId15"/>
    <p:sldId id="258" r:id="rId16"/>
    <p:sldId id="259" r:id="rId17"/>
    <p:sldId id="293" r:id="rId18"/>
    <p:sldId id="268" r:id="rId19"/>
    <p:sldId id="309" r:id="rId20"/>
    <p:sldId id="274" r:id="rId21"/>
    <p:sldId id="260" r:id="rId22"/>
    <p:sldId id="261" r:id="rId23"/>
    <p:sldId id="295" r:id="rId24"/>
    <p:sldId id="328" r:id="rId25"/>
    <p:sldId id="342" r:id="rId26"/>
    <p:sldId id="277" r:id="rId27"/>
    <p:sldId id="302" r:id="rId28"/>
    <p:sldId id="303" r:id="rId29"/>
    <p:sldId id="334" r:id="rId30"/>
    <p:sldId id="306" r:id="rId31"/>
    <p:sldId id="307" r:id="rId32"/>
    <p:sldId id="335" r:id="rId33"/>
    <p:sldId id="299" r:id="rId34"/>
    <p:sldId id="300" r:id="rId35"/>
    <p:sldId id="336" r:id="rId36"/>
    <p:sldId id="313" r:id="rId37"/>
    <p:sldId id="297" r:id="rId38"/>
    <p:sldId id="263" r:id="rId39"/>
    <p:sldId id="284" r:id="rId40"/>
    <p:sldId id="286" r:id="rId41"/>
    <p:sldId id="285" r:id="rId42"/>
    <p:sldId id="289" r:id="rId43"/>
    <p:sldId id="290" r:id="rId44"/>
    <p:sldId id="311" r:id="rId45"/>
  </p:sldIdLst>
  <p:sldSz cx="12192000" cy="6858000"/>
  <p:notesSz cx="10234613"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C57"/>
    <a:srgbClr val="FFFF1F"/>
    <a:srgbClr val="E06666"/>
    <a:srgbClr val="3C78D8"/>
    <a:srgbClr val="0E4194"/>
    <a:srgbClr val="FDF101"/>
    <a:srgbClr val="D4CF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835" autoAdjust="0"/>
  </p:normalViewPr>
  <p:slideViewPr>
    <p:cSldViewPr snapToGrid="0">
      <p:cViewPr varScale="1">
        <p:scale>
          <a:sx n="68" d="100"/>
          <a:sy n="68" d="100"/>
        </p:scale>
        <p:origin x="461" y="67"/>
      </p:cViewPr>
      <p:guideLst/>
    </p:cSldViewPr>
  </p:slideViewPr>
  <p:notesTextViewPr>
    <p:cViewPr>
      <p:scale>
        <a:sx n="1" d="1"/>
        <a:sy n="1" d="1"/>
      </p:scale>
      <p:origin x="0" y="0"/>
    </p:cViewPr>
  </p:notesTextViewPr>
  <p:sorterViewPr>
    <p:cViewPr varScale="1">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share.bsc.es\Management\Human%20Resources\Reporting\Informes\Hist&#242;ric%20empleats%20donada%20data%202005%20-201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[Històric empleats donada data 2005 -2019.xlsx]Sheet1!PivotTable3</c:name>
    <c:fmtId val="-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c:f>
              <c:strCache>
                <c:ptCount val="1"/>
                <c:pt idx="0">
                  <c:v>Total</c:v>
                </c:pt>
              </c:strCache>
            </c:strRef>
          </c:tx>
          <c:spPr>
            <a:solidFill>
              <a:schemeClr val="accent1"/>
            </a:solidFill>
            <a:ln>
              <a:noFill/>
            </a:ln>
            <a:effectLst/>
          </c:spPr>
          <c:invertIfNegative val="0"/>
          <c:dLbls>
            <c:dLbl>
              <c:idx val="15"/>
              <c:layout/>
              <c:tx>
                <c:rich>
                  <a:bodyPr/>
                  <a:lstStyle/>
                  <a:p>
                    <a:r>
                      <a:rPr lang="en-US"/>
                      <a:t>722</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B1A-FE48-A7B1-88647D56BD9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Sheet1!$A$4:$A$20</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Sheet1!$B$4:$B$20</c:f>
              <c:numCache>
                <c:formatCode>General</c:formatCode>
                <c:ptCount val="16"/>
                <c:pt idx="0">
                  <c:v>65</c:v>
                </c:pt>
                <c:pt idx="1">
                  <c:v>114</c:v>
                </c:pt>
                <c:pt idx="2">
                  <c:v>164</c:v>
                </c:pt>
                <c:pt idx="3">
                  <c:v>229</c:v>
                </c:pt>
                <c:pt idx="4">
                  <c:v>279</c:v>
                </c:pt>
                <c:pt idx="5">
                  <c:v>302</c:v>
                </c:pt>
                <c:pt idx="6">
                  <c:v>310</c:v>
                </c:pt>
                <c:pt idx="7">
                  <c:v>321</c:v>
                </c:pt>
                <c:pt idx="8">
                  <c:v>358</c:v>
                </c:pt>
                <c:pt idx="9">
                  <c:v>433</c:v>
                </c:pt>
                <c:pt idx="10">
                  <c:v>447</c:v>
                </c:pt>
                <c:pt idx="11">
                  <c:v>475</c:v>
                </c:pt>
                <c:pt idx="12">
                  <c:v>529</c:v>
                </c:pt>
                <c:pt idx="13">
                  <c:v>613</c:v>
                </c:pt>
                <c:pt idx="14">
                  <c:v>668</c:v>
                </c:pt>
                <c:pt idx="15">
                  <c:v>693</c:v>
                </c:pt>
              </c:numCache>
            </c:numRef>
          </c:val>
          <c:extLst>
            <c:ext xmlns:c16="http://schemas.microsoft.com/office/drawing/2014/chart" uri="{C3380CC4-5D6E-409C-BE32-E72D297353CC}">
              <c16:uniqueId val="{00000000-EF99-4457-92FC-763B0D5EB062}"/>
            </c:ext>
          </c:extLst>
        </c:ser>
        <c:dLbls>
          <c:dLblPos val="outEnd"/>
          <c:showLegendKey val="0"/>
          <c:showVal val="1"/>
          <c:showCatName val="0"/>
          <c:showSerName val="0"/>
          <c:showPercent val="0"/>
          <c:showBubbleSize val="0"/>
        </c:dLbls>
        <c:gapWidth val="219"/>
        <c:overlap val="-27"/>
        <c:axId val="306151376"/>
        <c:axId val="306148096"/>
      </c:barChart>
      <c:catAx>
        <c:axId val="30615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06148096"/>
        <c:crosses val="autoZero"/>
        <c:auto val="1"/>
        <c:lblAlgn val="ctr"/>
        <c:lblOffset val="100"/>
        <c:noMultiLvlLbl val="0"/>
      </c:catAx>
      <c:valAx>
        <c:axId val="306148096"/>
        <c:scaling>
          <c:orientation val="minMax"/>
        </c:scaling>
        <c:delete val="1"/>
        <c:axPos val="l"/>
        <c:numFmt formatCode="General" sourceLinked="1"/>
        <c:majorTickMark val="none"/>
        <c:minorTickMark val="none"/>
        <c:tickLblPos val="nextTo"/>
        <c:crossAx val="30615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custT="1"/>
      <dgm:spPr/>
      <dgm:t>
        <a:bodyPr/>
        <a:lstStyle/>
        <a:p>
          <a:r>
            <a:rPr lang="en-US" sz="3600" b="1" dirty="0" smtClean="0">
              <a:solidFill>
                <a:srgbClr val="FF0000"/>
              </a:solidFill>
            </a:rPr>
            <a:t>EPI</a:t>
          </a:r>
          <a:endParaRPr lang="en-US" sz="2800" b="1" dirty="0">
            <a:solidFill>
              <a:srgbClr val="FF0000"/>
            </a:solidFill>
          </a:endParaRPr>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r>
            <a:rPr lang="en-US" dirty="0" smtClean="0"/>
            <a:t>MEEP</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eProcessor</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err="1" smtClean="0"/>
            <a:t>eProcessor</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pPr algn="ctr"/>
          <a:r>
            <a:rPr lang="en-US" b="0" dirty="0" smtClean="0"/>
            <a:t>EPI RISC-V PILOT</a:t>
          </a:r>
          <a:endParaRPr lang="en-US" b="0"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custT="1"/>
      <dgm:spPr/>
      <dgm:t>
        <a:bodyPr/>
        <a:lstStyle/>
        <a:p>
          <a:r>
            <a:rPr lang="en-US" sz="3200" b="1" dirty="0" err="1" smtClean="0">
              <a:solidFill>
                <a:srgbClr val="FF0000"/>
              </a:solidFill>
            </a:rPr>
            <a:t>Exascale</a:t>
          </a:r>
          <a:endParaRPr lang="en-US" sz="3200" b="1" dirty="0">
            <a:solidFill>
              <a:srgbClr val="FF0000"/>
            </a:solidFill>
          </a:endParaRPr>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err="1" smtClean="0"/>
            <a:t>eProcessor</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pPr algn="ctr"/>
          <a:r>
            <a:rPr lang="en-US" dirty="0" smtClean="0"/>
            <a:t>EPI RISC-V PILOT</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Exascale</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smtClean="0"/>
            <a:t>EPI</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custT="1"/>
      <dgm:spPr/>
      <dgm:t>
        <a:bodyPr/>
        <a:lstStyle/>
        <a:p>
          <a:r>
            <a:rPr lang="en-US" sz="3600" b="1" dirty="0" smtClean="0">
              <a:solidFill>
                <a:srgbClr val="FF0000"/>
              </a:solidFill>
            </a:rPr>
            <a:t>MEEP</a:t>
          </a:r>
          <a:endParaRPr lang="en-US" sz="3600" b="1" dirty="0">
            <a:solidFill>
              <a:srgbClr val="FF0000"/>
            </a:solidFill>
          </a:endParaRPr>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eProcessor</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err="1" smtClean="0"/>
            <a:t>eProcessor</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pPr algn="ctr"/>
          <a:r>
            <a:rPr lang="en-US" dirty="0" smtClean="0"/>
            <a:t>EPI RISC-V PILOT</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Exascale</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smtClean="0"/>
            <a:t>EPI</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r>
            <a:rPr lang="en-US" dirty="0" smtClean="0"/>
            <a:t>MEEP</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b="1" i="1" dirty="0" err="1" smtClean="0"/>
            <a:t>e</a:t>
          </a:r>
          <a:r>
            <a:rPr lang="en-US" b="1" dirty="0" err="1" smtClean="0"/>
            <a:t>Processor</a:t>
          </a:r>
          <a:endParaRPr lang="en-US" b="1"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b="1" i="1" dirty="0" err="1" smtClean="0">
              <a:solidFill>
                <a:srgbClr val="FF0000"/>
              </a:solidFill>
            </a:rPr>
            <a:t>e</a:t>
          </a:r>
          <a:r>
            <a:rPr lang="en-US" b="1" dirty="0" err="1" smtClean="0">
              <a:solidFill>
                <a:srgbClr val="FF0000"/>
              </a:solidFill>
            </a:rPr>
            <a:t>Processor</a:t>
          </a:r>
          <a:endParaRPr lang="en-US" b="1" dirty="0">
            <a:solidFill>
              <a:srgbClr val="FF0000"/>
            </a:solidFill>
          </a:endParaRPr>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pPr algn="ctr"/>
          <a:r>
            <a:rPr lang="en-US" dirty="0" smtClean="0"/>
            <a:t>EPI RISC-V PILOT</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Exascale</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smtClean="0"/>
            <a:t>EPI</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r>
            <a:rPr lang="en-US" dirty="0" smtClean="0"/>
            <a:t>MEEP</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eProcessor</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err="1" smtClean="0"/>
            <a:t>eProcessor</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pPr algn="ctr"/>
          <a:r>
            <a:rPr lang="en-US" b="1" dirty="0" smtClean="0">
              <a:solidFill>
                <a:srgbClr val="FF0000"/>
              </a:solidFill>
            </a:rPr>
            <a:t>EPI RISC-V PILOT</a:t>
          </a:r>
          <a:endParaRPr lang="en-US" b="1" dirty="0">
            <a:solidFill>
              <a:srgbClr val="FF0000"/>
            </a:solidFill>
          </a:endParaRPr>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Exascale</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5F8F0D-4B0A-4D6E-A2B8-3B303719E49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2F0543D-B960-447C-AB97-876753ED0C22}">
      <dgm:prSet phldrT="[Text]"/>
      <dgm:spPr/>
      <dgm:t>
        <a:bodyPr/>
        <a:lstStyle/>
        <a:p>
          <a:r>
            <a:rPr lang="en-US" dirty="0" smtClean="0"/>
            <a:t>EPI</a:t>
          </a:r>
          <a:endParaRPr lang="en-US" dirty="0"/>
        </a:p>
      </dgm:t>
    </dgm:pt>
    <dgm:pt modelId="{825DD96B-355B-45D2-BDAA-110A8B4BBE47}" type="parTrans" cxnId="{62226DB1-C74E-4731-BACB-8976B560D5BB}">
      <dgm:prSet/>
      <dgm:spPr/>
      <dgm:t>
        <a:bodyPr/>
        <a:lstStyle/>
        <a:p>
          <a:endParaRPr lang="en-US"/>
        </a:p>
      </dgm:t>
    </dgm:pt>
    <dgm:pt modelId="{8DACC13F-2735-4FF9-8192-53E0BA2F6010}" type="sibTrans" cxnId="{62226DB1-C74E-4731-BACB-8976B560D5BB}">
      <dgm:prSet/>
      <dgm:spPr/>
      <dgm:t>
        <a:bodyPr/>
        <a:lstStyle/>
        <a:p>
          <a:endParaRPr lang="en-US"/>
        </a:p>
      </dgm:t>
    </dgm:pt>
    <dgm:pt modelId="{A9FEECA8-ED48-44B3-86E4-6A1C6350AF40}">
      <dgm:prSet phldrT="[Text]"/>
      <dgm:spPr/>
      <dgm:t>
        <a:bodyPr/>
        <a:lstStyle/>
        <a:p>
          <a:r>
            <a:rPr lang="en-US" dirty="0" smtClean="0"/>
            <a:t>MEEP</a:t>
          </a:r>
          <a:endParaRPr lang="en-US" dirty="0"/>
        </a:p>
      </dgm:t>
    </dgm:pt>
    <dgm:pt modelId="{0A0D8D57-4746-459E-9476-86AA195E8CCB}" type="parTrans" cxnId="{4003A117-EF31-4274-85E8-CAA26EC09592}">
      <dgm:prSet/>
      <dgm:spPr/>
      <dgm:t>
        <a:bodyPr/>
        <a:lstStyle/>
        <a:p>
          <a:endParaRPr lang="en-US"/>
        </a:p>
      </dgm:t>
    </dgm:pt>
    <dgm:pt modelId="{9BD4867F-7FD6-4C14-B76F-9C2B3906F556}" type="sibTrans" cxnId="{4003A117-EF31-4274-85E8-CAA26EC09592}">
      <dgm:prSet/>
      <dgm:spPr/>
      <dgm:t>
        <a:bodyPr/>
        <a:lstStyle/>
        <a:p>
          <a:endParaRPr lang="en-US"/>
        </a:p>
      </dgm:t>
    </dgm:pt>
    <dgm:pt modelId="{278AB2C8-50F6-472B-B7D5-7816F1A2063F}">
      <dgm:prSet phldrT="[Text]"/>
      <dgm:spPr/>
      <dgm:t>
        <a:bodyPr/>
        <a:lstStyle/>
        <a:p>
          <a:r>
            <a:rPr lang="en-US" dirty="0" err="1" smtClean="0"/>
            <a:t>eProcessor</a:t>
          </a:r>
          <a:endParaRPr lang="en-US" dirty="0"/>
        </a:p>
      </dgm:t>
    </dgm:pt>
    <dgm:pt modelId="{97AF7377-9930-403C-BF2D-14E0C4767BF6}" type="parTrans" cxnId="{AEBBDF99-27FE-4366-BB1F-80B522D58798}">
      <dgm:prSet/>
      <dgm:spPr/>
      <dgm:t>
        <a:bodyPr/>
        <a:lstStyle/>
        <a:p>
          <a:endParaRPr lang="en-US"/>
        </a:p>
      </dgm:t>
    </dgm:pt>
    <dgm:pt modelId="{239F5397-A2DC-4A09-80D2-7F77756C7A2A}" type="sibTrans" cxnId="{AEBBDF99-27FE-4366-BB1F-80B522D58798}">
      <dgm:prSet/>
      <dgm:spPr/>
      <dgm:t>
        <a:bodyPr/>
        <a:lstStyle/>
        <a:p>
          <a:endParaRPr lang="en-US"/>
        </a:p>
      </dgm:t>
    </dgm:pt>
    <dgm:pt modelId="{5BC3A6D7-90BE-44E6-8B2B-5D2DCA7B8615}" type="pres">
      <dgm:prSet presAssocID="{725F8F0D-4B0A-4D6E-A2B8-3B303719E496}" presName="rootnode" presStyleCnt="0">
        <dgm:presLayoutVars>
          <dgm:chMax/>
          <dgm:chPref/>
          <dgm:dir/>
          <dgm:animLvl val="lvl"/>
        </dgm:presLayoutVars>
      </dgm:prSet>
      <dgm:spPr/>
      <dgm:t>
        <a:bodyPr/>
        <a:lstStyle/>
        <a:p>
          <a:endParaRPr lang="en-US"/>
        </a:p>
      </dgm:t>
    </dgm:pt>
    <dgm:pt modelId="{97A8F0D1-1C94-4433-BE7A-351A5041ADA2}" type="pres">
      <dgm:prSet presAssocID="{B2F0543D-B960-447C-AB97-876753ED0C22}" presName="composite" presStyleCnt="0"/>
      <dgm:spPr/>
    </dgm:pt>
    <dgm:pt modelId="{E6765541-60B2-4DB1-8201-E7D098491490}" type="pres">
      <dgm:prSet presAssocID="{B2F0543D-B960-447C-AB97-876753ED0C22}" presName="LShape" presStyleLbl="alignNode1" presStyleIdx="0" presStyleCnt="5"/>
      <dgm:spPr>
        <a:solidFill>
          <a:srgbClr val="002060"/>
        </a:solidFill>
      </dgm:spPr>
    </dgm:pt>
    <dgm:pt modelId="{2D35F965-88CB-4E4D-AA61-6830625CB156}" type="pres">
      <dgm:prSet presAssocID="{B2F0543D-B960-447C-AB97-876753ED0C22}" presName="ParentText" presStyleLbl="revTx" presStyleIdx="0" presStyleCnt="3">
        <dgm:presLayoutVars>
          <dgm:chMax val="0"/>
          <dgm:chPref val="0"/>
          <dgm:bulletEnabled val="1"/>
        </dgm:presLayoutVars>
      </dgm:prSet>
      <dgm:spPr/>
      <dgm:t>
        <a:bodyPr/>
        <a:lstStyle/>
        <a:p>
          <a:endParaRPr lang="en-US"/>
        </a:p>
      </dgm:t>
    </dgm:pt>
    <dgm:pt modelId="{0C5433E2-24FE-4AA0-AB39-5A41D7FC7CC2}" type="pres">
      <dgm:prSet presAssocID="{B2F0543D-B960-447C-AB97-876753ED0C22}" presName="Triangle" presStyleLbl="alignNode1" presStyleIdx="1" presStyleCnt="5" custAng="16200000" custLinFactNeighborY="-746"/>
      <dgm:spPr/>
    </dgm:pt>
    <dgm:pt modelId="{F6DC5A14-B97F-446A-AE7D-E087494421F4}" type="pres">
      <dgm:prSet presAssocID="{8DACC13F-2735-4FF9-8192-53E0BA2F6010}" presName="sibTrans" presStyleCnt="0"/>
      <dgm:spPr/>
    </dgm:pt>
    <dgm:pt modelId="{32C036CC-6B90-4A22-A0B6-9B7FD7DA1104}" type="pres">
      <dgm:prSet presAssocID="{8DACC13F-2735-4FF9-8192-53E0BA2F6010}" presName="space" presStyleCnt="0"/>
      <dgm:spPr/>
    </dgm:pt>
    <dgm:pt modelId="{A8B6E82F-BFD8-459D-B414-C6E92873D0DC}" type="pres">
      <dgm:prSet presAssocID="{A9FEECA8-ED48-44B3-86E4-6A1C6350AF40}" presName="composite" presStyleCnt="0"/>
      <dgm:spPr/>
    </dgm:pt>
    <dgm:pt modelId="{56DF86ED-7564-4575-AA77-D4CB921F79A4}" type="pres">
      <dgm:prSet presAssocID="{A9FEECA8-ED48-44B3-86E4-6A1C6350AF40}" presName="LShape" presStyleLbl="alignNode1" presStyleIdx="2" presStyleCnt="5"/>
      <dgm:spPr>
        <a:solidFill>
          <a:srgbClr val="002060"/>
        </a:solidFill>
      </dgm:spPr>
    </dgm:pt>
    <dgm:pt modelId="{DA56BAAD-489E-4809-9C33-3B15690796B3}" type="pres">
      <dgm:prSet presAssocID="{A9FEECA8-ED48-44B3-86E4-6A1C6350AF40}" presName="ParentText" presStyleLbl="revTx" presStyleIdx="1" presStyleCnt="3">
        <dgm:presLayoutVars>
          <dgm:chMax val="0"/>
          <dgm:chPref val="0"/>
          <dgm:bulletEnabled val="1"/>
        </dgm:presLayoutVars>
      </dgm:prSet>
      <dgm:spPr/>
      <dgm:t>
        <a:bodyPr/>
        <a:lstStyle/>
        <a:p>
          <a:endParaRPr lang="en-US"/>
        </a:p>
      </dgm:t>
    </dgm:pt>
    <dgm:pt modelId="{5A68D935-CC01-4E10-906B-79A80B9590F5}" type="pres">
      <dgm:prSet presAssocID="{A9FEECA8-ED48-44B3-86E4-6A1C6350AF40}" presName="Triangle" presStyleLbl="alignNode1" presStyleIdx="3" presStyleCnt="5" custAng="16200000" custLinFactNeighborX="-5552" custLinFactNeighborY="24772"/>
      <dgm:spPr/>
    </dgm:pt>
    <dgm:pt modelId="{10B007A9-A4EC-4B34-8202-D34973DE3AB6}" type="pres">
      <dgm:prSet presAssocID="{9BD4867F-7FD6-4C14-B76F-9C2B3906F556}" presName="sibTrans" presStyleCnt="0"/>
      <dgm:spPr/>
    </dgm:pt>
    <dgm:pt modelId="{4EB58DBC-5E09-4791-8FB8-469A1739E204}" type="pres">
      <dgm:prSet presAssocID="{9BD4867F-7FD6-4C14-B76F-9C2B3906F556}" presName="space" presStyleCnt="0"/>
      <dgm:spPr/>
    </dgm:pt>
    <dgm:pt modelId="{2B348E1E-422E-4B7D-B0BB-EC9DB373C183}" type="pres">
      <dgm:prSet presAssocID="{278AB2C8-50F6-472B-B7D5-7816F1A2063F}" presName="composite" presStyleCnt="0"/>
      <dgm:spPr/>
    </dgm:pt>
    <dgm:pt modelId="{7B7ED6E0-F376-4A11-A725-AA0714E86BEF}" type="pres">
      <dgm:prSet presAssocID="{278AB2C8-50F6-472B-B7D5-7816F1A2063F}" presName="LShape" presStyleLbl="alignNode1" presStyleIdx="4" presStyleCnt="5"/>
      <dgm:spPr>
        <a:solidFill>
          <a:srgbClr val="002060"/>
        </a:solidFill>
      </dgm:spPr>
    </dgm:pt>
    <dgm:pt modelId="{177702C4-D4EA-4FB1-9F27-47F3F06AAF8E}" type="pres">
      <dgm:prSet presAssocID="{278AB2C8-50F6-472B-B7D5-7816F1A2063F}" presName="ParentText" presStyleLbl="revTx" presStyleIdx="2" presStyleCnt="3">
        <dgm:presLayoutVars>
          <dgm:chMax val="0"/>
          <dgm:chPref val="0"/>
          <dgm:bulletEnabled val="1"/>
        </dgm:presLayoutVars>
      </dgm:prSet>
      <dgm:spPr/>
      <dgm:t>
        <a:bodyPr/>
        <a:lstStyle/>
        <a:p>
          <a:endParaRPr lang="en-US"/>
        </a:p>
      </dgm:t>
    </dgm:pt>
  </dgm:ptLst>
  <dgm:cxnLst>
    <dgm:cxn modelId="{AEBBDF99-27FE-4366-BB1F-80B522D58798}" srcId="{725F8F0D-4B0A-4D6E-A2B8-3B303719E496}" destId="{278AB2C8-50F6-472B-B7D5-7816F1A2063F}" srcOrd="2" destOrd="0" parTransId="{97AF7377-9930-403C-BF2D-14E0C4767BF6}" sibTransId="{239F5397-A2DC-4A09-80D2-7F77756C7A2A}"/>
    <dgm:cxn modelId="{4003A117-EF31-4274-85E8-CAA26EC09592}" srcId="{725F8F0D-4B0A-4D6E-A2B8-3B303719E496}" destId="{A9FEECA8-ED48-44B3-86E4-6A1C6350AF40}" srcOrd="1" destOrd="0" parTransId="{0A0D8D57-4746-459E-9476-86AA195E8CCB}" sibTransId="{9BD4867F-7FD6-4C14-B76F-9C2B3906F556}"/>
    <dgm:cxn modelId="{97764CB5-9158-47A5-9E47-F433CEA35B8C}" type="presOf" srcId="{A9FEECA8-ED48-44B3-86E4-6A1C6350AF40}" destId="{DA56BAAD-489E-4809-9C33-3B15690796B3}" srcOrd="0" destOrd="0" presId="urn:microsoft.com/office/officeart/2009/3/layout/StepUpProcess"/>
    <dgm:cxn modelId="{D771B494-CD62-4F3F-85EA-25499F447A72}" type="presOf" srcId="{B2F0543D-B960-447C-AB97-876753ED0C22}" destId="{2D35F965-88CB-4E4D-AA61-6830625CB156}" srcOrd="0" destOrd="0" presId="urn:microsoft.com/office/officeart/2009/3/layout/StepUpProcess"/>
    <dgm:cxn modelId="{8EFE15BF-1C91-469E-BEC4-DA5720FCC7A7}" type="presOf" srcId="{278AB2C8-50F6-472B-B7D5-7816F1A2063F}" destId="{177702C4-D4EA-4FB1-9F27-47F3F06AAF8E}" srcOrd="0" destOrd="0" presId="urn:microsoft.com/office/officeart/2009/3/layout/StepUpProcess"/>
    <dgm:cxn modelId="{D6F9DBA4-178B-4CD3-A5DA-BF7DC26318B8}" type="presOf" srcId="{725F8F0D-4B0A-4D6E-A2B8-3B303719E496}" destId="{5BC3A6D7-90BE-44E6-8B2B-5D2DCA7B8615}" srcOrd="0" destOrd="0" presId="urn:microsoft.com/office/officeart/2009/3/layout/StepUpProcess"/>
    <dgm:cxn modelId="{62226DB1-C74E-4731-BACB-8976B560D5BB}" srcId="{725F8F0D-4B0A-4D6E-A2B8-3B303719E496}" destId="{B2F0543D-B960-447C-AB97-876753ED0C22}" srcOrd="0" destOrd="0" parTransId="{825DD96B-355B-45D2-BDAA-110A8B4BBE47}" sibTransId="{8DACC13F-2735-4FF9-8192-53E0BA2F6010}"/>
    <dgm:cxn modelId="{141AC33E-9C6B-4A48-A1D5-D96D02323F64}" type="presParOf" srcId="{5BC3A6D7-90BE-44E6-8B2B-5D2DCA7B8615}" destId="{97A8F0D1-1C94-4433-BE7A-351A5041ADA2}" srcOrd="0" destOrd="0" presId="urn:microsoft.com/office/officeart/2009/3/layout/StepUpProcess"/>
    <dgm:cxn modelId="{5027987E-2B94-4B8F-A3B7-2B5703C7E621}" type="presParOf" srcId="{97A8F0D1-1C94-4433-BE7A-351A5041ADA2}" destId="{E6765541-60B2-4DB1-8201-E7D098491490}" srcOrd="0" destOrd="0" presId="urn:microsoft.com/office/officeart/2009/3/layout/StepUpProcess"/>
    <dgm:cxn modelId="{76E22A3B-4D25-49A5-9C33-AAA7B5EB7026}" type="presParOf" srcId="{97A8F0D1-1C94-4433-BE7A-351A5041ADA2}" destId="{2D35F965-88CB-4E4D-AA61-6830625CB156}" srcOrd="1" destOrd="0" presId="urn:microsoft.com/office/officeart/2009/3/layout/StepUpProcess"/>
    <dgm:cxn modelId="{FCB3D03E-8359-484D-9075-488D8CEBFFC9}" type="presParOf" srcId="{97A8F0D1-1C94-4433-BE7A-351A5041ADA2}" destId="{0C5433E2-24FE-4AA0-AB39-5A41D7FC7CC2}" srcOrd="2" destOrd="0" presId="urn:microsoft.com/office/officeart/2009/3/layout/StepUpProcess"/>
    <dgm:cxn modelId="{07B61F5D-C07D-4D4B-A33C-3A8B6E654892}" type="presParOf" srcId="{5BC3A6D7-90BE-44E6-8B2B-5D2DCA7B8615}" destId="{F6DC5A14-B97F-446A-AE7D-E087494421F4}" srcOrd="1" destOrd="0" presId="urn:microsoft.com/office/officeart/2009/3/layout/StepUpProcess"/>
    <dgm:cxn modelId="{6FC83961-EA75-479E-88F8-59A563064DC4}" type="presParOf" srcId="{F6DC5A14-B97F-446A-AE7D-E087494421F4}" destId="{32C036CC-6B90-4A22-A0B6-9B7FD7DA1104}" srcOrd="0" destOrd="0" presId="urn:microsoft.com/office/officeart/2009/3/layout/StepUpProcess"/>
    <dgm:cxn modelId="{F6DD0E94-415B-4272-9599-B741A677343E}" type="presParOf" srcId="{5BC3A6D7-90BE-44E6-8B2B-5D2DCA7B8615}" destId="{A8B6E82F-BFD8-459D-B414-C6E92873D0DC}" srcOrd="2" destOrd="0" presId="urn:microsoft.com/office/officeart/2009/3/layout/StepUpProcess"/>
    <dgm:cxn modelId="{5EEA5D6D-6CF6-4AAA-B074-30DFCE079A67}" type="presParOf" srcId="{A8B6E82F-BFD8-459D-B414-C6E92873D0DC}" destId="{56DF86ED-7564-4575-AA77-D4CB921F79A4}" srcOrd="0" destOrd="0" presId="urn:microsoft.com/office/officeart/2009/3/layout/StepUpProcess"/>
    <dgm:cxn modelId="{B45A6835-CD78-449E-8665-7C7E4F490145}" type="presParOf" srcId="{A8B6E82F-BFD8-459D-B414-C6E92873D0DC}" destId="{DA56BAAD-489E-4809-9C33-3B15690796B3}" srcOrd="1" destOrd="0" presId="urn:microsoft.com/office/officeart/2009/3/layout/StepUpProcess"/>
    <dgm:cxn modelId="{1E4B1225-D09F-416E-81AD-309EEEB6B98D}" type="presParOf" srcId="{A8B6E82F-BFD8-459D-B414-C6E92873D0DC}" destId="{5A68D935-CC01-4E10-906B-79A80B9590F5}" srcOrd="2" destOrd="0" presId="urn:microsoft.com/office/officeart/2009/3/layout/StepUpProcess"/>
    <dgm:cxn modelId="{2689A9E9-EF9D-4195-985B-96DBA5F8A21B}" type="presParOf" srcId="{5BC3A6D7-90BE-44E6-8B2B-5D2DCA7B8615}" destId="{10B007A9-A4EC-4B34-8202-D34973DE3AB6}" srcOrd="3" destOrd="0" presId="urn:microsoft.com/office/officeart/2009/3/layout/StepUpProcess"/>
    <dgm:cxn modelId="{A2BEA999-D81B-4CCB-8509-DAD86D58C888}" type="presParOf" srcId="{10B007A9-A4EC-4B34-8202-D34973DE3AB6}" destId="{4EB58DBC-5E09-4791-8FB8-469A1739E204}" srcOrd="0" destOrd="0" presId="urn:microsoft.com/office/officeart/2009/3/layout/StepUpProcess"/>
    <dgm:cxn modelId="{D762B75E-BBC1-4058-B8BD-9C4EE3B35991}" type="presParOf" srcId="{5BC3A6D7-90BE-44E6-8B2B-5D2DCA7B8615}" destId="{2B348E1E-422E-4B7D-B0BB-EC9DB373C183}" srcOrd="4" destOrd="0" presId="urn:microsoft.com/office/officeart/2009/3/layout/StepUpProcess"/>
    <dgm:cxn modelId="{6C5919D2-BB1C-40BB-9BCB-BC75BE555802}" type="presParOf" srcId="{2B348E1E-422E-4B7D-B0BB-EC9DB373C183}" destId="{7B7ED6E0-F376-4A11-A725-AA0714E86BEF}" srcOrd="0" destOrd="0" presId="urn:microsoft.com/office/officeart/2009/3/layout/StepUpProcess"/>
    <dgm:cxn modelId="{4B4DA84B-8B6B-4D9A-BD30-6A64180E3795}" type="presParOf" srcId="{2B348E1E-422E-4B7D-B0BB-EC9DB373C183}" destId="{177702C4-D4EA-4FB1-9F27-47F3F06AAF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32048" y="698022"/>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30992" y="1296848"/>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dirty="0" smtClean="0">
              <a:solidFill>
                <a:srgbClr val="FF0000"/>
              </a:solidFill>
            </a:rPr>
            <a:t>EPI</a:t>
          </a:r>
          <a:endParaRPr lang="en-US" sz="2800" b="1" kern="1200" dirty="0">
            <a:solidFill>
              <a:srgbClr val="FF0000"/>
            </a:solidFill>
          </a:endParaRPr>
        </a:p>
      </dsp:txBody>
      <dsp:txXfrm>
        <a:off x="830992" y="1296848"/>
        <a:ext cx="1809407" cy="1586051"/>
      </dsp:txXfrm>
    </dsp:sp>
    <dsp:sp modelId="{0C5433E2-24FE-4AA0-AB39-5A41D7FC7CC2}">
      <dsp:nvSpPr>
        <dsp:cNvPr id="0" name=""/>
        <dsp:cNvSpPr/>
      </dsp:nvSpPr>
      <dsp:spPr>
        <a:xfrm rot="16200000">
          <a:off x="2299002" y="547923"/>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7116" y="149901"/>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6061" y="748727"/>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MEEP</a:t>
          </a:r>
          <a:endParaRPr lang="en-US" sz="2800" kern="1200" dirty="0"/>
        </a:p>
      </dsp:txBody>
      <dsp:txXfrm>
        <a:off x="3046061" y="748727"/>
        <a:ext cx="1809407" cy="1586051"/>
      </dsp:txXfrm>
    </dsp:sp>
    <dsp:sp modelId="{5A68D935-CC01-4E10-906B-79A80B9590F5}">
      <dsp:nvSpPr>
        <dsp:cNvPr id="0" name=""/>
        <dsp:cNvSpPr/>
      </dsp:nvSpPr>
      <dsp:spPr>
        <a:xfrm rot="16200000">
          <a:off x="4495116" y="86920"/>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2184" y="-398219"/>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129" y="200606"/>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5261129" y="200606"/>
        <a:ext cx="1809407" cy="15860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25472" y="699221"/>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24071" y="1299075"/>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824071" y="1299075"/>
        <a:ext cx="1812515" cy="1588775"/>
      </dsp:txXfrm>
    </dsp:sp>
    <dsp:sp modelId="{0C5433E2-24FE-4AA0-AB39-5A41D7FC7CC2}">
      <dsp:nvSpPr>
        <dsp:cNvPr id="0" name=""/>
        <dsp:cNvSpPr/>
      </dsp:nvSpPr>
      <dsp:spPr>
        <a:xfrm rot="16200000">
          <a:off x="2294602" y="548864"/>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4344" y="150159"/>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2944" y="750013"/>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0" kern="1200" dirty="0" smtClean="0"/>
            <a:t>EPI RISC-V PILOT</a:t>
          </a:r>
          <a:endParaRPr lang="en-US" sz="2800" b="0" kern="1200" dirty="0"/>
        </a:p>
      </dsp:txBody>
      <dsp:txXfrm>
        <a:off x="3042944" y="750013"/>
        <a:ext cx="1812515" cy="1588775"/>
      </dsp:txXfrm>
    </dsp:sp>
    <dsp:sp modelId="{5A68D935-CC01-4E10-906B-79A80B9590F5}">
      <dsp:nvSpPr>
        <dsp:cNvPr id="0" name=""/>
        <dsp:cNvSpPr/>
      </dsp:nvSpPr>
      <dsp:spPr>
        <a:xfrm rot="16200000">
          <a:off x="4494488" y="87070"/>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3217" y="-398903"/>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816" y="200950"/>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err="1" smtClean="0">
              <a:solidFill>
                <a:srgbClr val="FF0000"/>
              </a:solidFill>
            </a:rPr>
            <a:t>Exascale</a:t>
          </a:r>
          <a:endParaRPr lang="en-US" sz="3200" b="1" kern="1200" dirty="0">
            <a:solidFill>
              <a:srgbClr val="FF0000"/>
            </a:solidFill>
          </a:endParaRPr>
        </a:p>
      </dsp:txBody>
      <dsp:txXfrm>
        <a:off x="5261816" y="200950"/>
        <a:ext cx="1812515" cy="1588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25472" y="699221"/>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24071" y="1299075"/>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824071" y="1299075"/>
        <a:ext cx="1812515" cy="1588775"/>
      </dsp:txXfrm>
    </dsp:sp>
    <dsp:sp modelId="{0C5433E2-24FE-4AA0-AB39-5A41D7FC7CC2}">
      <dsp:nvSpPr>
        <dsp:cNvPr id="0" name=""/>
        <dsp:cNvSpPr/>
      </dsp:nvSpPr>
      <dsp:spPr>
        <a:xfrm rot="16200000">
          <a:off x="2294602" y="548864"/>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4344" y="150159"/>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2944" y="750013"/>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kern="1200" dirty="0" smtClean="0"/>
            <a:t>EPI RISC-V PILOT</a:t>
          </a:r>
          <a:endParaRPr lang="en-US" sz="2800" kern="1200" dirty="0"/>
        </a:p>
      </dsp:txBody>
      <dsp:txXfrm>
        <a:off x="3042944" y="750013"/>
        <a:ext cx="1812515" cy="1588775"/>
      </dsp:txXfrm>
    </dsp:sp>
    <dsp:sp modelId="{5A68D935-CC01-4E10-906B-79A80B9590F5}">
      <dsp:nvSpPr>
        <dsp:cNvPr id="0" name=""/>
        <dsp:cNvSpPr/>
      </dsp:nvSpPr>
      <dsp:spPr>
        <a:xfrm rot="16200000">
          <a:off x="4494488" y="87070"/>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3217" y="-398903"/>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816" y="200950"/>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Exascale</a:t>
          </a:r>
          <a:endParaRPr lang="en-US" sz="2800" kern="1200" dirty="0"/>
        </a:p>
      </dsp:txBody>
      <dsp:txXfrm>
        <a:off x="5261816" y="200950"/>
        <a:ext cx="1812515" cy="1588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32048" y="698022"/>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30992" y="1296848"/>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EPI</a:t>
          </a:r>
          <a:endParaRPr lang="en-US" sz="2800" kern="1200" dirty="0"/>
        </a:p>
      </dsp:txBody>
      <dsp:txXfrm>
        <a:off x="830992" y="1296848"/>
        <a:ext cx="1809407" cy="1586051"/>
      </dsp:txXfrm>
    </dsp:sp>
    <dsp:sp modelId="{0C5433E2-24FE-4AA0-AB39-5A41D7FC7CC2}">
      <dsp:nvSpPr>
        <dsp:cNvPr id="0" name=""/>
        <dsp:cNvSpPr/>
      </dsp:nvSpPr>
      <dsp:spPr>
        <a:xfrm rot="16200000">
          <a:off x="2299002" y="547923"/>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7116" y="149901"/>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6061" y="748727"/>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dirty="0" smtClean="0">
              <a:solidFill>
                <a:srgbClr val="FF0000"/>
              </a:solidFill>
            </a:rPr>
            <a:t>MEEP</a:t>
          </a:r>
          <a:endParaRPr lang="en-US" sz="3600" b="1" kern="1200" dirty="0">
            <a:solidFill>
              <a:srgbClr val="FF0000"/>
            </a:solidFill>
          </a:endParaRPr>
        </a:p>
      </dsp:txBody>
      <dsp:txXfrm>
        <a:off x="3046061" y="748727"/>
        <a:ext cx="1809407" cy="1586051"/>
      </dsp:txXfrm>
    </dsp:sp>
    <dsp:sp modelId="{5A68D935-CC01-4E10-906B-79A80B9590F5}">
      <dsp:nvSpPr>
        <dsp:cNvPr id="0" name=""/>
        <dsp:cNvSpPr/>
      </dsp:nvSpPr>
      <dsp:spPr>
        <a:xfrm rot="16200000">
          <a:off x="4495116" y="86920"/>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2184" y="-398219"/>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129" y="200606"/>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5261129" y="200606"/>
        <a:ext cx="1809407" cy="1586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25472" y="699221"/>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24071" y="1299075"/>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824071" y="1299075"/>
        <a:ext cx="1812515" cy="1588775"/>
      </dsp:txXfrm>
    </dsp:sp>
    <dsp:sp modelId="{0C5433E2-24FE-4AA0-AB39-5A41D7FC7CC2}">
      <dsp:nvSpPr>
        <dsp:cNvPr id="0" name=""/>
        <dsp:cNvSpPr/>
      </dsp:nvSpPr>
      <dsp:spPr>
        <a:xfrm rot="16200000">
          <a:off x="2294602" y="548864"/>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4344" y="150159"/>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2944" y="750013"/>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kern="1200" dirty="0" smtClean="0"/>
            <a:t>EPI RISC-V PILOT</a:t>
          </a:r>
          <a:endParaRPr lang="en-US" sz="2800" kern="1200" dirty="0"/>
        </a:p>
      </dsp:txBody>
      <dsp:txXfrm>
        <a:off x="3042944" y="750013"/>
        <a:ext cx="1812515" cy="1588775"/>
      </dsp:txXfrm>
    </dsp:sp>
    <dsp:sp modelId="{5A68D935-CC01-4E10-906B-79A80B9590F5}">
      <dsp:nvSpPr>
        <dsp:cNvPr id="0" name=""/>
        <dsp:cNvSpPr/>
      </dsp:nvSpPr>
      <dsp:spPr>
        <a:xfrm rot="16200000">
          <a:off x="4494488" y="87070"/>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3217" y="-398903"/>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816" y="200950"/>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Exascale</a:t>
          </a:r>
          <a:endParaRPr lang="en-US" sz="2800" kern="1200" dirty="0"/>
        </a:p>
      </dsp:txBody>
      <dsp:txXfrm>
        <a:off x="5261816" y="200950"/>
        <a:ext cx="1812515" cy="1588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32048" y="698022"/>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30992" y="1296848"/>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EPI</a:t>
          </a:r>
          <a:endParaRPr lang="en-US" sz="2700" kern="1200" dirty="0"/>
        </a:p>
      </dsp:txBody>
      <dsp:txXfrm>
        <a:off x="830992" y="1296848"/>
        <a:ext cx="1809407" cy="1586051"/>
      </dsp:txXfrm>
    </dsp:sp>
    <dsp:sp modelId="{0C5433E2-24FE-4AA0-AB39-5A41D7FC7CC2}">
      <dsp:nvSpPr>
        <dsp:cNvPr id="0" name=""/>
        <dsp:cNvSpPr/>
      </dsp:nvSpPr>
      <dsp:spPr>
        <a:xfrm rot="16200000">
          <a:off x="2299002" y="547923"/>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7116" y="149901"/>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6061" y="748727"/>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MEEP</a:t>
          </a:r>
          <a:endParaRPr lang="en-US" sz="2700" kern="1200" dirty="0"/>
        </a:p>
      </dsp:txBody>
      <dsp:txXfrm>
        <a:off x="3046061" y="748727"/>
        <a:ext cx="1809407" cy="1586051"/>
      </dsp:txXfrm>
    </dsp:sp>
    <dsp:sp modelId="{5A68D935-CC01-4E10-906B-79A80B9590F5}">
      <dsp:nvSpPr>
        <dsp:cNvPr id="0" name=""/>
        <dsp:cNvSpPr/>
      </dsp:nvSpPr>
      <dsp:spPr>
        <a:xfrm rot="16200000">
          <a:off x="4495116" y="86920"/>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2184" y="-398219"/>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129" y="200606"/>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1" kern="1200" dirty="0" err="1" smtClean="0"/>
            <a:t>e</a:t>
          </a:r>
          <a:r>
            <a:rPr lang="en-US" sz="2700" b="1" kern="1200" dirty="0" err="1" smtClean="0"/>
            <a:t>Processor</a:t>
          </a:r>
          <a:endParaRPr lang="en-US" sz="2700" b="1" kern="1200" dirty="0"/>
        </a:p>
      </dsp:txBody>
      <dsp:txXfrm>
        <a:off x="5261129" y="200606"/>
        <a:ext cx="1809407" cy="1586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25472" y="699221"/>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24071" y="1299075"/>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i="1" kern="1200" dirty="0" err="1" smtClean="0">
              <a:solidFill>
                <a:srgbClr val="FF0000"/>
              </a:solidFill>
            </a:rPr>
            <a:t>e</a:t>
          </a:r>
          <a:r>
            <a:rPr lang="en-US" sz="2700" b="1" kern="1200" dirty="0" err="1" smtClean="0">
              <a:solidFill>
                <a:srgbClr val="FF0000"/>
              </a:solidFill>
            </a:rPr>
            <a:t>Processor</a:t>
          </a:r>
          <a:endParaRPr lang="en-US" sz="2700" b="1" kern="1200" dirty="0">
            <a:solidFill>
              <a:srgbClr val="FF0000"/>
            </a:solidFill>
          </a:endParaRPr>
        </a:p>
      </dsp:txBody>
      <dsp:txXfrm>
        <a:off x="824071" y="1299075"/>
        <a:ext cx="1812515" cy="1588775"/>
      </dsp:txXfrm>
    </dsp:sp>
    <dsp:sp modelId="{0C5433E2-24FE-4AA0-AB39-5A41D7FC7CC2}">
      <dsp:nvSpPr>
        <dsp:cNvPr id="0" name=""/>
        <dsp:cNvSpPr/>
      </dsp:nvSpPr>
      <dsp:spPr>
        <a:xfrm rot="16200000">
          <a:off x="2294602" y="548864"/>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4344" y="150159"/>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2944" y="750013"/>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ctr" defTabSz="1200150">
            <a:lnSpc>
              <a:spcPct val="90000"/>
            </a:lnSpc>
            <a:spcBef>
              <a:spcPct val="0"/>
            </a:spcBef>
            <a:spcAft>
              <a:spcPct val="35000"/>
            </a:spcAft>
          </a:pPr>
          <a:r>
            <a:rPr lang="en-US" sz="2700" kern="1200" dirty="0" smtClean="0"/>
            <a:t>EPI RISC-V PILOT</a:t>
          </a:r>
          <a:endParaRPr lang="en-US" sz="2700" kern="1200" dirty="0"/>
        </a:p>
      </dsp:txBody>
      <dsp:txXfrm>
        <a:off x="3042944" y="750013"/>
        <a:ext cx="1812515" cy="1588775"/>
      </dsp:txXfrm>
    </dsp:sp>
    <dsp:sp modelId="{5A68D935-CC01-4E10-906B-79A80B9590F5}">
      <dsp:nvSpPr>
        <dsp:cNvPr id="0" name=""/>
        <dsp:cNvSpPr/>
      </dsp:nvSpPr>
      <dsp:spPr>
        <a:xfrm rot="16200000">
          <a:off x="4494488" y="87070"/>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3217" y="-398903"/>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816" y="200950"/>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err="1" smtClean="0"/>
            <a:t>Exascale</a:t>
          </a:r>
          <a:endParaRPr lang="en-US" sz="2700" kern="1200" dirty="0"/>
        </a:p>
      </dsp:txBody>
      <dsp:txXfrm>
        <a:off x="5261816" y="200950"/>
        <a:ext cx="1812515" cy="15887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32048" y="698022"/>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30992" y="1296848"/>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EPI</a:t>
          </a:r>
          <a:endParaRPr lang="en-US" sz="2800" kern="1200" dirty="0"/>
        </a:p>
      </dsp:txBody>
      <dsp:txXfrm>
        <a:off x="830992" y="1296848"/>
        <a:ext cx="1809407" cy="1586051"/>
      </dsp:txXfrm>
    </dsp:sp>
    <dsp:sp modelId="{0C5433E2-24FE-4AA0-AB39-5A41D7FC7CC2}">
      <dsp:nvSpPr>
        <dsp:cNvPr id="0" name=""/>
        <dsp:cNvSpPr/>
      </dsp:nvSpPr>
      <dsp:spPr>
        <a:xfrm rot="16200000">
          <a:off x="2299002" y="547923"/>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7116" y="149901"/>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6061" y="748727"/>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MEEP</a:t>
          </a:r>
          <a:endParaRPr lang="en-US" sz="2800" kern="1200" dirty="0"/>
        </a:p>
      </dsp:txBody>
      <dsp:txXfrm>
        <a:off x="3046061" y="748727"/>
        <a:ext cx="1809407" cy="1586051"/>
      </dsp:txXfrm>
    </dsp:sp>
    <dsp:sp modelId="{5A68D935-CC01-4E10-906B-79A80B9590F5}">
      <dsp:nvSpPr>
        <dsp:cNvPr id="0" name=""/>
        <dsp:cNvSpPr/>
      </dsp:nvSpPr>
      <dsp:spPr>
        <a:xfrm rot="16200000">
          <a:off x="4495116" y="86920"/>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2184" y="-398219"/>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129" y="200606"/>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5261129" y="200606"/>
        <a:ext cx="1809407" cy="15860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25472" y="699221"/>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24071" y="1299075"/>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824071" y="1299075"/>
        <a:ext cx="1812515" cy="1588775"/>
      </dsp:txXfrm>
    </dsp:sp>
    <dsp:sp modelId="{0C5433E2-24FE-4AA0-AB39-5A41D7FC7CC2}">
      <dsp:nvSpPr>
        <dsp:cNvPr id="0" name=""/>
        <dsp:cNvSpPr/>
      </dsp:nvSpPr>
      <dsp:spPr>
        <a:xfrm rot="16200000">
          <a:off x="2294602" y="548864"/>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4344" y="150159"/>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2944" y="750013"/>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kern="1200" dirty="0" smtClean="0">
              <a:solidFill>
                <a:srgbClr val="FF0000"/>
              </a:solidFill>
            </a:rPr>
            <a:t>EPI RISC-V PILOT</a:t>
          </a:r>
          <a:endParaRPr lang="en-US" sz="2800" b="1" kern="1200" dirty="0">
            <a:solidFill>
              <a:srgbClr val="FF0000"/>
            </a:solidFill>
          </a:endParaRPr>
        </a:p>
      </dsp:txBody>
      <dsp:txXfrm>
        <a:off x="3042944" y="750013"/>
        <a:ext cx="1812515" cy="1588775"/>
      </dsp:txXfrm>
    </dsp:sp>
    <dsp:sp modelId="{5A68D935-CC01-4E10-906B-79A80B9590F5}">
      <dsp:nvSpPr>
        <dsp:cNvPr id="0" name=""/>
        <dsp:cNvSpPr/>
      </dsp:nvSpPr>
      <dsp:spPr>
        <a:xfrm rot="16200000">
          <a:off x="4494488" y="87070"/>
          <a:ext cx="341983" cy="34198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3217" y="-398903"/>
          <a:ext cx="1206534" cy="2007647"/>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816" y="200950"/>
          <a:ext cx="1812515" cy="1588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Exascale</a:t>
          </a:r>
          <a:endParaRPr lang="en-US" sz="2800" kern="1200" dirty="0"/>
        </a:p>
      </dsp:txBody>
      <dsp:txXfrm>
        <a:off x="5261816" y="200950"/>
        <a:ext cx="1812515" cy="15887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65541-60B2-4DB1-8201-E7D098491490}">
      <dsp:nvSpPr>
        <dsp:cNvPr id="0" name=""/>
        <dsp:cNvSpPr/>
      </dsp:nvSpPr>
      <dsp:spPr>
        <a:xfrm rot="5400000">
          <a:off x="1032048" y="698022"/>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F965-88CB-4E4D-AA61-6830625CB156}">
      <dsp:nvSpPr>
        <dsp:cNvPr id="0" name=""/>
        <dsp:cNvSpPr/>
      </dsp:nvSpPr>
      <dsp:spPr>
        <a:xfrm>
          <a:off x="830992" y="1296848"/>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EPI</a:t>
          </a:r>
          <a:endParaRPr lang="en-US" sz="2800" kern="1200" dirty="0"/>
        </a:p>
      </dsp:txBody>
      <dsp:txXfrm>
        <a:off x="830992" y="1296848"/>
        <a:ext cx="1809407" cy="1586051"/>
      </dsp:txXfrm>
    </dsp:sp>
    <dsp:sp modelId="{0C5433E2-24FE-4AA0-AB39-5A41D7FC7CC2}">
      <dsp:nvSpPr>
        <dsp:cNvPr id="0" name=""/>
        <dsp:cNvSpPr/>
      </dsp:nvSpPr>
      <dsp:spPr>
        <a:xfrm rot="16200000">
          <a:off x="2299002" y="547923"/>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F86ED-7564-4575-AA77-D4CB921F79A4}">
      <dsp:nvSpPr>
        <dsp:cNvPr id="0" name=""/>
        <dsp:cNvSpPr/>
      </dsp:nvSpPr>
      <dsp:spPr>
        <a:xfrm rot="5400000">
          <a:off x="3247116" y="149901"/>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6BAAD-489E-4809-9C33-3B15690796B3}">
      <dsp:nvSpPr>
        <dsp:cNvPr id="0" name=""/>
        <dsp:cNvSpPr/>
      </dsp:nvSpPr>
      <dsp:spPr>
        <a:xfrm>
          <a:off x="3046061" y="748727"/>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MEEP</a:t>
          </a:r>
          <a:endParaRPr lang="en-US" sz="2800" kern="1200" dirty="0"/>
        </a:p>
      </dsp:txBody>
      <dsp:txXfrm>
        <a:off x="3046061" y="748727"/>
        <a:ext cx="1809407" cy="1586051"/>
      </dsp:txXfrm>
    </dsp:sp>
    <dsp:sp modelId="{5A68D935-CC01-4E10-906B-79A80B9590F5}">
      <dsp:nvSpPr>
        <dsp:cNvPr id="0" name=""/>
        <dsp:cNvSpPr/>
      </dsp:nvSpPr>
      <dsp:spPr>
        <a:xfrm rot="16200000">
          <a:off x="4495116" y="86920"/>
          <a:ext cx="341397" cy="34139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D6E0-F376-4A11-A725-AA0714E86BEF}">
      <dsp:nvSpPr>
        <dsp:cNvPr id="0" name=""/>
        <dsp:cNvSpPr/>
      </dsp:nvSpPr>
      <dsp:spPr>
        <a:xfrm rot="5400000">
          <a:off x="5462184" y="-398219"/>
          <a:ext cx="1204466" cy="2004205"/>
        </a:xfrm>
        <a:prstGeom prst="corner">
          <a:avLst>
            <a:gd name="adj1" fmla="val 16120"/>
            <a:gd name="adj2" fmla="val 1611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702C4-D4EA-4FB1-9F27-47F3F06AAF8E}">
      <dsp:nvSpPr>
        <dsp:cNvPr id="0" name=""/>
        <dsp:cNvSpPr/>
      </dsp:nvSpPr>
      <dsp:spPr>
        <a:xfrm>
          <a:off x="5261129" y="200606"/>
          <a:ext cx="1809407" cy="158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t>eProcessor</a:t>
          </a:r>
          <a:endParaRPr lang="en-US" sz="2800" kern="1200" dirty="0"/>
        </a:p>
      </dsp:txBody>
      <dsp:txXfrm>
        <a:off x="5261129" y="200606"/>
        <a:ext cx="1809407" cy="158605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0.0589</cdr:x>
      <cdr:y>0.05556</cdr:y>
    </cdr:from>
    <cdr:to>
      <cdr:x>0.50627</cdr:x>
      <cdr:y>0.30435</cdr:y>
    </cdr:to>
    <cdr:sp macro="" textlink="">
      <cdr:nvSpPr>
        <cdr:cNvPr id="2" name="TextBox 1"/>
        <cdr:cNvSpPr txBox="1"/>
      </cdr:nvSpPr>
      <cdr:spPr>
        <a:xfrm xmlns:a="http://schemas.openxmlformats.org/drawingml/2006/main">
          <a:off x="447675" y="219075"/>
          <a:ext cx="3400425" cy="981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es-ES"/>
          </a:p>
        </p:txBody>
      </p:sp>
      <p:sp>
        <p:nvSpPr>
          <p:cNvPr id="3" name="Marcador de fecha 2"/>
          <p:cNvSpPr>
            <a:spLocks noGrp="1"/>
          </p:cNvSpPr>
          <p:nvPr>
            <p:ph type="dt" sz="quarter" idx="1"/>
          </p:nvPr>
        </p:nvSpPr>
        <p:spPr>
          <a:xfrm>
            <a:off x="5797246" y="1"/>
            <a:ext cx="4434999" cy="356198"/>
          </a:xfrm>
          <a:prstGeom prst="rect">
            <a:avLst/>
          </a:prstGeom>
        </p:spPr>
        <p:txBody>
          <a:bodyPr vert="horz" lIns="94768" tIns="47384" rIns="94768" bIns="47384" rtlCol="0"/>
          <a:lstStyle>
            <a:lvl1pPr algn="r">
              <a:defRPr sz="1200"/>
            </a:lvl1pPr>
          </a:lstStyle>
          <a:p>
            <a:fld id="{72DC494E-F695-4DB9-887C-DAC8A0C4A1C8}" type="datetimeFigureOut">
              <a:rPr lang="es-ES" smtClean="0"/>
              <a:t>10/12/2020</a:t>
            </a:fld>
            <a:endParaRPr lang="es-ES"/>
          </a:p>
        </p:txBody>
      </p:sp>
      <p:sp>
        <p:nvSpPr>
          <p:cNvPr id="4" name="Marcador de pie de página 3"/>
          <p:cNvSpPr>
            <a:spLocks noGrp="1"/>
          </p:cNvSpPr>
          <p:nvPr>
            <p:ph type="ftr" sz="quarter" idx="2"/>
          </p:nvPr>
        </p:nvSpPr>
        <p:spPr>
          <a:xfrm>
            <a:off x="0" y="6743104"/>
            <a:ext cx="4434999" cy="356197"/>
          </a:xfrm>
          <a:prstGeom prst="rect">
            <a:avLst/>
          </a:prstGeom>
        </p:spPr>
        <p:txBody>
          <a:bodyPr vert="horz" lIns="94768" tIns="47384" rIns="94768" bIns="47384"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5797246" y="6743104"/>
            <a:ext cx="4434999" cy="356197"/>
          </a:xfrm>
          <a:prstGeom prst="rect">
            <a:avLst/>
          </a:prstGeom>
        </p:spPr>
        <p:txBody>
          <a:bodyPr vert="horz" lIns="94768" tIns="47384" rIns="94768" bIns="47384" rtlCol="0" anchor="b"/>
          <a:lstStyle>
            <a:lvl1pPr algn="r">
              <a:defRPr sz="1200"/>
            </a:lvl1pPr>
          </a:lstStyle>
          <a:p>
            <a:fld id="{BD5BF5CC-D307-4AC8-A7C7-D03BA43013E5}" type="slidenum">
              <a:rPr lang="es-ES" smtClean="0"/>
              <a:t>‹#›</a:t>
            </a:fld>
            <a:endParaRPr lang="es-ES"/>
          </a:p>
        </p:txBody>
      </p:sp>
    </p:spTree>
    <p:extLst>
      <p:ext uri="{BB962C8B-B14F-4D97-AF65-F5344CB8AC3E}">
        <p14:creationId xmlns:p14="http://schemas.microsoft.com/office/powerpoint/2010/main" val="4106853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en-US"/>
          </a:p>
        </p:txBody>
      </p:sp>
      <p:sp>
        <p:nvSpPr>
          <p:cNvPr id="3" name="Date Placeholder 2"/>
          <p:cNvSpPr>
            <a:spLocks noGrp="1"/>
          </p:cNvSpPr>
          <p:nvPr>
            <p:ph type="dt" idx="1"/>
          </p:nvPr>
        </p:nvSpPr>
        <p:spPr>
          <a:xfrm>
            <a:off x="5797246" y="1"/>
            <a:ext cx="4434999" cy="356198"/>
          </a:xfrm>
          <a:prstGeom prst="rect">
            <a:avLst/>
          </a:prstGeom>
        </p:spPr>
        <p:txBody>
          <a:bodyPr vert="horz" lIns="94768" tIns="47384" rIns="94768" bIns="47384" rtlCol="0"/>
          <a:lstStyle>
            <a:lvl1pPr algn="r">
              <a:defRPr sz="1200"/>
            </a:lvl1pPr>
          </a:lstStyle>
          <a:p>
            <a:fld id="{8F2F03F5-CB85-4C8D-A434-DFF9427B1097}" type="datetimeFigureOut">
              <a:rPr lang="en-US" smtClean="0"/>
              <a:t>12/10/2020</a:t>
            </a:fld>
            <a:endParaRPr lang="en-US"/>
          </a:p>
        </p:txBody>
      </p:sp>
      <p:sp>
        <p:nvSpPr>
          <p:cNvPr id="4" name="Slide Image Placeholder 3"/>
          <p:cNvSpPr>
            <a:spLocks noGrp="1" noRot="1" noChangeAspect="1"/>
          </p:cNvSpPr>
          <p:nvPr>
            <p:ph type="sldImg" idx="2"/>
          </p:nvPr>
        </p:nvSpPr>
        <p:spPr>
          <a:xfrm>
            <a:off x="2989263" y="887413"/>
            <a:ext cx="4256087" cy="2395537"/>
          </a:xfrm>
          <a:prstGeom prst="rect">
            <a:avLst/>
          </a:prstGeom>
          <a:noFill/>
          <a:ln w="12700">
            <a:solidFill>
              <a:prstClr val="black"/>
            </a:solidFill>
          </a:ln>
        </p:spPr>
        <p:txBody>
          <a:bodyPr vert="horz" lIns="94768" tIns="47384" rIns="94768" bIns="47384" rtlCol="0" anchor="ctr"/>
          <a:lstStyle/>
          <a:p>
            <a:endParaRPr lang="en-US"/>
          </a:p>
        </p:txBody>
      </p:sp>
      <p:sp>
        <p:nvSpPr>
          <p:cNvPr id="5" name="Notes Placeholder 4"/>
          <p:cNvSpPr>
            <a:spLocks noGrp="1"/>
          </p:cNvSpPr>
          <p:nvPr>
            <p:ph type="body" sz="quarter" idx="3"/>
          </p:nvPr>
        </p:nvSpPr>
        <p:spPr>
          <a:xfrm>
            <a:off x="1023462" y="3416538"/>
            <a:ext cx="8187690" cy="2795350"/>
          </a:xfrm>
          <a:prstGeom prst="rect">
            <a:avLst/>
          </a:prstGeom>
        </p:spPr>
        <p:txBody>
          <a:bodyPr vert="horz" lIns="94768" tIns="47384" rIns="94768" bIns="4738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43104"/>
            <a:ext cx="4434999" cy="356197"/>
          </a:xfrm>
          <a:prstGeom prst="rect">
            <a:avLst/>
          </a:prstGeom>
        </p:spPr>
        <p:txBody>
          <a:bodyPr vert="horz" lIns="94768" tIns="47384" rIns="94768" bIns="47384" rtlCol="0" anchor="b"/>
          <a:lstStyle>
            <a:lvl1pPr algn="l">
              <a:defRPr sz="1200"/>
            </a:lvl1pPr>
          </a:lstStyle>
          <a:p>
            <a:endParaRPr lang="en-US"/>
          </a:p>
        </p:txBody>
      </p:sp>
      <p:sp>
        <p:nvSpPr>
          <p:cNvPr id="7" name="Slide Number Placeholder 6"/>
          <p:cNvSpPr>
            <a:spLocks noGrp="1"/>
          </p:cNvSpPr>
          <p:nvPr>
            <p:ph type="sldNum" sz="quarter" idx="5"/>
          </p:nvPr>
        </p:nvSpPr>
        <p:spPr>
          <a:xfrm>
            <a:off x="5797246" y="6743104"/>
            <a:ext cx="4434999" cy="356197"/>
          </a:xfrm>
          <a:prstGeom prst="rect">
            <a:avLst/>
          </a:prstGeom>
        </p:spPr>
        <p:txBody>
          <a:bodyPr vert="horz" lIns="94768" tIns="47384" rIns="94768" bIns="47384" rtlCol="0" anchor="b"/>
          <a:lstStyle>
            <a:lvl1pPr algn="r">
              <a:defRPr sz="1200"/>
            </a:lvl1pPr>
          </a:lstStyle>
          <a:p>
            <a:fld id="{B45EFB41-8D0C-4955-A78F-B64CC32216F8}" type="slidenum">
              <a:rPr lang="en-US" smtClean="0"/>
              <a:t>‹#›</a:t>
            </a:fld>
            <a:endParaRPr lang="en-US"/>
          </a:p>
        </p:txBody>
      </p:sp>
    </p:spTree>
    <p:extLst>
      <p:ext uri="{BB962C8B-B14F-4D97-AF65-F5344CB8AC3E}">
        <p14:creationId xmlns:p14="http://schemas.microsoft.com/office/powerpoint/2010/main" val="271187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p:txBody>
      </p:sp>
      <p:sp>
        <p:nvSpPr>
          <p:cNvPr id="4" name="Slide Number Placeholder 3"/>
          <p:cNvSpPr>
            <a:spLocks noGrp="1"/>
          </p:cNvSpPr>
          <p:nvPr>
            <p:ph type="sldNum" sz="quarter" idx="5"/>
          </p:nvPr>
        </p:nvSpPr>
        <p:spPr/>
        <p:txBody>
          <a:bodyPr/>
          <a:lstStyle/>
          <a:p>
            <a:fld id="{F710EC59-92A8-49D9-A266-1F666DA847F6}" type="slidenum">
              <a:rPr lang="es-ES" smtClean="0"/>
              <a:t>1</a:t>
            </a:fld>
            <a:endParaRPr lang="es-ES"/>
          </a:p>
        </p:txBody>
      </p:sp>
    </p:spTree>
    <p:extLst>
      <p:ext uri="{BB962C8B-B14F-4D97-AF65-F5344CB8AC3E}">
        <p14:creationId xmlns:p14="http://schemas.microsoft.com/office/powerpoint/2010/main" val="190401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1f8c8328e_1_0: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1f8c8328e_1_0: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r>
              <a:rPr lang="en-US" dirty="0" smtClean="0"/>
              <a:t>Disaggregated Architecture.</a:t>
            </a:r>
          </a:p>
          <a:p>
            <a:r>
              <a:rPr lang="en-US" dirty="0" smtClean="0"/>
              <a:t>Move Memory</a:t>
            </a:r>
            <a:r>
              <a:rPr lang="en-US" baseline="0" dirty="0" smtClean="0"/>
              <a:t> related compute to the Memory Controller, Memory </a:t>
            </a:r>
            <a:r>
              <a:rPr lang="en-US" baseline="0" dirty="0" err="1" smtClean="0"/>
              <a:t>Contoller</a:t>
            </a:r>
            <a:r>
              <a:rPr lang="en-US" baseline="0" dirty="0" smtClean="0"/>
              <a:t> CPUs: Process Vector memory requests, especially scatter/gather. Can look into the future.</a:t>
            </a:r>
          </a:p>
          <a:p>
            <a:r>
              <a:rPr lang="en-US" baseline="0" dirty="0" smtClean="0"/>
              <a:t>Use the L3 Cache as a DRAM row buffer cache for virtual, memory interleaving. Leverage the future memory request knowledge to save future DRAM requests to on-chip memory</a:t>
            </a:r>
          </a:p>
          <a:p>
            <a:r>
              <a:rPr lang="en-US" baseline="0" dirty="0" smtClean="0"/>
              <a:t>Assumes we have a limited capability scratchpad to store vectors (stride-1 data) as virtual register info for latter use, DMA/stream into the physical register file. Can make registers longer or add more registers (renaming).</a:t>
            </a:r>
          </a:p>
          <a:p>
            <a:r>
              <a:rPr lang="en-US" baseline="0" dirty="0" smtClean="0"/>
              <a:t>VAS (Vector and Systolic array) Tile: Shared L2, (coherent), private L1$’s, 8 cores with each core containing 8-16 VPUs. VPUs can be split into groups of 2 lanes or phase into a group of 8/16 lanes. Groups are mapped to threads. Many small threads for sparse and 1 thread for dense. Vector length dependent along with the type of parallelism to extract, DLP/TLP, etc.</a:t>
            </a:r>
          </a:p>
          <a:p>
            <a:r>
              <a:rPr lang="en-US" dirty="0" smtClean="0"/>
              <a:t>Assuming </a:t>
            </a:r>
            <a:r>
              <a:rPr lang="en-US" dirty="0" err="1" smtClean="0"/>
              <a:t>Jumb</a:t>
            </a:r>
            <a:r>
              <a:rPr lang="en-US" dirty="0" smtClean="0"/>
              <a:t> page TLB</a:t>
            </a:r>
            <a:r>
              <a:rPr lang="en-US" baseline="0" dirty="0" smtClean="0"/>
              <a:t> (1 GB pages, can have large pages (2 MB)).</a:t>
            </a:r>
          </a:p>
          <a:p>
            <a:r>
              <a:rPr lang="en-US" baseline="0" dirty="0" smtClean="0"/>
              <a:t>Shared L2 Instruction cache</a:t>
            </a:r>
          </a:p>
          <a:p>
            <a:r>
              <a:rPr lang="en-US" baseline="0" dirty="0" smtClean="0"/>
              <a:t>Assuming HBM3+ with stacked NVRAM 16/128 GB/</a:t>
            </a:r>
            <a:r>
              <a:rPr lang="en-US" baseline="0" dirty="0" err="1" smtClean="0"/>
              <a:t>chiplet</a:t>
            </a:r>
            <a:r>
              <a:rPr lang="en-US" baseline="0" dirty="0" smtClean="0"/>
              <a:t>, 8 </a:t>
            </a:r>
            <a:r>
              <a:rPr lang="en-US" baseline="0" dirty="0" err="1" smtClean="0"/>
              <a:t>chiplets</a:t>
            </a:r>
            <a:r>
              <a:rPr lang="en-US" baseline="0" dirty="0" smtClean="0"/>
              <a:t>/module plus an I/O </a:t>
            </a:r>
            <a:r>
              <a:rPr lang="en-US" baseline="0" dirty="0" err="1" smtClean="0"/>
              <a:t>chiplet</a:t>
            </a:r>
            <a:endParaRPr lang="en-US" baseline="0" dirty="0" smtClean="0"/>
          </a:p>
          <a:p>
            <a:r>
              <a:rPr lang="en-US" baseline="0" dirty="0" smtClean="0"/>
              <a:t>Assuming Mesh </a:t>
            </a:r>
            <a:r>
              <a:rPr lang="en-US" baseline="0" dirty="0" err="1" smtClean="0"/>
              <a:t>NoC</a:t>
            </a:r>
            <a:r>
              <a:rPr lang="en-US" baseline="0" dirty="0" smtClean="0"/>
              <a:t> between tiles.</a:t>
            </a:r>
          </a:p>
          <a:p>
            <a:r>
              <a:rPr lang="en-US" baseline="0" dirty="0" err="1" smtClean="0"/>
              <a:t>PCIe</a:t>
            </a:r>
            <a:r>
              <a:rPr lang="en-US" baseline="0" dirty="0" smtClean="0"/>
              <a:t> to talk to hosts</a:t>
            </a:r>
          </a:p>
          <a:p>
            <a:r>
              <a:rPr lang="en-US" baseline="0" dirty="0" smtClean="0"/>
              <a:t>3 or more Accelerator-to-accelerator interfaces to scale the number of coherent accelerators.</a:t>
            </a:r>
          </a:p>
          <a:p>
            <a:endParaRPr dirty="0"/>
          </a:p>
        </p:txBody>
      </p:sp>
    </p:spTree>
    <p:extLst>
      <p:ext uri="{BB962C8B-B14F-4D97-AF65-F5344CB8AC3E}">
        <p14:creationId xmlns:p14="http://schemas.microsoft.com/office/powerpoint/2010/main" val="171699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1f8c8328e_1_0: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1f8c8328e_1_0: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endParaRPr/>
          </a:p>
        </p:txBody>
      </p:sp>
    </p:spTree>
    <p:extLst>
      <p:ext uri="{BB962C8B-B14F-4D97-AF65-F5344CB8AC3E}">
        <p14:creationId xmlns:p14="http://schemas.microsoft.com/office/powerpoint/2010/main" val="4277045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Phase 1:</a:t>
            </a:r>
            <a:r>
              <a:rPr lang="en-US" baseline="0" dirty="0" smtClean="0"/>
              <a:t> EPAC RISC-V accelerators: Vector, ML/Stencil, Variable Precision, + shared cache coherent L2, and </a:t>
            </a:r>
            <a:r>
              <a:rPr lang="en-US" baseline="0" dirty="0" err="1" smtClean="0"/>
              <a:t>NoC</a:t>
            </a:r>
            <a:r>
              <a:rPr lang="en-US" baseline="0" dirty="0" smtClean="0"/>
              <a:t>. Shared Arm infrastructure</a:t>
            </a:r>
          </a:p>
          <a:p>
            <a:r>
              <a:rPr lang="en-US" baseline="0" dirty="0" smtClean="0"/>
              <a:t>MEEP: FPGA emulation platform. ACME Accelerated Compute and Memory Engine: RISC-V accelerator w/ Vector processor + Video and neural network coprocessors.</a:t>
            </a:r>
          </a:p>
          <a:p>
            <a:r>
              <a:rPr lang="en-US" baseline="0" dirty="0" err="1" smtClean="0"/>
              <a:t>eProcessor</a:t>
            </a:r>
            <a:r>
              <a:rPr lang="en-US" baseline="0" dirty="0" smtClean="0"/>
              <a:t>: 2-way OOO RISC-V processor, single core and dual core implementation (</a:t>
            </a:r>
            <a:r>
              <a:rPr lang="en-US" baseline="0" dirty="0" err="1" smtClean="0"/>
              <a:t>tapeout</a:t>
            </a:r>
            <a:r>
              <a:rPr lang="en-US" baseline="0" dirty="0" smtClean="0"/>
              <a:t>), coherent caches and off-chip coherent link, bioinformatics accelerator</a:t>
            </a:r>
          </a:p>
          <a:p>
            <a:r>
              <a:rPr lang="en-US" baseline="0" dirty="0" smtClean="0"/>
              <a:t>EPI RISC-V Pilot: The European PILOT: Pilot using Local and Open Technologies: 2 All-European IP, independent </a:t>
            </a:r>
            <a:r>
              <a:rPr lang="en-US" baseline="0" dirty="0" err="1" smtClean="0"/>
              <a:t>PCIe</a:t>
            </a:r>
            <a:r>
              <a:rPr lang="en-US" baseline="0" dirty="0" smtClean="0"/>
              <a:t> 6.0 w/ CXL 3.0 accelerator </a:t>
            </a:r>
            <a:r>
              <a:rPr lang="en-US" baseline="0" dirty="0" err="1" smtClean="0"/>
              <a:t>chiplets</a:t>
            </a:r>
            <a:r>
              <a:rPr lang="en-US" baseline="0" dirty="0" smtClean="0"/>
              <a:t>, Vector and ML/Stencil (VEC and MLS). Open Compute Platform Infrastructure. Liquid Immersion cooling. Full RISC-V SW stack from GROMACS and EC-EARTH on the VEC side to Video Anomaly Detection,  NLP and Machine Learning on the MLS side. Joint HPC +HPDA appt.</a:t>
            </a:r>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28</a:t>
            </a:fld>
            <a:endParaRPr lang="en-US"/>
          </a:p>
        </p:txBody>
      </p:sp>
    </p:spTree>
    <p:extLst>
      <p:ext uri="{BB962C8B-B14F-4D97-AF65-F5344CB8AC3E}">
        <p14:creationId xmlns:p14="http://schemas.microsoft.com/office/powerpoint/2010/main" val="773667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d31fa70b3_0_0: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d31fa70b3_0_0: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endParaRPr/>
          </a:p>
        </p:txBody>
      </p:sp>
    </p:spTree>
    <p:extLst>
      <p:ext uri="{BB962C8B-B14F-4D97-AF65-F5344CB8AC3E}">
        <p14:creationId xmlns:p14="http://schemas.microsoft.com/office/powerpoint/2010/main" val="284093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d64380a25_3_0: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d64380a25_3_0: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r>
              <a:rPr lang="en-US" dirty="0" smtClean="0"/>
              <a:t>2-way OOO RISC-V core</a:t>
            </a:r>
          </a:p>
          <a:p>
            <a:r>
              <a:rPr lang="en-US" dirty="0" smtClean="0"/>
              <a:t>Adaptive caches and scratch pad</a:t>
            </a:r>
          </a:p>
          <a:p>
            <a:r>
              <a:rPr lang="en-US" dirty="0" smtClean="0"/>
              <a:t>Multi-core implementation</a:t>
            </a:r>
          </a:p>
          <a:p>
            <a:r>
              <a:rPr lang="en-US" dirty="0" smtClean="0"/>
              <a:t>On-chip coprocessor interface</a:t>
            </a:r>
          </a:p>
          <a:p>
            <a:r>
              <a:rPr lang="en-US" dirty="0" smtClean="0"/>
              <a:t>Bioinformatics accelerator</a:t>
            </a:r>
          </a:p>
          <a:p>
            <a:r>
              <a:rPr lang="en-US" dirty="0" smtClean="0"/>
              <a:t>Coherent off-chip interface</a:t>
            </a:r>
          </a:p>
          <a:p>
            <a:r>
              <a:rPr lang="en-US" dirty="0" smtClean="0"/>
              <a:t>Multi-socket implementation</a:t>
            </a:r>
          </a:p>
          <a:p>
            <a:r>
              <a:rPr lang="en-US" dirty="0" smtClean="0"/>
              <a:t>COM Express PCB implement to leverage </a:t>
            </a:r>
            <a:r>
              <a:rPr lang="en-US" dirty="0" err="1" smtClean="0"/>
              <a:t>LEGaTO</a:t>
            </a:r>
            <a:r>
              <a:rPr lang="en-US" dirty="0" smtClean="0"/>
              <a:t> HPC infrastructure</a:t>
            </a:r>
          </a:p>
          <a:p>
            <a:r>
              <a:rPr lang="en-US" dirty="0" smtClean="0"/>
              <a:t>Fault-tolerance</a:t>
            </a:r>
          </a:p>
          <a:p>
            <a:pPr lvl="1"/>
            <a:r>
              <a:rPr lang="en-US" dirty="0" smtClean="0"/>
              <a:t>Energy-efficient error detection and </a:t>
            </a:r>
            <a:r>
              <a:rPr lang="en-US" dirty="0" err="1" smtClean="0"/>
              <a:t>lossy</a:t>
            </a:r>
            <a:r>
              <a:rPr lang="en-US" dirty="0" smtClean="0"/>
              <a:t> </a:t>
            </a:r>
            <a:r>
              <a:rPr lang="en-US" dirty="0" err="1" smtClean="0"/>
              <a:t>checkpointing</a:t>
            </a:r>
            <a:endParaRPr lang="en-US" dirty="0" smtClean="0"/>
          </a:p>
          <a:p>
            <a:endParaRPr dirty="0"/>
          </a:p>
        </p:txBody>
      </p:sp>
    </p:spTree>
    <p:extLst>
      <p:ext uri="{BB962C8B-B14F-4D97-AF65-F5344CB8AC3E}">
        <p14:creationId xmlns:p14="http://schemas.microsoft.com/office/powerpoint/2010/main" val="363863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Phase 1:</a:t>
            </a:r>
            <a:r>
              <a:rPr lang="en-US" baseline="0" dirty="0" smtClean="0"/>
              <a:t> EPAC RISC-V accelerators: Vector, ML/Stencil, Variable Precision, + shared cache coherent L2, and </a:t>
            </a:r>
            <a:r>
              <a:rPr lang="en-US" baseline="0" dirty="0" err="1" smtClean="0"/>
              <a:t>NoC</a:t>
            </a:r>
            <a:r>
              <a:rPr lang="en-US" baseline="0" dirty="0" smtClean="0"/>
              <a:t>. Shared Arm infrastructure</a:t>
            </a:r>
          </a:p>
          <a:p>
            <a:r>
              <a:rPr lang="en-US" baseline="0" dirty="0" smtClean="0"/>
              <a:t>MEEP: FPGA emulation platform. ACME Accelerated Compute and Memory Engine: RISC-V accelerator w/ Vector processor + Video and neural network coprocessors.</a:t>
            </a:r>
          </a:p>
          <a:p>
            <a:r>
              <a:rPr lang="en-US" baseline="0" dirty="0" err="1" smtClean="0"/>
              <a:t>eProcessor</a:t>
            </a:r>
            <a:r>
              <a:rPr lang="en-US" baseline="0" dirty="0" smtClean="0"/>
              <a:t>: 2-way OOO RISC-V processor, single core and dual core implementation (</a:t>
            </a:r>
            <a:r>
              <a:rPr lang="en-US" baseline="0" dirty="0" err="1" smtClean="0"/>
              <a:t>tapeout</a:t>
            </a:r>
            <a:r>
              <a:rPr lang="en-US" baseline="0" dirty="0" smtClean="0"/>
              <a:t>), coherent caches and off-chip coherent link, bioinformatics accelerator</a:t>
            </a:r>
          </a:p>
          <a:p>
            <a:r>
              <a:rPr lang="en-US" baseline="0" dirty="0" smtClean="0"/>
              <a:t>EPI RISC-V Pilot: The European PILOT: Pilot using Local and Open Technologies: 2 All-European IP, independent </a:t>
            </a:r>
            <a:r>
              <a:rPr lang="en-US" baseline="0" dirty="0" err="1" smtClean="0"/>
              <a:t>PCIe</a:t>
            </a:r>
            <a:r>
              <a:rPr lang="en-US" baseline="0" dirty="0" smtClean="0"/>
              <a:t> 6.0 w/ CXL 3.0 accelerator </a:t>
            </a:r>
            <a:r>
              <a:rPr lang="en-US" baseline="0" dirty="0" err="1" smtClean="0"/>
              <a:t>chiplets</a:t>
            </a:r>
            <a:r>
              <a:rPr lang="en-US" baseline="0" dirty="0" smtClean="0"/>
              <a:t>, Vector and ML/Stencil (VEC and MLS). Open Compute Platform Infrastructure. Liquid Immersion cooling. Full RISC-V SW stack from GROMACS and EC-EARTH on the VEC side to Video Anomaly Detection,  NLP and Machine Learning on the MLS side. Joint HPC +HPDA appt.</a:t>
            </a:r>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31</a:t>
            </a:fld>
            <a:endParaRPr lang="en-US"/>
          </a:p>
        </p:txBody>
      </p:sp>
    </p:spTree>
    <p:extLst>
      <p:ext uri="{BB962C8B-B14F-4D97-AF65-F5344CB8AC3E}">
        <p14:creationId xmlns:p14="http://schemas.microsoft.com/office/powerpoint/2010/main" val="33275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500" dirty="0"/>
          </a:p>
        </p:txBody>
      </p:sp>
      <p:sp>
        <p:nvSpPr>
          <p:cNvPr id="4" name="Slide Number Placeholder 3"/>
          <p:cNvSpPr>
            <a:spLocks noGrp="1"/>
          </p:cNvSpPr>
          <p:nvPr>
            <p:ph type="sldNum" sz="quarter" idx="10"/>
          </p:nvPr>
        </p:nvSpPr>
        <p:spPr/>
        <p:txBody>
          <a:bodyPr/>
          <a:lstStyle/>
          <a:p>
            <a:fld id="{B45EFB41-8D0C-4955-A78F-B64CC32216F8}" type="slidenum">
              <a:rPr lang="en-US" smtClean="0"/>
              <a:t>32</a:t>
            </a:fld>
            <a:endParaRPr lang="en-US"/>
          </a:p>
        </p:txBody>
      </p:sp>
    </p:spTree>
    <p:extLst>
      <p:ext uri="{BB962C8B-B14F-4D97-AF65-F5344CB8AC3E}">
        <p14:creationId xmlns:p14="http://schemas.microsoft.com/office/powerpoint/2010/main" val="1725913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33</a:t>
            </a:fld>
            <a:endParaRPr lang="en-US"/>
          </a:p>
        </p:txBody>
      </p:sp>
    </p:spTree>
    <p:extLst>
      <p:ext uri="{BB962C8B-B14F-4D97-AF65-F5344CB8AC3E}">
        <p14:creationId xmlns:p14="http://schemas.microsoft.com/office/powerpoint/2010/main" val="199955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Phase 1:</a:t>
            </a:r>
            <a:r>
              <a:rPr lang="en-US" baseline="0" dirty="0" smtClean="0"/>
              <a:t> EPAC RISC-V accelerators: Vector, ML/Stencil, Variable Precision, + shared cache coherent L2, and </a:t>
            </a:r>
            <a:r>
              <a:rPr lang="en-US" baseline="0" dirty="0" err="1" smtClean="0"/>
              <a:t>NoC</a:t>
            </a:r>
            <a:r>
              <a:rPr lang="en-US" baseline="0" dirty="0" smtClean="0"/>
              <a:t>. Shared Arm infrastructure</a:t>
            </a:r>
          </a:p>
          <a:p>
            <a:r>
              <a:rPr lang="en-US" baseline="0" dirty="0" smtClean="0"/>
              <a:t>MEEP: FPGA emulation platform. ACME Accelerated Compute and Memory Engine: RISC-V accelerator w/ Vector processor + Video and neural network coprocessors.</a:t>
            </a:r>
          </a:p>
          <a:p>
            <a:r>
              <a:rPr lang="en-US" baseline="0" dirty="0" err="1" smtClean="0"/>
              <a:t>eProcessor</a:t>
            </a:r>
            <a:r>
              <a:rPr lang="en-US" baseline="0" dirty="0" smtClean="0"/>
              <a:t>: 2-way OOO RISC-V processor, single core and dual core implementation (</a:t>
            </a:r>
            <a:r>
              <a:rPr lang="en-US" baseline="0" dirty="0" err="1" smtClean="0"/>
              <a:t>tapeout</a:t>
            </a:r>
            <a:r>
              <a:rPr lang="en-US" baseline="0" dirty="0" smtClean="0"/>
              <a:t>), coherent caches and off-chip coherent link, bioinformatics accelerator</a:t>
            </a:r>
          </a:p>
          <a:p>
            <a:r>
              <a:rPr lang="en-US" baseline="0" dirty="0" smtClean="0"/>
              <a:t>EPI RISC-V Pilot: The European PILOT: Pilot using Local and Open Technologies: 2 All-European IP, independent </a:t>
            </a:r>
            <a:r>
              <a:rPr lang="en-US" baseline="0" dirty="0" err="1" smtClean="0"/>
              <a:t>PCIe</a:t>
            </a:r>
            <a:r>
              <a:rPr lang="en-US" baseline="0" dirty="0" smtClean="0"/>
              <a:t> 6.0 w/ CXL 3.0 accelerator </a:t>
            </a:r>
            <a:r>
              <a:rPr lang="en-US" baseline="0" dirty="0" err="1" smtClean="0"/>
              <a:t>chiplets</a:t>
            </a:r>
            <a:r>
              <a:rPr lang="en-US" baseline="0" dirty="0" smtClean="0"/>
              <a:t>, Vector and ML/Stencil (VEC and MLS). Open Compute Platform Infrastructure. Liquid Immersion cooling. Full RISC-V SW stack from GROMACS and EC-EARTH on the VEC side to Video Anomaly Detection,  NLP and Machine Learning on the MLS side. Joint HPC +HPDA appt.</a:t>
            </a:r>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34</a:t>
            </a:fld>
            <a:endParaRPr lang="en-US"/>
          </a:p>
        </p:txBody>
      </p:sp>
    </p:spTree>
    <p:extLst>
      <p:ext uri="{BB962C8B-B14F-4D97-AF65-F5344CB8AC3E}">
        <p14:creationId xmlns:p14="http://schemas.microsoft.com/office/powerpoint/2010/main" val="370061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57a75d1c1_0_251: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57a75d1c1_0_251: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r>
              <a:rPr lang="en-US" dirty="0" smtClean="0"/>
              <a:t>5 year flagship</a:t>
            </a:r>
            <a:r>
              <a:rPr lang="en-US" baseline="0" dirty="0" smtClean="0"/>
              <a:t> accelerator project</a:t>
            </a:r>
          </a:p>
          <a:p>
            <a:r>
              <a:rPr lang="en-US" baseline="0" dirty="0" smtClean="0"/>
              <a:t>7 year flagship </a:t>
            </a:r>
            <a:r>
              <a:rPr lang="en-US" baseline="0" smtClean="0"/>
              <a:t>CPU project</a:t>
            </a:r>
            <a:endParaRPr/>
          </a:p>
        </p:txBody>
      </p:sp>
    </p:spTree>
    <p:extLst>
      <p:ext uri="{BB962C8B-B14F-4D97-AF65-F5344CB8AC3E}">
        <p14:creationId xmlns:p14="http://schemas.microsoft.com/office/powerpoint/2010/main" val="153374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GB" sz="1100" dirty="0"/>
              <a:t>87</a:t>
            </a:r>
          </a:p>
          <a:p>
            <a:pPr defTabSz="947684">
              <a:defRPr/>
            </a:pPr>
            <a:endParaRPr lang="en-GB" sz="1100" dirty="0"/>
          </a:p>
        </p:txBody>
      </p:sp>
      <p:sp>
        <p:nvSpPr>
          <p:cNvPr id="4" name="Slide Number Placeholder 3"/>
          <p:cNvSpPr>
            <a:spLocks noGrp="1"/>
          </p:cNvSpPr>
          <p:nvPr>
            <p:ph type="sldNum" sz="quarter" idx="10"/>
          </p:nvPr>
        </p:nvSpPr>
        <p:spPr/>
        <p:txBody>
          <a:bodyPr/>
          <a:lstStyle/>
          <a:p>
            <a:pPr defTabSz="947684">
              <a:defRPr/>
            </a:pPr>
            <a:fld id="{F710EC59-92A8-49D9-A266-1F666DA847F6}" type="slidenum">
              <a:rPr lang="es-ES">
                <a:solidFill>
                  <a:prstClr val="black"/>
                </a:solidFill>
                <a:latin typeface="Calibri" panose="020F0502020204030204"/>
              </a:rPr>
              <a:pPr defTabSz="947684">
                <a:defRPr/>
              </a:pPr>
              <a:t>3</a:t>
            </a:fld>
            <a:endParaRPr lang="es-ES">
              <a:solidFill>
                <a:prstClr val="black"/>
              </a:solidFill>
              <a:latin typeface="Calibri" panose="020F0502020204030204"/>
            </a:endParaRPr>
          </a:p>
        </p:txBody>
      </p:sp>
    </p:spTree>
    <p:extLst>
      <p:ext uri="{BB962C8B-B14F-4D97-AF65-F5344CB8AC3E}">
        <p14:creationId xmlns:p14="http://schemas.microsoft.com/office/powerpoint/2010/main" val="578323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95E7183-48D9-4CD1-923F-950D592ADB32}" type="slidenum">
              <a:rPr lang="es-ES" smtClean="0"/>
              <a:t>39</a:t>
            </a:fld>
            <a:endParaRPr lang="es-ES"/>
          </a:p>
        </p:txBody>
      </p:sp>
    </p:spTree>
    <p:extLst>
      <p:ext uri="{BB962C8B-B14F-4D97-AF65-F5344CB8AC3E}">
        <p14:creationId xmlns:p14="http://schemas.microsoft.com/office/powerpoint/2010/main" val="746725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95E7183-48D9-4CD1-923F-950D592ADB32}" type="slidenum">
              <a:rPr lang="es-ES" smtClean="0"/>
              <a:t>41</a:t>
            </a:fld>
            <a:endParaRPr lang="es-ES"/>
          </a:p>
        </p:txBody>
      </p:sp>
    </p:spTree>
    <p:extLst>
      <p:ext uri="{BB962C8B-B14F-4D97-AF65-F5344CB8AC3E}">
        <p14:creationId xmlns:p14="http://schemas.microsoft.com/office/powerpoint/2010/main" val="398796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(TRL 8-9)	Mature European technology products that are on-par internationally or </a:t>
            </a:r>
            <a:br>
              <a:rPr lang="en-GB" dirty="0"/>
            </a:br>
            <a:r>
              <a:rPr lang="en-GB" dirty="0"/>
              <a:t>			even enjoy supremacy</a:t>
            </a:r>
            <a:endParaRPr lang="en-US" dirty="0"/>
          </a:p>
          <a:p>
            <a:r>
              <a:rPr lang="en-GB" dirty="0"/>
              <a:t>Green 	(TRL 5-7) 	European technology with core European industrial support </a:t>
            </a:r>
            <a:br>
              <a:rPr lang="en-GB" dirty="0"/>
            </a:br>
            <a:r>
              <a:rPr lang="en-GB" dirty="0"/>
              <a:t>			less than 2-3 years (short term) away from </a:t>
            </a:r>
            <a:br>
              <a:rPr lang="en-GB" dirty="0"/>
            </a:br>
            <a:r>
              <a:rPr lang="en-GB" dirty="0"/>
              <a:t>			product maturity</a:t>
            </a:r>
            <a:endParaRPr lang="en-US" dirty="0"/>
          </a:p>
          <a:p>
            <a:r>
              <a:rPr lang="en-GB" dirty="0"/>
              <a:t>Yellow 	(TRL 3-4) 	European technology with a 5-year roadmap (medium term) to become a </a:t>
            </a:r>
            <a:br>
              <a:rPr lang="en-GB" dirty="0"/>
            </a:br>
            <a:r>
              <a:rPr lang="en-GB" dirty="0"/>
              <a:t>			competitive product, supported by industrial partners, with potentially </a:t>
            </a:r>
            <a:br>
              <a:rPr lang="en-GB" dirty="0"/>
            </a:br>
            <a:r>
              <a:rPr lang="en-GB" dirty="0"/>
              <a:t>			suitable core competences</a:t>
            </a:r>
            <a:endParaRPr lang="en-US" dirty="0"/>
          </a:p>
          <a:p>
            <a:r>
              <a:rPr lang="en-GB" dirty="0"/>
              <a:t>Red 	(TRL 0-2) 	Technology with low European capability and a &gt;7-year (long term) 			</a:t>
            </a:r>
            <a:r>
              <a:rPr lang="en-GB" u="sng" dirty="0"/>
              <a:t>	</a:t>
            </a:r>
            <a:r>
              <a:rPr lang="en-GB" dirty="0"/>
              <a:t>roadmap toward a competitive product offering with no or very </a:t>
            </a:r>
            <a:br>
              <a:rPr lang="en-GB" dirty="0"/>
            </a:br>
            <a:r>
              <a:rPr lang="en-GB" dirty="0"/>
              <a:t>			few mature industrial partners</a:t>
            </a:r>
            <a:endParaRPr lang="en-US" dirty="0"/>
          </a:p>
          <a:p>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11</a:t>
            </a:fld>
            <a:endParaRPr lang="en-US"/>
          </a:p>
        </p:txBody>
      </p:sp>
    </p:spTree>
    <p:extLst>
      <p:ext uri="{BB962C8B-B14F-4D97-AF65-F5344CB8AC3E}">
        <p14:creationId xmlns:p14="http://schemas.microsoft.com/office/powerpoint/2010/main" val="88617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57a75d1c1_0_251:notes"/>
          <p:cNvSpPr>
            <a:spLocks noGrp="1" noRot="1" noChangeAspect="1"/>
          </p:cNvSpPr>
          <p:nvPr>
            <p:ph type="sldImg" idx="2"/>
          </p:nvPr>
        </p:nvSpPr>
        <p:spPr>
          <a:xfrm>
            <a:off x="352425" y="715963"/>
            <a:ext cx="6365875" cy="3581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57a75d1c1_0_251:notes"/>
          <p:cNvSpPr txBox="1">
            <a:spLocks noGrp="1"/>
          </p:cNvSpPr>
          <p:nvPr>
            <p:ph type="body" idx="1"/>
          </p:nvPr>
        </p:nvSpPr>
        <p:spPr>
          <a:xfrm>
            <a:off x="707077" y="4536124"/>
            <a:ext cx="5656616" cy="4297381"/>
          </a:xfrm>
          <a:prstGeom prst="rect">
            <a:avLst/>
          </a:prstGeom>
        </p:spPr>
        <p:txBody>
          <a:bodyPr spcFirstLastPara="1" wrap="square" lIns="94753" tIns="94753" rIns="94753" bIns="94753" anchor="t" anchorCtr="0">
            <a:noAutofit/>
          </a:bodyPr>
          <a:lstStyle/>
          <a:p>
            <a:endParaRPr/>
          </a:p>
        </p:txBody>
      </p:sp>
    </p:spTree>
    <p:extLst>
      <p:ext uri="{BB962C8B-B14F-4D97-AF65-F5344CB8AC3E}">
        <p14:creationId xmlns:p14="http://schemas.microsoft.com/office/powerpoint/2010/main" val="67993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Phase 1:</a:t>
            </a:r>
            <a:r>
              <a:rPr lang="en-US" baseline="0" dirty="0" smtClean="0"/>
              <a:t> EPAC RISC-V accelerators: Vector, ML/Stencil, Variable Precision, + shared cache coherent L2, and </a:t>
            </a:r>
            <a:r>
              <a:rPr lang="en-US" baseline="0" dirty="0" err="1" smtClean="0"/>
              <a:t>NoC</a:t>
            </a:r>
            <a:r>
              <a:rPr lang="en-US" baseline="0" dirty="0" smtClean="0"/>
              <a:t>. Shared Arm infrastructure</a:t>
            </a:r>
          </a:p>
          <a:p>
            <a:r>
              <a:rPr lang="en-US" baseline="0" dirty="0" smtClean="0"/>
              <a:t>MEEP: FPGA emulation platform. ACME Accelerated Compute and Memory Engine: RISC-V accelerator w/ Vector processor + Video and neural network coprocessors.</a:t>
            </a:r>
          </a:p>
          <a:p>
            <a:r>
              <a:rPr lang="en-US" baseline="0" dirty="0" err="1" smtClean="0"/>
              <a:t>eProcessor</a:t>
            </a:r>
            <a:r>
              <a:rPr lang="en-US" baseline="0" dirty="0" smtClean="0"/>
              <a:t>: 2-way OOO RISC-V processor, single core and dual core implementation (</a:t>
            </a:r>
            <a:r>
              <a:rPr lang="en-US" baseline="0" dirty="0" err="1" smtClean="0"/>
              <a:t>tapeout</a:t>
            </a:r>
            <a:r>
              <a:rPr lang="en-US" baseline="0" dirty="0" smtClean="0"/>
              <a:t>), coherent caches and off-chip coherent link, bioinformatics accelerator</a:t>
            </a:r>
          </a:p>
          <a:p>
            <a:r>
              <a:rPr lang="en-US" baseline="0" dirty="0" smtClean="0"/>
              <a:t>EPI RISC-V Pilot: The European PILOT: Pilot using Local and Open Technologies: 2 All-European IP, independent </a:t>
            </a:r>
            <a:r>
              <a:rPr lang="en-US" baseline="0" dirty="0" err="1" smtClean="0"/>
              <a:t>PCIe</a:t>
            </a:r>
            <a:r>
              <a:rPr lang="en-US" baseline="0" dirty="0" smtClean="0"/>
              <a:t> 6.0 w/ CXL 3.0 accelerator </a:t>
            </a:r>
            <a:r>
              <a:rPr lang="en-US" baseline="0" dirty="0" err="1" smtClean="0"/>
              <a:t>chiplets</a:t>
            </a:r>
            <a:r>
              <a:rPr lang="en-US" baseline="0" dirty="0" smtClean="0"/>
              <a:t>, Vector and ML/Stencil (VEC and MLS). Open Compute Platform Infrastructure. Liquid Immersion cooling. Full RISC-V SW stack from GROMACS and EC-EARTH on the VEC side to Video Anomaly Detection,  NLP and Machine Learning on the MLS side. Joint HPC +HPDA appt.</a:t>
            </a:r>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19</a:t>
            </a:fld>
            <a:endParaRPr lang="en-US"/>
          </a:p>
        </p:txBody>
      </p:sp>
    </p:spTree>
    <p:extLst>
      <p:ext uri="{BB962C8B-B14F-4D97-AF65-F5344CB8AC3E}">
        <p14:creationId xmlns:p14="http://schemas.microsoft.com/office/powerpoint/2010/main" val="276521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3 new partners</a:t>
            </a:r>
          </a:p>
          <a:p>
            <a:r>
              <a:rPr lang="en-US" dirty="0"/>
              <a:t>Embedded FPGA</a:t>
            </a:r>
            <a:br>
              <a:rPr lang="en-US" dirty="0"/>
            </a:br>
            <a:r>
              <a:rPr lang="en-US" dirty="0"/>
              <a:t>Embedded Security, and especially Secure OS</a:t>
            </a:r>
          </a:p>
          <a:p>
            <a:r>
              <a:rPr lang="en-US" dirty="0"/>
              <a:t>HW/SW co-design under automotive Functional Safety conditions</a:t>
            </a:r>
          </a:p>
          <a:p>
            <a:r>
              <a:rPr lang="en-US" dirty="0"/>
              <a:t>Soon a 4</a:t>
            </a:r>
            <a:r>
              <a:rPr lang="en-US" baseline="30000" dirty="0"/>
              <a:t>th</a:t>
            </a:r>
            <a:r>
              <a:rPr lang="en-US" dirty="0"/>
              <a:t> one</a:t>
            </a:r>
          </a:p>
        </p:txBody>
      </p:sp>
      <p:sp>
        <p:nvSpPr>
          <p:cNvPr id="4" name="Espace réservé du numéro de diapositive 3"/>
          <p:cNvSpPr>
            <a:spLocks noGrp="1"/>
          </p:cNvSpPr>
          <p:nvPr>
            <p:ph type="sldNum" sz="quarter" idx="5"/>
          </p:nvPr>
        </p:nvSpPr>
        <p:spPr/>
        <p:txBody>
          <a:bodyPr/>
          <a:lstStyle/>
          <a:p>
            <a:pPr algn="l" defTabSz="947684">
              <a:buClr>
                <a:srgbClr val="000000"/>
              </a:buClr>
              <a:defRPr/>
            </a:pPr>
            <a:fld id="{40B10BA0-0B70-443C-94C2-8CBD1AB69779}" type="slidenum">
              <a:rPr lang="hr-HR" sz="1500" kern="0">
                <a:solidFill>
                  <a:srgbClr val="000000"/>
                </a:solidFill>
                <a:latin typeface="Arial"/>
                <a:cs typeface="Arial"/>
                <a:sym typeface="Arial"/>
              </a:rPr>
              <a:pPr algn="l" defTabSz="947684">
                <a:buClr>
                  <a:srgbClr val="000000"/>
                </a:buClr>
                <a:defRPr/>
              </a:pPr>
              <a:t>21</a:t>
            </a:fld>
            <a:endParaRPr lang="hr-HR" sz="1500" kern="0" dirty="0">
              <a:solidFill>
                <a:srgbClr val="000000"/>
              </a:solidFill>
              <a:latin typeface="Arial"/>
              <a:cs typeface="Arial"/>
              <a:sym typeface="Arial"/>
            </a:endParaRPr>
          </a:p>
        </p:txBody>
      </p:sp>
    </p:spTree>
    <p:extLst>
      <p:ext uri="{BB962C8B-B14F-4D97-AF65-F5344CB8AC3E}">
        <p14:creationId xmlns:p14="http://schemas.microsoft.com/office/powerpoint/2010/main" val="51408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Phase 1:</a:t>
            </a:r>
            <a:r>
              <a:rPr lang="en-US" baseline="0" dirty="0" smtClean="0"/>
              <a:t> EPAC RISC-V accelerators: Vector, ML/Stencil, Variable Precision, + shared cache coherent L2, and </a:t>
            </a:r>
            <a:r>
              <a:rPr lang="en-US" baseline="0" dirty="0" err="1" smtClean="0"/>
              <a:t>NoC</a:t>
            </a:r>
            <a:r>
              <a:rPr lang="en-US" baseline="0" dirty="0" smtClean="0"/>
              <a:t>. Shared Arm infrastructure</a:t>
            </a:r>
          </a:p>
          <a:p>
            <a:r>
              <a:rPr lang="en-US" baseline="0" dirty="0" smtClean="0"/>
              <a:t>MEEP: FPGA emulation platform. ACME Accelerated Compute and Memory Engine: RISC-V accelerator w/ Vector processor + Video and neural network coprocessors.</a:t>
            </a:r>
          </a:p>
          <a:p>
            <a:r>
              <a:rPr lang="en-US" baseline="0" dirty="0" err="1" smtClean="0"/>
              <a:t>eProcessor</a:t>
            </a:r>
            <a:r>
              <a:rPr lang="en-US" baseline="0" dirty="0" smtClean="0"/>
              <a:t>: 2-way OOO RISC-V processor, single core and dual core implementation (</a:t>
            </a:r>
            <a:r>
              <a:rPr lang="en-US" baseline="0" dirty="0" err="1" smtClean="0"/>
              <a:t>tapeout</a:t>
            </a:r>
            <a:r>
              <a:rPr lang="en-US" baseline="0" dirty="0" smtClean="0"/>
              <a:t>), coherent caches and off-chip coherent link, bioinformatics accelerator</a:t>
            </a:r>
          </a:p>
          <a:p>
            <a:r>
              <a:rPr lang="en-US" baseline="0" dirty="0" smtClean="0"/>
              <a:t>EPI RISC-V Pilot: The European PILOT: Pilot using Local and Open Technologies: 2 All-European IP, independent </a:t>
            </a:r>
            <a:r>
              <a:rPr lang="en-US" baseline="0" dirty="0" err="1" smtClean="0"/>
              <a:t>PCIe</a:t>
            </a:r>
            <a:r>
              <a:rPr lang="en-US" baseline="0" dirty="0" smtClean="0"/>
              <a:t> 6.0 w/ CXL 3.0 accelerator </a:t>
            </a:r>
            <a:r>
              <a:rPr lang="en-US" baseline="0" dirty="0" err="1" smtClean="0"/>
              <a:t>chiplets</a:t>
            </a:r>
            <a:r>
              <a:rPr lang="en-US" baseline="0" dirty="0" smtClean="0"/>
              <a:t>, Vector and ML/Stencil (VEC and MLS). Open Compute Platform Infrastructure. Liquid Immersion cooling. Full RISC-V SW stack from GROMACS and EC-EARTH on the VEC side to Video Anomaly Detection,  NLP and Machine Learning on the MLS side. Joint HPC +HPDA appt.</a:t>
            </a:r>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23</a:t>
            </a:fld>
            <a:endParaRPr lang="en-US"/>
          </a:p>
        </p:txBody>
      </p:sp>
    </p:spTree>
    <p:extLst>
      <p:ext uri="{BB962C8B-B14F-4D97-AF65-F5344CB8AC3E}">
        <p14:creationId xmlns:p14="http://schemas.microsoft.com/office/powerpoint/2010/main" val="191498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24</a:t>
            </a:fld>
            <a:endParaRPr lang="en-US"/>
          </a:p>
        </p:txBody>
      </p:sp>
    </p:spTree>
    <p:extLst>
      <p:ext uri="{BB962C8B-B14F-4D97-AF65-F5344CB8AC3E}">
        <p14:creationId xmlns:p14="http://schemas.microsoft.com/office/powerpoint/2010/main" val="353154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Open Source ISA</a:t>
            </a:r>
            <a:endParaRPr lang="en-US" sz="1700" dirty="0"/>
          </a:p>
          <a:p>
            <a:pPr lvl="1" fontAlgn="base"/>
            <a:r>
              <a:rPr lang="en-US" dirty="0" smtClean="0"/>
              <a:t>RISC-V </a:t>
            </a:r>
            <a:endParaRPr lang="en-US" sz="1500" dirty="0"/>
          </a:p>
          <a:p>
            <a:pPr fontAlgn="base"/>
            <a:r>
              <a:rPr lang="en-US" dirty="0" err="1" smtClean="0"/>
              <a:t>Exascale</a:t>
            </a:r>
            <a:r>
              <a:rPr lang="en-US" dirty="0" smtClean="0"/>
              <a:t> system at less than 30 MW</a:t>
            </a:r>
            <a:endParaRPr lang="en-US" sz="1700" dirty="0"/>
          </a:p>
          <a:p>
            <a:pPr lvl="1" fontAlgn="base"/>
            <a:r>
              <a:rPr lang="en-US" dirty="0" smtClean="0"/>
              <a:t>Reduce the Host CPU tax</a:t>
            </a:r>
            <a:endParaRPr lang="en-US" sz="1500" dirty="0"/>
          </a:p>
          <a:p>
            <a:pPr lvl="1" fontAlgn="base"/>
            <a:r>
              <a:rPr lang="en-US" dirty="0" smtClean="0"/>
              <a:t>Reduce/remove data copying/movement</a:t>
            </a:r>
            <a:endParaRPr lang="en-US" sz="1500" dirty="0"/>
          </a:p>
          <a:p>
            <a:pPr fontAlgn="base"/>
            <a:r>
              <a:rPr lang="en-US" dirty="0" smtClean="0"/>
              <a:t>Support traditional HPC &amp; emerging HPDA (AI/ML/DL) </a:t>
            </a:r>
            <a:endParaRPr lang="en-US" sz="1700" dirty="0"/>
          </a:p>
          <a:p>
            <a:pPr fontAlgn="base"/>
            <a:r>
              <a:rPr lang="en-US" dirty="0" smtClean="0"/>
              <a:t>Accelerate Dense </a:t>
            </a:r>
            <a:r>
              <a:rPr lang="en-US" b="1" dirty="0" smtClean="0"/>
              <a:t>and </a:t>
            </a:r>
            <a:r>
              <a:rPr lang="en-US" dirty="0" smtClean="0"/>
              <a:t>Sparse workloads</a:t>
            </a:r>
            <a:endParaRPr lang="en-US" sz="1700" dirty="0"/>
          </a:p>
          <a:p>
            <a:pPr fontAlgn="base"/>
            <a:r>
              <a:rPr lang="en-US" dirty="0" smtClean="0"/>
              <a:t>What can be built by industry in 5 years</a:t>
            </a:r>
            <a:endParaRPr lang="en-US" sz="1700" dirty="0"/>
          </a:p>
          <a:p>
            <a:pPr lvl="1" fontAlgn="base"/>
            <a:r>
              <a:rPr lang="en-US" dirty="0" smtClean="0"/>
              <a:t>Host agnostic: Supports ARM, x86, Power and RISC-V</a:t>
            </a:r>
            <a:endParaRPr lang="en-US" sz="1500" dirty="0"/>
          </a:p>
          <a:p>
            <a:pPr lvl="1" fontAlgn="base"/>
            <a:r>
              <a:rPr lang="en-US" dirty="0" smtClean="0"/>
              <a:t>Targeting 5 nm or better, 150 mm </a:t>
            </a:r>
            <a:r>
              <a:rPr lang="en-US" dirty="0" err="1" smtClean="0"/>
              <a:t>sq</a:t>
            </a:r>
            <a:r>
              <a:rPr lang="en-US" dirty="0" smtClean="0"/>
              <a:t> </a:t>
            </a:r>
            <a:r>
              <a:rPr lang="en-US" dirty="0" err="1" smtClean="0"/>
              <a:t>chiplet</a:t>
            </a:r>
            <a:endParaRPr lang="en-US" sz="1500" dirty="0"/>
          </a:p>
          <a:p>
            <a:pPr lvl="1" fontAlgn="base"/>
            <a:r>
              <a:rPr lang="en-US" dirty="0" smtClean="0"/>
              <a:t>What will we demonstrate in the FPGA</a:t>
            </a:r>
            <a:endParaRPr lang="en-US" sz="1500" dirty="0"/>
          </a:p>
          <a:p>
            <a:r>
              <a:rPr lang="en-US" dirty="0" smtClean="0"/>
              <a:t>Self-hosted accelerator</a:t>
            </a:r>
          </a:p>
          <a:p>
            <a:pPr lvl="1"/>
            <a:r>
              <a:rPr lang="en-US" dirty="0" smtClean="0"/>
              <a:t>No data movement between host and accelerator</a:t>
            </a:r>
          </a:p>
          <a:p>
            <a:r>
              <a:rPr lang="en-US" dirty="0" smtClean="0"/>
              <a:t>Map to a multi-FPGA+HBM emulation platform</a:t>
            </a:r>
          </a:p>
          <a:p>
            <a:endParaRPr lang="en-US" dirty="0"/>
          </a:p>
        </p:txBody>
      </p:sp>
      <p:sp>
        <p:nvSpPr>
          <p:cNvPr id="4" name="Slide Number Placeholder 3"/>
          <p:cNvSpPr>
            <a:spLocks noGrp="1"/>
          </p:cNvSpPr>
          <p:nvPr>
            <p:ph type="sldNum" sz="quarter" idx="10"/>
          </p:nvPr>
        </p:nvSpPr>
        <p:spPr/>
        <p:txBody>
          <a:bodyPr/>
          <a:lstStyle/>
          <a:p>
            <a:fld id="{B45EFB41-8D0C-4955-A78F-B64CC32216F8}" type="slidenum">
              <a:rPr lang="en-US" smtClean="0"/>
              <a:t>25</a:t>
            </a:fld>
            <a:endParaRPr lang="en-US"/>
          </a:p>
        </p:txBody>
      </p:sp>
    </p:spTree>
    <p:extLst>
      <p:ext uri="{BB962C8B-B14F-4D97-AF65-F5344CB8AC3E}">
        <p14:creationId xmlns:p14="http://schemas.microsoft.com/office/powerpoint/2010/main" val="302542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70EDB-7386-4346-961A-9DBEF645C2F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225614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70EDB-7386-4346-961A-9DBEF645C2F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75984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70EDB-7386-4346-961A-9DBEF645C2F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146931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smtClean="0"/>
              <a:t>Haga clic para modificar el estilo de título del patrón</a:t>
            </a:r>
            <a:endParaRPr lang="es-ES" dirty="0"/>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40923186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19737" y="217894"/>
            <a:ext cx="10972797" cy="838397"/>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accent1"/>
              </a:buClr>
              <a:buSzPts val="1400"/>
              <a:buFont typeface="Calibri"/>
              <a:buNone/>
              <a:defRPr sz="3500" b="1" i="0" u="none" strike="noStrike" cap="none">
                <a:solidFill>
                  <a:schemeClr val="accen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619737" y="1215072"/>
            <a:ext cx="10972797" cy="4833258"/>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 name="Google Shape;20;p3"/>
          <p:cNvPicPr preferRelativeResize="0"/>
          <p:nvPr/>
        </p:nvPicPr>
        <p:blipFill rotWithShape="1">
          <a:blip r:embed="rId2">
            <a:alphaModFix/>
          </a:blip>
          <a:srcRect/>
          <a:stretch/>
        </p:blipFill>
        <p:spPr>
          <a:xfrm>
            <a:off x="576946" y="6232144"/>
            <a:ext cx="2501337" cy="457200"/>
          </a:xfrm>
          <a:prstGeom prst="rect">
            <a:avLst/>
          </a:prstGeom>
          <a:noFill/>
          <a:ln>
            <a:noFill/>
          </a:ln>
        </p:spPr>
      </p:pic>
    </p:spTree>
    <p:extLst>
      <p:ext uri="{BB962C8B-B14F-4D97-AF65-F5344CB8AC3E}">
        <p14:creationId xmlns:p14="http://schemas.microsoft.com/office/powerpoint/2010/main" val="355241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2717745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Haga clic para modificar el estilo de título del patrón</a:t>
            </a:r>
            <a:endParaRPr lang="es-ES" dirty="0"/>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smtClean="0"/>
              <a:t>Subtítulo</a:t>
            </a:r>
            <a:endParaRPr lang="es-ES" dirty="0"/>
          </a:p>
        </p:txBody>
      </p:sp>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1604" y="6183374"/>
            <a:ext cx="1446357" cy="454156"/>
          </a:xfrm>
          <a:prstGeom prst="rect">
            <a:avLst/>
          </a:prstGeom>
        </p:spPr>
      </p:pic>
    </p:spTree>
    <p:extLst>
      <p:ext uri="{BB962C8B-B14F-4D97-AF65-F5344CB8AC3E}">
        <p14:creationId xmlns:p14="http://schemas.microsoft.com/office/powerpoint/2010/main" val="40552381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smtClean="0"/>
              <a:t>Thank</a:t>
            </a:r>
            <a:r>
              <a:rPr lang="es-ES" dirty="0" smtClean="0"/>
              <a:t> </a:t>
            </a:r>
            <a:r>
              <a:rPr lang="es-ES" dirty="0" err="1" smtClean="0"/>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smtClean="0"/>
              <a:t>click</a:t>
            </a:r>
            <a:r>
              <a:rPr lang="es-ES" dirty="0" smtClean="0"/>
              <a:t> aquí </a:t>
            </a:r>
            <a:r>
              <a:rPr lang="es-ES" dirty="0"/>
              <a:t>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smtClean="0"/>
              <a:t>YourEmail@bsc.es</a:t>
            </a:r>
            <a:endParaRPr lang="es-ES" dirty="0"/>
          </a:p>
        </p:txBody>
      </p:sp>
    </p:spTree>
    <p:extLst>
      <p:ext uri="{BB962C8B-B14F-4D97-AF65-F5344CB8AC3E}">
        <p14:creationId xmlns:p14="http://schemas.microsoft.com/office/powerpoint/2010/main" val="1037553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smtClean="0"/>
              <a:t>Name</a:t>
            </a:r>
            <a:endParaRPr lang="es-ES" dirty="0" smtClean="0"/>
          </a:p>
          <a:p>
            <a:r>
              <a:rPr lang="es-ES" dirty="0" smtClean="0"/>
              <a:t>Position</a:t>
            </a:r>
            <a:endParaRPr lang="es-ES" dirty="0"/>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39814367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smtClean="0"/>
              <a:t>Haga clic para modificar el estilo de título del patrón</a:t>
            </a:r>
            <a:endParaRPr lang="es-ES" dirty="0"/>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pic>
        <p:nvPicPr>
          <p:cNvPr id="4" name="Imagen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1604" y="6183374"/>
            <a:ext cx="1446357" cy="454156"/>
          </a:xfrm>
          <a:prstGeom prst="rect">
            <a:avLst/>
          </a:prstGeom>
        </p:spPr>
      </p:pic>
    </p:spTree>
    <p:extLst>
      <p:ext uri="{BB962C8B-B14F-4D97-AF65-F5344CB8AC3E}">
        <p14:creationId xmlns:p14="http://schemas.microsoft.com/office/powerpoint/2010/main" val="5934685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Haga clic para modificar el estilo de título del patrón</a:t>
            </a:r>
            <a:endParaRPr lang="es-ES" dirty="0"/>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smtClean="0"/>
              <a:t>Subtítulo</a:t>
            </a:r>
            <a:endParaRPr lang="es-ES" dirty="0"/>
          </a:p>
        </p:txBody>
      </p:sp>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1604" y="6183374"/>
            <a:ext cx="1446357" cy="454156"/>
          </a:xfrm>
          <a:prstGeom prst="rect">
            <a:avLst/>
          </a:prstGeom>
        </p:spPr>
      </p:pic>
    </p:spTree>
    <p:extLst>
      <p:ext uri="{BB962C8B-B14F-4D97-AF65-F5344CB8AC3E}">
        <p14:creationId xmlns:p14="http://schemas.microsoft.com/office/powerpoint/2010/main" val="25842799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70EDB-7386-4346-961A-9DBEF645C2F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744959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lstStyle>
            <a:lvl1pPr>
              <a:defRPr/>
            </a:lvl1pPr>
          </a:lstStyle>
          <a:p>
            <a:endParaRPr lang="es-ES" dirty="0"/>
          </a:p>
        </p:txBody>
      </p:sp>
    </p:spTree>
    <p:extLst>
      <p:ext uri="{BB962C8B-B14F-4D97-AF65-F5344CB8AC3E}">
        <p14:creationId xmlns:p14="http://schemas.microsoft.com/office/powerpoint/2010/main" val="26629252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smtClean="0"/>
              <a:t>Thank</a:t>
            </a:r>
            <a:r>
              <a:rPr lang="es-ES" dirty="0" smtClean="0"/>
              <a:t> </a:t>
            </a:r>
            <a:r>
              <a:rPr lang="es-ES" dirty="0" err="1" smtClean="0"/>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smtClean="0"/>
              <a:t>click</a:t>
            </a:r>
            <a:r>
              <a:rPr lang="es-ES" dirty="0" smtClean="0"/>
              <a:t> aquí </a:t>
            </a:r>
            <a:r>
              <a:rPr lang="es-ES" dirty="0"/>
              <a:t>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smtClean="0"/>
              <a:t>YourEmail@bsc.es</a:t>
            </a:r>
            <a:endParaRPr lang="es-ES" dirty="0"/>
          </a:p>
        </p:txBody>
      </p:sp>
    </p:spTree>
    <p:extLst>
      <p:ext uri="{BB962C8B-B14F-4D97-AF65-F5344CB8AC3E}">
        <p14:creationId xmlns:p14="http://schemas.microsoft.com/office/powerpoint/2010/main" val="18789882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970EDB-7386-4346-961A-9DBEF645C2F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232539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70EDB-7386-4346-961A-9DBEF645C2F4}"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290061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70EDB-7386-4346-961A-9DBEF645C2F4}" type="datetimeFigureOut">
              <a:rPr lang="en-US" smtClean="0"/>
              <a:t>12/10/2020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293884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70EDB-7386-4346-961A-9DBEF645C2F4}" type="datetimeFigureOut">
              <a:rPr lang="en-US" smtClean="0"/>
              <a:t>12/10/2020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369137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70EDB-7386-4346-961A-9DBEF645C2F4}" type="datetimeFigureOut">
              <a:rPr lang="en-US" smtClean="0"/>
              <a:t>12/10/2020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130522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970EDB-7386-4346-961A-9DBEF645C2F4}"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2357969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970EDB-7386-4346-961A-9DBEF645C2F4}"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9C874-E73B-4910-B8E1-685B44617480}" type="slidenum">
              <a:rPr lang="en-US" smtClean="0"/>
              <a:t>‹#›</a:t>
            </a:fld>
            <a:endParaRPr lang="en-US"/>
          </a:p>
        </p:txBody>
      </p:sp>
    </p:spTree>
    <p:extLst>
      <p:ext uri="{BB962C8B-B14F-4D97-AF65-F5344CB8AC3E}">
        <p14:creationId xmlns:p14="http://schemas.microsoft.com/office/powerpoint/2010/main" val="63632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70EDB-7386-4346-961A-9DBEF645C2F4}" type="datetimeFigureOut">
              <a:rPr lang="en-US" smtClean="0"/>
              <a:t>12/10/2020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9C874-E73B-4910-B8E1-685B44617480}" type="slidenum">
              <a:rPr lang="en-US" smtClean="0"/>
              <a:t>‹#›</a:t>
            </a:fld>
            <a:endParaRPr lang="en-US"/>
          </a:p>
        </p:txBody>
      </p:sp>
    </p:spTree>
    <p:extLst>
      <p:ext uri="{BB962C8B-B14F-4D97-AF65-F5344CB8AC3E}">
        <p14:creationId xmlns:p14="http://schemas.microsoft.com/office/powerpoint/2010/main" val="2891619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70" r:id="rId15"/>
    <p:sldLayoutId id="214748367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smtClean="0"/>
              <a:t>Haga clic para modificar el estilo de título del patrón</a:t>
            </a:r>
            <a:endParaRPr lang="es-ES" dirty="0"/>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60558194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c.europa.eu/digital-single-market/en/news/workshop-about-future-open-source-software-and-open-source-hardware"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66.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image" Target="../media/image66.png"/><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5" Type="http://schemas.openxmlformats.org/officeDocument/2006/relationships/image" Target="../media/image66.png"/><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3.jpg"/><Relationship Id="rId7" Type="http://schemas.openxmlformats.org/officeDocument/2006/relationships/image" Target="../media/image93.png"/><Relationship Id="rId12" Type="http://schemas.openxmlformats.org/officeDocument/2006/relationships/image" Target="../media/image98.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png"/><Relationship Id="rId4" Type="http://schemas.openxmlformats.org/officeDocument/2006/relationships/image" Target="../media/image90.jpg"/><Relationship Id="rId9" Type="http://schemas.openxmlformats.org/officeDocument/2006/relationships/image" Target="../media/image95.jpg"/></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image" Target="../media/image66.png"/><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3.png"/><Relationship Id="rId18" Type="http://schemas.openxmlformats.org/officeDocument/2006/relationships/image" Target="../media/image92.png"/><Relationship Id="rId3" Type="http://schemas.openxmlformats.org/officeDocument/2006/relationships/image" Target="../media/image83.jpg"/><Relationship Id="rId21" Type="http://schemas.openxmlformats.org/officeDocument/2006/relationships/image" Target="../media/image84.jpg"/><Relationship Id="rId7" Type="http://schemas.openxmlformats.org/officeDocument/2006/relationships/image" Target="../media/image108.png"/><Relationship Id="rId12" Type="http://schemas.openxmlformats.org/officeDocument/2006/relationships/image" Target="../media/image112.jpg"/><Relationship Id="rId17" Type="http://schemas.openxmlformats.org/officeDocument/2006/relationships/image" Target="../media/image91.jpg"/><Relationship Id="rId2" Type="http://schemas.openxmlformats.org/officeDocument/2006/relationships/notesSlide" Target="../notesSlides/notesSlide17.xml"/><Relationship Id="rId16" Type="http://schemas.openxmlformats.org/officeDocument/2006/relationships/image" Target="../media/image116.pn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07.jpg"/><Relationship Id="rId11" Type="http://schemas.openxmlformats.org/officeDocument/2006/relationships/image" Target="../media/image111.png"/><Relationship Id="rId5" Type="http://schemas.openxmlformats.org/officeDocument/2006/relationships/image" Target="../media/image106.png"/><Relationship Id="rId15" Type="http://schemas.openxmlformats.org/officeDocument/2006/relationships/image" Target="../media/image115.png"/><Relationship Id="rId10" Type="http://schemas.openxmlformats.org/officeDocument/2006/relationships/image" Target="../media/image90.jpg"/><Relationship Id="rId19" Type="http://schemas.openxmlformats.org/officeDocument/2006/relationships/image" Target="../media/image93.png"/><Relationship Id="rId4" Type="http://schemas.openxmlformats.org/officeDocument/2006/relationships/image" Target="../media/image105.jpg"/><Relationship Id="rId9" Type="http://schemas.openxmlformats.org/officeDocument/2006/relationships/image" Target="../media/image110.png"/><Relationship Id="rId14" Type="http://schemas.openxmlformats.org/officeDocument/2006/relationships/image" Target="../media/image114.png"/><Relationship Id="rId22" Type="http://schemas.openxmlformats.org/officeDocument/2006/relationships/image" Target="../media/image85.jpg"/></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5" Type="http://schemas.openxmlformats.org/officeDocument/2006/relationships/image" Target="../media/image66.png"/><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 Id="rId1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2.png"/><Relationship Id="rId11" Type="http://schemas.openxmlformats.org/officeDocument/2006/relationships/image" Target="../media/image4.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541912" y="1174352"/>
            <a:ext cx="6623369" cy="2998826"/>
          </a:xfrm>
        </p:spPr>
        <p:txBody>
          <a:bodyPr>
            <a:normAutofit/>
          </a:bodyPr>
          <a:lstStyle/>
          <a:p>
            <a:r>
              <a:rPr lang="es-ES" sz="4400" dirty="0" smtClean="0"/>
              <a:t>Barcelona </a:t>
            </a:r>
            <a:r>
              <a:rPr lang="es-ES" sz="4400" dirty="0" err="1" smtClean="0"/>
              <a:t>Supercomputing</a:t>
            </a:r>
            <a:r>
              <a:rPr lang="es-ES" sz="4400" dirty="0" smtClean="0"/>
              <a:t> Center</a:t>
            </a:r>
            <a:r>
              <a:rPr lang="es-ES" sz="3600" dirty="0" smtClean="0"/>
              <a:t/>
            </a:r>
            <a:br>
              <a:rPr lang="es-ES" sz="3600" dirty="0" smtClean="0"/>
            </a:br>
            <a:r>
              <a:rPr lang="es-ES" sz="3600" dirty="0" smtClean="0"/>
              <a:t/>
            </a:r>
            <a:br>
              <a:rPr lang="es-ES" sz="3600" dirty="0" smtClean="0"/>
            </a:br>
            <a:r>
              <a:rPr lang="es-ES" sz="3600" dirty="0" err="1" smtClean="0"/>
              <a:t>The</a:t>
            </a:r>
            <a:r>
              <a:rPr lang="es-ES" sz="3600" dirty="0" smtClean="0"/>
              <a:t> </a:t>
            </a:r>
            <a:r>
              <a:rPr lang="es-ES" sz="3600" dirty="0" err="1" smtClean="0"/>
              <a:t>Future</a:t>
            </a:r>
            <a:r>
              <a:rPr lang="es-ES" sz="3600" dirty="0" smtClean="0"/>
              <a:t> HPC </a:t>
            </a:r>
            <a:r>
              <a:rPr lang="es-ES" sz="3600" dirty="0" err="1"/>
              <a:t>w</a:t>
            </a:r>
            <a:r>
              <a:rPr lang="es-ES" sz="3600" dirty="0" err="1" smtClean="0"/>
              <a:t>ill</a:t>
            </a:r>
            <a:r>
              <a:rPr lang="es-ES" sz="3600" dirty="0" smtClean="0"/>
              <a:t> be Open</a:t>
            </a:r>
            <a:endParaRPr lang="es-ES" sz="3600" dirty="0"/>
          </a:p>
        </p:txBody>
      </p:sp>
      <p:sp>
        <p:nvSpPr>
          <p:cNvPr id="5" name="Subtítulo 4"/>
          <p:cNvSpPr>
            <a:spLocks noGrp="1"/>
          </p:cNvSpPr>
          <p:nvPr>
            <p:ph type="subTitle" idx="1"/>
          </p:nvPr>
        </p:nvSpPr>
        <p:spPr>
          <a:xfrm>
            <a:off x="4541912" y="3632484"/>
            <a:ext cx="7244512" cy="1689460"/>
          </a:xfrm>
        </p:spPr>
        <p:txBody>
          <a:bodyPr/>
          <a:lstStyle/>
          <a:p>
            <a:endParaRPr lang="en-GB" sz="2800" b="1" dirty="0">
              <a:solidFill>
                <a:srgbClr val="004890"/>
              </a:solidFill>
            </a:endParaRPr>
          </a:p>
          <a:p>
            <a:r>
              <a:rPr lang="en-GB" sz="2800" b="1" dirty="0" err="1" smtClean="0">
                <a:solidFill>
                  <a:srgbClr val="004890"/>
                </a:solidFill>
              </a:rPr>
              <a:t>Prof.</a:t>
            </a:r>
            <a:r>
              <a:rPr lang="en-GB" sz="2800" b="1" dirty="0" smtClean="0">
                <a:solidFill>
                  <a:srgbClr val="004890"/>
                </a:solidFill>
              </a:rPr>
              <a:t> Mateo Valero</a:t>
            </a:r>
          </a:p>
          <a:p>
            <a:endParaRPr lang="en-GB" sz="2800" b="1" dirty="0">
              <a:solidFill>
                <a:srgbClr val="004890"/>
              </a:solidFill>
            </a:endParaRPr>
          </a:p>
          <a:p>
            <a:endParaRPr lang="en-GB" sz="2800" b="1" dirty="0">
              <a:solidFill>
                <a:srgbClr val="004890"/>
              </a:solidFill>
            </a:endParaRPr>
          </a:p>
        </p:txBody>
      </p:sp>
      <p:sp>
        <p:nvSpPr>
          <p:cNvPr id="2" name="Text Placeholder 1"/>
          <p:cNvSpPr>
            <a:spLocks noGrp="1"/>
          </p:cNvSpPr>
          <p:nvPr>
            <p:ph type="body" sz="quarter" idx="10"/>
          </p:nvPr>
        </p:nvSpPr>
        <p:spPr/>
        <p:txBody>
          <a:bodyPr>
            <a:normAutofit/>
          </a:bodyPr>
          <a:lstStyle/>
          <a:p>
            <a:r>
              <a:rPr lang="en-GB" dirty="0" smtClean="0"/>
              <a:t>December 14,  2020</a:t>
            </a:r>
            <a:endParaRPr lang="en-GB" dirty="0"/>
          </a:p>
        </p:txBody>
      </p:sp>
      <p:pic>
        <p:nvPicPr>
          <p:cNvPr id="3" name="Imagen 2"/>
          <p:cNvPicPr>
            <a:picLocks noChangeAspect="1"/>
          </p:cNvPicPr>
          <p:nvPr/>
        </p:nvPicPr>
        <p:blipFill>
          <a:blip r:embed="rId3"/>
          <a:stretch>
            <a:fillRect/>
          </a:stretch>
        </p:blipFill>
        <p:spPr>
          <a:xfrm>
            <a:off x="4027745" y="4781249"/>
            <a:ext cx="8078194" cy="2076751"/>
          </a:xfrm>
          <a:prstGeom prst="rect">
            <a:avLst/>
          </a:prstGeom>
        </p:spPr>
      </p:pic>
      <p:pic>
        <p:nvPicPr>
          <p:cNvPr id="6" name="Imagen 5"/>
          <p:cNvPicPr>
            <a:picLocks noChangeAspect="1"/>
          </p:cNvPicPr>
          <p:nvPr/>
        </p:nvPicPr>
        <p:blipFill>
          <a:blip r:embed="rId4"/>
          <a:stretch>
            <a:fillRect/>
          </a:stretch>
        </p:blipFill>
        <p:spPr>
          <a:xfrm>
            <a:off x="10538085" y="6264131"/>
            <a:ext cx="1567854" cy="638175"/>
          </a:xfrm>
          <a:prstGeom prst="rect">
            <a:avLst/>
          </a:prstGeom>
        </p:spPr>
      </p:pic>
    </p:spTree>
    <p:extLst>
      <p:ext uri="{BB962C8B-B14F-4D97-AF65-F5344CB8AC3E}">
        <p14:creationId xmlns:p14="http://schemas.microsoft.com/office/powerpoint/2010/main" val="2039000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latin typeface="Calibri Light" panose="020F0302020204030204" pitchFamily="34" charset="0"/>
                <a:cs typeface="Calibri Light" panose="020F0302020204030204" pitchFamily="34" charset="0"/>
              </a:rPr>
              <a:t>The </a:t>
            </a:r>
            <a:r>
              <a:rPr lang="en-US" sz="4400" dirty="0" err="1">
                <a:solidFill>
                  <a:schemeClr val="tx1"/>
                </a:solidFill>
                <a:latin typeface="Calibri Light" panose="020F0302020204030204" pitchFamily="34" charset="0"/>
                <a:cs typeface="Calibri Light" panose="020F0302020204030204" pitchFamily="34" charset="0"/>
              </a:rPr>
              <a:t>Exascale</a:t>
            </a:r>
            <a:r>
              <a:rPr lang="en-US" sz="4400" dirty="0">
                <a:solidFill>
                  <a:schemeClr val="tx1"/>
                </a:solidFill>
                <a:latin typeface="Calibri Light" panose="020F0302020204030204" pitchFamily="34" charset="0"/>
                <a:cs typeface="Calibri Light" panose="020F0302020204030204" pitchFamily="34" charset="0"/>
              </a:rPr>
              <a:t> Race – The Japanese example</a:t>
            </a:r>
          </a:p>
        </p:txBody>
      </p:sp>
      <p:pic>
        <p:nvPicPr>
          <p:cNvPr id="4" name="Marcador de contenido 3"/>
          <p:cNvPicPr>
            <a:picLocks noChangeAspect="1"/>
          </p:cNvPicPr>
          <p:nvPr/>
        </p:nvPicPr>
        <p:blipFill>
          <a:blip r:embed="rId2"/>
          <a:stretch>
            <a:fillRect/>
          </a:stretch>
        </p:blipFill>
        <p:spPr>
          <a:xfrm rot="21313948">
            <a:off x="2428277" y="1155358"/>
            <a:ext cx="7554921" cy="5059603"/>
          </a:xfrm>
          <a:prstGeom prst="rect">
            <a:avLst/>
          </a:prstGeom>
        </p:spPr>
      </p:pic>
    </p:spTree>
    <p:extLst>
      <p:ext uri="{BB962C8B-B14F-4D97-AF65-F5344CB8AC3E}">
        <p14:creationId xmlns:p14="http://schemas.microsoft.com/office/powerpoint/2010/main" val="197544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sz="4400" dirty="0" smtClean="0">
                <a:solidFill>
                  <a:schemeClr val="tx1"/>
                </a:solidFill>
                <a:latin typeface="Calibri Light" panose="020F0302020204030204" pitchFamily="34" charset="0"/>
                <a:cs typeface="Calibri Light" panose="020F0302020204030204" pitchFamily="34" charset="0"/>
              </a:rPr>
              <a:t>The European Open System Stack </a:t>
            </a:r>
            <a:endParaRPr lang="ca-ES" sz="4400" dirty="0">
              <a:solidFill>
                <a:schemeClr val="tx1"/>
              </a:solidFill>
              <a:latin typeface="Calibri Light" panose="020F0302020204030204" pitchFamily="34" charset="0"/>
              <a:cs typeface="Calibri Light" panose="020F0302020204030204" pitchFamily="34" charset="0"/>
            </a:endParaRPr>
          </a:p>
        </p:txBody>
      </p:sp>
      <p:pic>
        <p:nvPicPr>
          <p:cNvPr id="9" name="image4.png"/>
          <p:cNvPicPr>
            <a:picLocks noChangeAspect="1"/>
          </p:cNvPicPr>
          <p:nvPr/>
        </p:nvPicPr>
        <p:blipFill>
          <a:blip r:embed="rId3"/>
          <a:srcRect/>
          <a:stretch>
            <a:fillRect/>
          </a:stretch>
        </p:blipFill>
        <p:spPr>
          <a:xfrm>
            <a:off x="1370011" y="1423666"/>
            <a:ext cx="7498080" cy="4217670"/>
          </a:xfrm>
          <a:prstGeom prst="rect">
            <a:avLst/>
          </a:prstGeom>
          <a:ln/>
        </p:spPr>
      </p:pic>
      <p:grpSp>
        <p:nvGrpSpPr>
          <p:cNvPr id="4" name="Group 3"/>
          <p:cNvGrpSpPr/>
          <p:nvPr/>
        </p:nvGrpSpPr>
        <p:grpSpPr>
          <a:xfrm>
            <a:off x="9372600" y="2572381"/>
            <a:ext cx="1943100" cy="1920240"/>
            <a:chOff x="9246870" y="1497330"/>
            <a:chExt cx="1943100" cy="1920240"/>
          </a:xfrm>
        </p:grpSpPr>
        <p:sp>
          <p:nvSpPr>
            <p:cNvPr id="3" name="Rectangle 2"/>
            <p:cNvSpPr/>
            <p:nvPr/>
          </p:nvSpPr>
          <p:spPr>
            <a:xfrm>
              <a:off x="9246870" y="1497330"/>
              <a:ext cx="1943100" cy="480060"/>
            </a:xfrm>
            <a:prstGeom prst="rect">
              <a:avLst/>
            </a:prstGeom>
            <a:solidFill>
              <a:srgbClr val="3C78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TRL 8-9</a:t>
              </a:r>
              <a:endParaRPr lang="en-US" b="1" dirty="0">
                <a:solidFill>
                  <a:schemeClr val="tx1"/>
                </a:solidFill>
              </a:endParaRPr>
            </a:p>
          </p:txBody>
        </p:sp>
        <p:sp>
          <p:nvSpPr>
            <p:cNvPr id="13" name="Rectangle 12"/>
            <p:cNvSpPr/>
            <p:nvPr/>
          </p:nvSpPr>
          <p:spPr>
            <a:xfrm>
              <a:off x="9246870" y="1977390"/>
              <a:ext cx="1943100" cy="480060"/>
            </a:xfrm>
            <a:prstGeom prst="rect">
              <a:avLst/>
            </a:prstGeom>
            <a:solidFill>
              <a:srgbClr val="70AC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TRL 5-7</a:t>
              </a:r>
              <a:endParaRPr lang="en-US" b="1" dirty="0">
                <a:solidFill>
                  <a:schemeClr val="tx1"/>
                </a:solidFill>
              </a:endParaRPr>
            </a:p>
          </p:txBody>
        </p:sp>
        <p:sp>
          <p:nvSpPr>
            <p:cNvPr id="16" name="Rectangle 15"/>
            <p:cNvSpPr/>
            <p:nvPr/>
          </p:nvSpPr>
          <p:spPr>
            <a:xfrm>
              <a:off x="9246870" y="2457450"/>
              <a:ext cx="1943100" cy="480060"/>
            </a:xfrm>
            <a:prstGeom prst="rect">
              <a:avLst/>
            </a:prstGeom>
            <a:solidFill>
              <a:srgbClr val="FFFF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TRL 3-4</a:t>
              </a:r>
              <a:endParaRPr lang="en-US" b="1" dirty="0">
                <a:solidFill>
                  <a:schemeClr val="tx1"/>
                </a:solidFill>
              </a:endParaRPr>
            </a:p>
          </p:txBody>
        </p:sp>
        <p:sp>
          <p:nvSpPr>
            <p:cNvPr id="17" name="Rectangle 16"/>
            <p:cNvSpPr/>
            <p:nvPr/>
          </p:nvSpPr>
          <p:spPr>
            <a:xfrm>
              <a:off x="9246870" y="2937510"/>
              <a:ext cx="1943100" cy="480060"/>
            </a:xfrm>
            <a:prstGeom prst="rect">
              <a:avLst/>
            </a:prstGeom>
            <a:solidFill>
              <a:srgbClr val="E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TRL 1-2</a:t>
              </a:r>
              <a:endParaRPr lang="en-US" b="1" dirty="0">
                <a:solidFill>
                  <a:schemeClr val="tx1"/>
                </a:solidFill>
              </a:endParaRPr>
            </a:p>
          </p:txBody>
        </p:sp>
      </p:grpSp>
    </p:spTree>
    <p:extLst>
      <p:ext uri="{BB962C8B-B14F-4D97-AF65-F5344CB8AC3E}">
        <p14:creationId xmlns:p14="http://schemas.microsoft.com/office/powerpoint/2010/main" val="2471433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r>
              <a:rPr lang="en-US" sz="4400" dirty="0">
                <a:solidFill>
                  <a:schemeClr val="tx1"/>
                </a:solidFill>
                <a:latin typeface="Calibri Light" panose="020F0302020204030204" pitchFamily="34" charset="0"/>
                <a:cs typeface="Calibri Light" panose="020F0302020204030204" pitchFamily="34" charset="0"/>
              </a:rPr>
              <a:t>Why Europe needs its own processor</a:t>
            </a:r>
            <a:endParaRPr lang="es-ES" sz="4400" b="1" dirty="0">
              <a:solidFill>
                <a:schemeClr val="tx1"/>
              </a:solidFill>
              <a:latin typeface="Calibri Light" panose="020F0302020204030204" pitchFamily="34" charset="0"/>
              <a:cs typeface="Calibri Light" panose="020F0302020204030204" pitchFamily="34" charset="0"/>
            </a:endParaRPr>
          </a:p>
        </p:txBody>
      </p:sp>
      <p:sp>
        <p:nvSpPr>
          <p:cNvPr id="20" name="Rectángulo 19"/>
          <p:cNvSpPr/>
          <p:nvPr/>
        </p:nvSpPr>
        <p:spPr>
          <a:xfrm>
            <a:off x="5467349" y="1458513"/>
            <a:ext cx="6543675" cy="44310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2908" y="2193376"/>
            <a:ext cx="1552918" cy="91302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787" y="5049440"/>
            <a:ext cx="1012963" cy="670980"/>
          </a:xfrm>
          <a:prstGeom prst="rect">
            <a:avLst/>
          </a:pr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826" y="2587210"/>
            <a:ext cx="1351551" cy="845782"/>
          </a:xfrm>
          <a:prstGeom prst="rect">
            <a:avLst/>
          </a:prstGeom>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4282" y="2967231"/>
            <a:ext cx="1555197" cy="1127890"/>
          </a:xfrm>
          <a:prstGeom prst="rect">
            <a:avLst/>
          </a:prstGeom>
        </p:spPr>
      </p:pic>
      <p:pic>
        <p:nvPicPr>
          <p:cNvPr id="26" name="Imagen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6390" y="4208501"/>
            <a:ext cx="1256191" cy="731033"/>
          </a:xfrm>
          <a:prstGeom prst="rect">
            <a:avLst/>
          </a:prstGeom>
        </p:spPr>
      </p:pic>
      <p:pic>
        <p:nvPicPr>
          <p:cNvPr id="27" name="Imagen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2601" y="4643057"/>
            <a:ext cx="1184475" cy="822292"/>
          </a:xfrm>
          <a:prstGeom prst="rect">
            <a:avLst/>
          </a:prstGeom>
        </p:spPr>
      </p:pic>
      <p:pic>
        <p:nvPicPr>
          <p:cNvPr id="28" name="Imagen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9419" y="3504392"/>
            <a:ext cx="1656141" cy="933106"/>
          </a:xfrm>
          <a:prstGeom prst="rect">
            <a:avLst/>
          </a:prstGeom>
        </p:spPr>
      </p:pic>
      <p:pic>
        <p:nvPicPr>
          <p:cNvPr id="29" name="Imagen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1498" y="1690962"/>
            <a:ext cx="3663160" cy="498697"/>
          </a:xfrm>
          <a:prstGeom prst="rect">
            <a:avLst/>
          </a:prstGeom>
          <a:ln>
            <a:noFill/>
          </a:ln>
          <a:effectLst>
            <a:outerShdw blurRad="292100" dist="139700" dir="2700000" algn="tl" rotWithShape="0">
              <a:srgbClr val="333333">
                <a:alpha val="65000"/>
              </a:srgbClr>
            </a:outerShdw>
          </a:effectLst>
        </p:spPr>
      </p:pic>
      <p:pic>
        <p:nvPicPr>
          <p:cNvPr id="30" name="Imagen 29"/>
          <p:cNvPicPr>
            <a:picLocks noChangeAspect="1"/>
          </p:cNvPicPr>
          <p:nvPr/>
        </p:nvPicPr>
        <p:blipFill rotWithShape="1">
          <a:blip r:embed="rId10" cstate="print">
            <a:extLst>
              <a:ext uri="{28A0092B-C50C-407E-A947-70E740481C1C}">
                <a14:useLocalDpi xmlns:a14="http://schemas.microsoft.com/office/drawing/2010/main" val="0"/>
              </a:ext>
            </a:extLst>
          </a:blip>
          <a:srcRect b="11040"/>
          <a:stretch/>
        </p:blipFill>
        <p:spPr>
          <a:xfrm>
            <a:off x="8057076" y="4647820"/>
            <a:ext cx="2787706" cy="390138"/>
          </a:xfrm>
          <a:prstGeom prst="rect">
            <a:avLst/>
          </a:prstGeom>
          <a:ln>
            <a:noFill/>
          </a:ln>
          <a:effectLst>
            <a:outerShdw blurRad="292100" dist="139700" dir="2700000" algn="tl" rotWithShape="0">
              <a:srgbClr val="333333">
                <a:alpha val="65000"/>
              </a:srgbClr>
            </a:outerShdw>
          </a:effectLst>
        </p:spPr>
      </p:pic>
      <p:pic>
        <p:nvPicPr>
          <p:cNvPr id="31" name="Imagen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0893" y="2180870"/>
            <a:ext cx="3133682" cy="394056"/>
          </a:xfrm>
          <a:prstGeom prst="rect">
            <a:avLst/>
          </a:prstGeom>
          <a:ln>
            <a:noFill/>
          </a:ln>
          <a:effectLst>
            <a:outerShdw blurRad="292100" dist="139700" dir="2700000" algn="tl" rotWithShape="0">
              <a:srgbClr val="333333">
                <a:alpha val="65000"/>
              </a:srgbClr>
            </a:outerShdw>
          </a:effectLst>
        </p:spPr>
      </p:pic>
      <p:pic>
        <p:nvPicPr>
          <p:cNvPr id="32" name="Imagen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3686" y="2576695"/>
            <a:ext cx="2842190" cy="400244"/>
          </a:xfrm>
          <a:prstGeom prst="rect">
            <a:avLst/>
          </a:prstGeom>
          <a:ln>
            <a:noFill/>
          </a:ln>
          <a:effectLst>
            <a:outerShdw blurRad="292100" dist="139700" dir="2700000" algn="tl" rotWithShape="0">
              <a:srgbClr val="333333">
                <a:alpha val="65000"/>
              </a:srgbClr>
            </a:outerShdw>
          </a:effectLst>
        </p:spPr>
      </p:pic>
      <p:pic>
        <p:nvPicPr>
          <p:cNvPr id="33" name="Imagen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3408" y="3814718"/>
            <a:ext cx="2955041" cy="400204"/>
          </a:xfrm>
          <a:prstGeom prst="rect">
            <a:avLst/>
          </a:prstGeom>
          <a:ln>
            <a:noFill/>
          </a:ln>
          <a:effectLst>
            <a:outerShdw blurRad="292100" dist="139700" dir="2700000" algn="tl" rotWithShape="0">
              <a:srgbClr val="333333">
                <a:alpha val="65000"/>
              </a:srgbClr>
            </a:outerShdw>
          </a:effectLst>
        </p:spPr>
      </p:pic>
      <p:pic>
        <p:nvPicPr>
          <p:cNvPr id="34" name="Imagen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5785" y="4193288"/>
            <a:ext cx="2361132" cy="443050"/>
          </a:xfrm>
          <a:prstGeom prst="rect">
            <a:avLst/>
          </a:prstGeom>
          <a:ln>
            <a:noFill/>
          </a:ln>
          <a:effectLst>
            <a:outerShdw blurRad="292100" dist="139700" dir="2700000" algn="tl" rotWithShape="0">
              <a:srgbClr val="333333">
                <a:alpha val="65000"/>
              </a:srgbClr>
            </a:outerShdw>
          </a:effectLst>
        </p:spPr>
      </p:pic>
      <p:pic>
        <p:nvPicPr>
          <p:cNvPr id="35" name="Imagen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26680" y="2976940"/>
            <a:ext cx="2111752" cy="533180"/>
          </a:xfrm>
          <a:prstGeom prst="rect">
            <a:avLst/>
          </a:prstGeom>
          <a:ln>
            <a:noFill/>
          </a:ln>
          <a:effectLst>
            <a:outerShdw blurRad="292100" dist="139700" dir="2700000" algn="tl" rotWithShape="0">
              <a:srgbClr val="333333">
                <a:alpha val="65000"/>
              </a:srgbClr>
            </a:outerShdw>
          </a:effectLst>
        </p:spPr>
      </p:pic>
      <p:grpSp>
        <p:nvGrpSpPr>
          <p:cNvPr id="5" name="Grupo 4"/>
          <p:cNvGrpSpPr/>
          <p:nvPr/>
        </p:nvGrpSpPr>
        <p:grpSpPr>
          <a:xfrm>
            <a:off x="-66675" y="1862874"/>
            <a:ext cx="5492701" cy="707886"/>
            <a:chOff x="-66675" y="1862874"/>
            <a:chExt cx="5492701" cy="707886"/>
          </a:xfrm>
        </p:grpSpPr>
        <p:sp>
          <p:nvSpPr>
            <p:cNvPr id="18" name="Rectángulo 17"/>
            <p:cNvSpPr/>
            <p:nvPr/>
          </p:nvSpPr>
          <p:spPr>
            <a:xfrm>
              <a:off x="468655" y="1862874"/>
              <a:ext cx="495737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Processors now control almost every aspect of our lives</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Pentágono 2"/>
            <p:cNvSpPr/>
            <p:nvPr/>
          </p:nvSpPr>
          <p:spPr>
            <a:xfrm>
              <a:off x="-66675" y="1971675"/>
              <a:ext cx="530263" cy="180000"/>
            </a:xfrm>
            <a:prstGeom prst="homePlate">
              <a:avLst>
                <a:gd name="adj" fmla="val 28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upo 8"/>
          <p:cNvGrpSpPr/>
          <p:nvPr/>
        </p:nvGrpSpPr>
        <p:grpSpPr>
          <a:xfrm>
            <a:off x="-66675" y="2802135"/>
            <a:ext cx="5492701" cy="400110"/>
            <a:chOff x="-66675" y="2802135"/>
            <a:chExt cx="5492701" cy="400110"/>
          </a:xfrm>
        </p:grpSpPr>
        <p:sp>
          <p:nvSpPr>
            <p:cNvPr id="36" name="Rectángulo 35"/>
            <p:cNvSpPr/>
            <p:nvPr/>
          </p:nvSpPr>
          <p:spPr>
            <a:xfrm>
              <a:off x="468655" y="2802135"/>
              <a:ext cx="49573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Security</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(back doors, etc.)</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Pentágono 42"/>
            <p:cNvSpPr/>
            <p:nvPr/>
          </p:nvSpPr>
          <p:spPr>
            <a:xfrm>
              <a:off x="-66675" y="2921815"/>
              <a:ext cx="530263" cy="180000"/>
            </a:xfrm>
            <a:prstGeom prst="homePlate">
              <a:avLst>
                <a:gd name="adj" fmla="val 28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upo 9"/>
          <p:cNvGrpSpPr/>
          <p:nvPr/>
        </p:nvGrpSpPr>
        <p:grpSpPr>
          <a:xfrm>
            <a:off x="-66675" y="3433620"/>
            <a:ext cx="5371276" cy="707886"/>
            <a:chOff x="-66675" y="3433620"/>
            <a:chExt cx="5371276" cy="707886"/>
          </a:xfrm>
        </p:grpSpPr>
        <p:sp>
          <p:nvSpPr>
            <p:cNvPr id="19" name="Rectángulo 18"/>
            <p:cNvSpPr/>
            <p:nvPr/>
          </p:nvSpPr>
          <p:spPr>
            <a:xfrm>
              <a:off x="468656" y="3433620"/>
              <a:ext cx="483594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Possible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future restrictions on exports to EU</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due to increasing protectionism</a:t>
              </a:r>
            </a:p>
          </p:txBody>
        </p:sp>
        <p:sp>
          <p:nvSpPr>
            <p:cNvPr id="44" name="Pentágono 43"/>
            <p:cNvSpPr/>
            <p:nvPr/>
          </p:nvSpPr>
          <p:spPr>
            <a:xfrm>
              <a:off x="-66675" y="3533087"/>
              <a:ext cx="530263" cy="180000"/>
            </a:xfrm>
            <a:prstGeom prst="homePlate">
              <a:avLst>
                <a:gd name="adj" fmla="val 28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upo 10"/>
          <p:cNvGrpSpPr/>
          <p:nvPr/>
        </p:nvGrpSpPr>
        <p:grpSpPr>
          <a:xfrm>
            <a:off x="-66675" y="4352333"/>
            <a:ext cx="5371277" cy="1015663"/>
            <a:chOff x="-66675" y="4352333"/>
            <a:chExt cx="5371277" cy="1015663"/>
          </a:xfrm>
        </p:grpSpPr>
        <p:sp>
          <p:nvSpPr>
            <p:cNvPr id="21" name="Rectángulo 20"/>
            <p:cNvSpPr/>
            <p:nvPr/>
          </p:nvSpPr>
          <p:spPr>
            <a:xfrm>
              <a:off x="468656" y="4352333"/>
              <a:ext cx="483594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 competitive EU supply chain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for HPC technologies will create jobs and growth in Europe</a:t>
              </a:r>
            </a:p>
          </p:txBody>
        </p:sp>
        <p:sp>
          <p:nvSpPr>
            <p:cNvPr id="45" name="Pentágono 44"/>
            <p:cNvSpPr/>
            <p:nvPr/>
          </p:nvSpPr>
          <p:spPr>
            <a:xfrm>
              <a:off x="-66675" y="4456548"/>
              <a:ext cx="530263" cy="180000"/>
            </a:xfrm>
            <a:prstGeom prst="homePlate">
              <a:avLst>
                <a:gd name="adj" fmla="val 28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89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4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5000"/>
                            </p:stCondLst>
                            <p:childTnLst>
                              <p:par>
                                <p:cTn id="61" presetID="10"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par>
                          <p:cTn id="64" fill="hold">
                            <p:stCondLst>
                              <p:cond delay="550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60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6500"/>
                            </p:stCondLst>
                            <p:childTnLst>
                              <p:par>
                                <p:cTn id="73" presetID="10" presetClass="entr" presetSubtype="0" fill="hold"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par>
                          <p:cTn id="76" fill="hold">
                            <p:stCondLst>
                              <p:cond delay="7000"/>
                            </p:stCondLst>
                            <p:childTnLst>
                              <p:par>
                                <p:cTn id="77" presetID="10"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7500"/>
                            </p:stCondLst>
                            <p:childTnLst>
                              <p:par>
                                <p:cTn id="81" presetID="10"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RISC-V History</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2010: Started development and initial proposal</a:t>
            </a:r>
          </a:p>
          <a:p>
            <a:r>
              <a:rPr lang="en-US" sz="3200" dirty="0" smtClean="0"/>
              <a:t>2015: RISC-V Foundation formed</a:t>
            </a:r>
          </a:p>
          <a:p>
            <a:r>
              <a:rPr lang="en-US" sz="3200" dirty="0" smtClean="0"/>
              <a:t>2019: </a:t>
            </a:r>
            <a:r>
              <a:rPr lang="en-US" sz="3200" dirty="0"/>
              <a:t>Adopted by many major </a:t>
            </a:r>
            <a:r>
              <a:rPr lang="en-US" sz="3200" dirty="0" smtClean="0"/>
              <a:t>companies</a:t>
            </a:r>
          </a:p>
          <a:p>
            <a:pPr lvl="1"/>
            <a:r>
              <a:rPr lang="en-US" sz="3000" dirty="0" smtClean="0"/>
              <a:t>Starting in the embedded market with already over 1 Billion CPUs</a:t>
            </a:r>
          </a:p>
          <a:p>
            <a:pPr lvl="1"/>
            <a:endParaRPr lang="en-US" sz="3000" dirty="0" smtClean="0"/>
          </a:p>
          <a:p>
            <a:r>
              <a:rPr lang="en-US" sz="3200" dirty="0" smtClean="0"/>
              <a:t>2020 </a:t>
            </a:r>
          </a:p>
          <a:p>
            <a:pPr lvl="1"/>
            <a:r>
              <a:rPr lang="en-US" sz="3000" dirty="0" smtClean="0"/>
              <a:t>RISC-V Foundation moves to Switzerland</a:t>
            </a:r>
          </a:p>
          <a:p>
            <a:pPr marL="457200" lvl="1" indent="0">
              <a:buNone/>
            </a:pPr>
            <a:endParaRPr lang="en-US" sz="3000" dirty="0"/>
          </a:p>
          <a:p>
            <a:pPr marL="0" indent="0">
              <a:buNone/>
            </a:pPr>
            <a:r>
              <a:rPr lang="en-US" sz="3200" dirty="0" smtClean="0"/>
              <a:t>The time is now to embrace and support RISC-V from </a:t>
            </a:r>
            <a:r>
              <a:rPr lang="en-US" sz="3200" dirty="0" err="1" smtClean="0"/>
              <a:t>IoT</a:t>
            </a:r>
            <a:r>
              <a:rPr lang="en-US" sz="3200" dirty="0" smtClean="0"/>
              <a:t> to HPC</a:t>
            </a:r>
          </a:p>
        </p:txBody>
      </p:sp>
    </p:spTree>
    <p:extLst>
      <p:ext uri="{BB962C8B-B14F-4D97-AF65-F5344CB8AC3E}">
        <p14:creationId xmlns:p14="http://schemas.microsoft.com/office/powerpoint/2010/main" val="332233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RISC-V is democratizing chip-design </a:t>
            </a:r>
            <a:endParaRPr lang="ca-E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154" y="1447005"/>
            <a:ext cx="4097115" cy="4242013"/>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p:cNvPicPr>
          <p:nvPr/>
        </p:nvPicPr>
        <p:blipFill>
          <a:blip r:embed="rId3"/>
          <a:stretch>
            <a:fillRect/>
          </a:stretch>
        </p:blipFill>
        <p:spPr>
          <a:xfrm>
            <a:off x="1292306" y="1424130"/>
            <a:ext cx="3091009" cy="636035"/>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6090993" y="2190849"/>
            <a:ext cx="5501541"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Google</a:t>
            </a:r>
          </a:p>
        </p:txBody>
      </p:sp>
      <p:sp>
        <p:nvSpPr>
          <p:cNvPr id="8" name="Rectángulo 7"/>
          <p:cNvSpPr/>
          <p:nvPr/>
        </p:nvSpPr>
        <p:spPr>
          <a:xfrm>
            <a:off x="6090993" y="2626918"/>
            <a:ext cx="5501541"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Amazon</a:t>
            </a:r>
          </a:p>
        </p:txBody>
      </p:sp>
      <p:sp>
        <p:nvSpPr>
          <p:cNvPr id="9" name="Rectángulo 8"/>
          <p:cNvSpPr/>
          <p:nvPr/>
        </p:nvSpPr>
        <p:spPr>
          <a:xfrm>
            <a:off x="6090993" y="3062987"/>
            <a:ext cx="5501541"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Western Digital</a:t>
            </a:r>
          </a:p>
        </p:txBody>
      </p:sp>
      <p:sp>
        <p:nvSpPr>
          <p:cNvPr id="10" name="Rectángulo 9"/>
          <p:cNvSpPr/>
          <p:nvPr/>
        </p:nvSpPr>
        <p:spPr>
          <a:xfrm>
            <a:off x="5599078" y="1447005"/>
            <a:ext cx="6586962" cy="707886"/>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More and more global IT actors are adopting RISC-V architectures to be vendor independent</a:t>
            </a:r>
          </a:p>
        </p:txBody>
      </p:sp>
      <p:sp>
        <p:nvSpPr>
          <p:cNvPr id="11" name="Rectángulo 10"/>
          <p:cNvSpPr/>
          <p:nvPr/>
        </p:nvSpPr>
        <p:spPr>
          <a:xfrm>
            <a:off x="5599078" y="4150764"/>
            <a:ext cx="6586962" cy="707886"/>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of course the entire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IoT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ecosystem for lower performance, lower energy applications</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ángulo 11"/>
          <p:cNvSpPr/>
          <p:nvPr/>
        </p:nvSpPr>
        <p:spPr>
          <a:xfrm>
            <a:off x="5548282" y="5114969"/>
            <a:ext cx="6586962"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Major opportunity for ICT industry also in Spain</a:t>
            </a:r>
          </a:p>
        </p:txBody>
      </p:sp>
      <p:sp>
        <p:nvSpPr>
          <p:cNvPr id="13" name="Rectángulo 12"/>
          <p:cNvSpPr/>
          <p:nvPr/>
        </p:nvSpPr>
        <p:spPr>
          <a:xfrm>
            <a:off x="6090993" y="3494335"/>
            <a:ext cx="5501541"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Alibaba</a:t>
            </a:r>
          </a:p>
        </p:txBody>
      </p:sp>
    </p:spTree>
    <p:extLst>
      <p:ext uri="{BB962C8B-B14F-4D97-AF65-F5344CB8AC3E}">
        <p14:creationId xmlns:p14="http://schemas.microsoft.com/office/powerpoint/2010/main" val="49246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1"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Tomorrow</a:t>
            </a:r>
            <a:endParaRPr lang="en-US" dirty="0"/>
          </a:p>
        </p:txBody>
      </p:sp>
      <p:sp>
        <p:nvSpPr>
          <p:cNvPr id="3" name="Content Placeholder 2"/>
          <p:cNvSpPr>
            <a:spLocks noGrp="1"/>
          </p:cNvSpPr>
          <p:nvPr>
            <p:ph idx="1"/>
          </p:nvPr>
        </p:nvSpPr>
        <p:spPr>
          <a:xfrm>
            <a:off x="603658" y="1514475"/>
            <a:ext cx="4534400" cy="4662488"/>
          </a:xfrm>
        </p:spPr>
        <p:txBody>
          <a:bodyPr>
            <a:normAutofit lnSpcReduction="10000"/>
          </a:bodyPr>
          <a:lstStyle/>
          <a:p>
            <a:r>
              <a:rPr lang="en-US" dirty="0" smtClean="0">
                <a:solidFill>
                  <a:schemeClr val="accent5"/>
                </a:solidFill>
              </a:rPr>
              <a:t>Europe can lead the way to a completely </a:t>
            </a:r>
            <a:r>
              <a:rPr lang="en-US" b="1" dirty="0" smtClean="0">
                <a:solidFill>
                  <a:schemeClr val="accent5"/>
                </a:solidFill>
              </a:rPr>
              <a:t>open SW/HW stack for the world</a:t>
            </a:r>
          </a:p>
          <a:p>
            <a:r>
              <a:rPr lang="en-US" dirty="0" smtClean="0"/>
              <a:t>RISC-V provides the open source hardware alternative to dominating proprietary non-EU solutions</a:t>
            </a:r>
          </a:p>
          <a:p>
            <a:r>
              <a:rPr lang="en-US" dirty="0" smtClean="0"/>
              <a:t>Europe can achieve complete technology independence with these foundational building blocks</a:t>
            </a:r>
          </a:p>
          <a:p>
            <a:r>
              <a:rPr lang="en-US" dirty="0" smtClean="0"/>
              <a:t>Currently at the same early stage in HW as we were with SW when Linux was adopted many years ago</a:t>
            </a:r>
          </a:p>
          <a:p>
            <a:r>
              <a:rPr lang="en-US" b="1" dirty="0" smtClean="0">
                <a:solidFill>
                  <a:schemeClr val="accent5"/>
                </a:solidFill>
              </a:rPr>
              <a:t>RISC-V can unify, focus, and build a new microelectronics industry in Europe.</a:t>
            </a:r>
          </a:p>
          <a:p>
            <a:endParaRPr lang="en-US" dirty="0"/>
          </a:p>
        </p:txBody>
      </p:sp>
      <p:sp>
        <p:nvSpPr>
          <p:cNvPr id="4" name="Rectangle 3"/>
          <p:cNvSpPr/>
          <p:nvPr/>
        </p:nvSpPr>
        <p:spPr>
          <a:xfrm>
            <a:off x="8437245" y="5477691"/>
            <a:ext cx="2647406" cy="875484"/>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CPUs/GPUs/ASICs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8437245" y="4837611"/>
            <a:ext cx="2647406" cy="566058"/>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HW Systems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8437245" y="4197531"/>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8437245" y="3557451"/>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Compiler/Toolchain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8437245" y="2917371"/>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Schedulers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8437245" y="2277291"/>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Libraries/Platforms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8437245" y="1637211"/>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Applications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6272349" y="3672027"/>
            <a:ext cx="14619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OPEN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Up-Down Arrow 16"/>
          <p:cNvSpPr/>
          <p:nvPr/>
        </p:nvSpPr>
        <p:spPr>
          <a:xfrm>
            <a:off x="5676901" y="1637211"/>
            <a:ext cx="687978" cy="47159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7574417" y="4302145"/>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Linux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574417" y="3662065"/>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LLVM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7393579" y="3021985"/>
            <a:ext cx="1043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7262951" y="2381905"/>
            <a:ext cx="1174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OpenMP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6505304" y="1637211"/>
            <a:ext cx="1931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GROMACS,NAMD, WRF,</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lang="en-US" dirty="0" smtClean="0">
                <a:solidFill>
                  <a:prstClr val="black"/>
                </a:solidFill>
                <a:latin typeface="Calibri" panose="020F0502020204030204"/>
              </a:rPr>
              <a:t>VASP,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7574417" y="4935974"/>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prstClr val="black"/>
                </a:solidFill>
                <a:latin typeface="Calibri" panose="020F0502020204030204"/>
              </a:rPr>
              <a:t>OCP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7071360" y="5502032"/>
            <a:ext cx="13658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RISC-V, </a:t>
            </a:r>
            <a:r>
              <a:rPr lang="en-US" dirty="0" err="1" smtClean="0">
                <a:solidFill>
                  <a:prstClr val="black"/>
                </a:solidFill>
                <a:latin typeface="Calibri" panose="020F0502020204030204"/>
              </a:rPr>
              <a:t>OpenPower</a:t>
            </a:r>
            <a:r>
              <a:rPr lang="en-US" dirty="0" smtClean="0">
                <a:solidFill>
                  <a:prstClr val="black"/>
                </a:solidFill>
                <a:latin typeface="Calibri" panose="020F0502020204030204"/>
              </a:rPr>
              <a:t>, MIPS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688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657" y="1959429"/>
            <a:ext cx="10984685" cy="4217534"/>
          </a:xfrm>
        </p:spPr>
        <p:txBody>
          <a:bodyPr>
            <a:normAutofit lnSpcReduction="10000"/>
          </a:bodyPr>
          <a:lstStyle/>
          <a:p>
            <a:pPr marL="0" indent="0" algn="just">
              <a:buNone/>
            </a:pPr>
            <a:r>
              <a:rPr lang="en-US" sz="3200" dirty="0" smtClean="0"/>
              <a:t>“</a:t>
            </a:r>
            <a:r>
              <a:rPr lang="en-US" sz="3200" b="1" dirty="0"/>
              <a:t>Open Source has become mainstream across all sectors of the software industry</a:t>
            </a:r>
            <a:r>
              <a:rPr lang="en-US" sz="3200" dirty="0"/>
              <a:t> during the past 10 years. To a large extent, </a:t>
            </a:r>
            <a:r>
              <a:rPr lang="en-US" sz="3200" b="1" dirty="0"/>
              <a:t>open software re-use has proven economically efficient</a:t>
            </a:r>
            <a:r>
              <a:rPr lang="en-US" sz="3200" dirty="0"/>
              <a:t>. The level of maturity of Open Source Hardware (OSH) remains far lower than that of Open Source Software (OSS). However, </a:t>
            </a:r>
            <a:r>
              <a:rPr lang="en-US" sz="3200" b="1" dirty="0"/>
              <a:t>business ecosystems for OSH are developing fast so that OSH could constitute a cornerstone of the future Internet of Things (</a:t>
            </a:r>
            <a:r>
              <a:rPr lang="en-US" sz="3200" b="1" dirty="0" err="1"/>
              <a:t>IoT</a:t>
            </a:r>
            <a:r>
              <a:rPr lang="en-US" sz="3200" b="1" dirty="0"/>
              <a:t>) and the future of computing</a:t>
            </a:r>
            <a:r>
              <a:rPr lang="en-US" sz="3200" dirty="0" smtClean="0"/>
              <a:t>.”</a:t>
            </a:r>
          </a:p>
          <a:p>
            <a:pPr marL="0" indent="0" algn="just">
              <a:buNone/>
            </a:pPr>
            <a:r>
              <a:rPr lang="en-US" sz="3200" dirty="0" smtClean="0"/>
              <a:t>- </a:t>
            </a:r>
            <a:r>
              <a:rPr lang="en-US" sz="3200" i="1" dirty="0" smtClean="0"/>
              <a:t>DG Connect &amp; DG IT Workshop, Brussels, Nov. 14-15, 2019 </a:t>
            </a:r>
          </a:p>
          <a:p>
            <a:pPr marL="0" indent="0" algn="just">
              <a:buNone/>
            </a:pPr>
            <a:r>
              <a:rPr lang="en-US" sz="1400" dirty="0" smtClean="0">
                <a:hlinkClick r:id="rId2"/>
              </a:rPr>
              <a:t>Source: https</a:t>
            </a:r>
            <a:r>
              <a:rPr lang="en-US" sz="1400" dirty="0">
                <a:hlinkClick r:id="rId2"/>
              </a:rPr>
              <a:t>://ec.europa.eu/digital-single-market/en/news/workshop-about-future-open-source-software-and-open-source-hardware</a:t>
            </a:r>
            <a:endParaRPr lang="en-US" sz="1400" dirty="0"/>
          </a:p>
        </p:txBody>
      </p:sp>
      <p:sp>
        <p:nvSpPr>
          <p:cNvPr id="4" name="Title 3"/>
          <p:cNvSpPr>
            <a:spLocks noGrp="1"/>
          </p:cNvSpPr>
          <p:nvPr>
            <p:ph type="title"/>
          </p:nvPr>
        </p:nvSpPr>
        <p:spPr/>
        <p:txBody>
          <a:bodyPr/>
          <a:lstStyle/>
          <a:p>
            <a:r>
              <a:rPr lang="en-US" dirty="0" smtClean="0"/>
              <a:t>Open Source Beyond 2020</a:t>
            </a:r>
            <a:endParaRPr lang="en-US" dirty="0"/>
          </a:p>
        </p:txBody>
      </p:sp>
      <p:pic>
        <p:nvPicPr>
          <p:cNvPr id="6" name="Picture 5"/>
          <p:cNvPicPr>
            <a:picLocks noChangeAspect="1"/>
          </p:cNvPicPr>
          <p:nvPr/>
        </p:nvPicPr>
        <p:blipFill>
          <a:blip r:embed="rId3"/>
          <a:stretch>
            <a:fillRect/>
          </a:stretch>
        </p:blipFill>
        <p:spPr>
          <a:xfrm>
            <a:off x="9056470" y="0"/>
            <a:ext cx="3110774" cy="1959429"/>
          </a:xfrm>
          <a:prstGeom prst="rect">
            <a:avLst/>
          </a:prstGeom>
        </p:spPr>
      </p:pic>
    </p:spTree>
    <p:extLst>
      <p:ext uri="{BB962C8B-B14F-4D97-AF65-F5344CB8AC3E}">
        <p14:creationId xmlns:p14="http://schemas.microsoft.com/office/powerpoint/2010/main" val="1212788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err="1" smtClean="0"/>
              <a:t>From</a:t>
            </a:r>
            <a:r>
              <a:rPr lang="ca-ES" dirty="0" smtClean="0"/>
              <a:t> </a:t>
            </a:r>
            <a:r>
              <a:rPr lang="ca-ES" dirty="0" err="1" smtClean="0"/>
              <a:t>IoT</a:t>
            </a:r>
            <a:r>
              <a:rPr lang="ca-ES" dirty="0" smtClean="0"/>
              <a:t>, Edge Computing, </a:t>
            </a:r>
            <a:r>
              <a:rPr lang="ca-ES" dirty="0" err="1" smtClean="0"/>
              <a:t>Clouds</a:t>
            </a:r>
            <a:r>
              <a:rPr lang="ca-ES" dirty="0" smtClean="0"/>
              <a:t> to </a:t>
            </a:r>
            <a:r>
              <a:rPr lang="ca-ES" dirty="0" err="1" smtClean="0"/>
              <a:t>Supercomputers</a:t>
            </a:r>
            <a:endParaRPr lang="ca-ES" dirty="0"/>
          </a:p>
        </p:txBody>
      </p:sp>
      <p:pic>
        <p:nvPicPr>
          <p:cNvPr id="4" name="Marcador de contenido 3"/>
          <p:cNvPicPr>
            <a:picLocks noGrp="1" noChangeAspect="1"/>
          </p:cNvPicPr>
          <p:nvPr>
            <p:ph idx="1"/>
          </p:nvPr>
        </p:nvPicPr>
        <p:blipFill rotWithShape="1">
          <a:blip r:embed="rId2"/>
          <a:srcRect t="18826"/>
          <a:stretch/>
        </p:blipFill>
        <p:spPr>
          <a:xfrm>
            <a:off x="656900" y="1126835"/>
            <a:ext cx="10878199" cy="4692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616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8" name="Google Shape;518;p53"/>
          <p:cNvSpPr/>
          <p:nvPr/>
        </p:nvSpPr>
        <p:spPr>
          <a:xfrm>
            <a:off x="7869300" y="1528374"/>
            <a:ext cx="1352867" cy="850933"/>
          </a:xfrm>
          <a:prstGeom prst="flowChartMagneticDisk">
            <a:avLst/>
          </a:prstGeom>
          <a:solidFill>
            <a:srgbClr val="0000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solidFill>
                  <a:schemeClr val="lt1"/>
                </a:solidFill>
              </a:rPr>
              <a:t>Open Source HW</a:t>
            </a:r>
            <a:endParaRPr sz="1600" b="1">
              <a:solidFill>
                <a:schemeClr val="lt1"/>
              </a:solidFill>
            </a:endParaRPr>
          </a:p>
        </p:txBody>
      </p:sp>
      <p:sp>
        <p:nvSpPr>
          <p:cNvPr id="520" name="Google Shape;520;p53"/>
          <p:cNvSpPr txBox="1">
            <a:spLocks noGrp="1"/>
          </p:cNvSpPr>
          <p:nvPr>
            <p:ph type="title"/>
          </p:nvPr>
        </p:nvSpPr>
        <p:spPr>
          <a:xfrm>
            <a:off x="196589" y="217893"/>
            <a:ext cx="11792214" cy="838400"/>
          </a:xfrm>
          <a:prstGeom prst="rect">
            <a:avLst/>
          </a:prstGeom>
        </p:spPr>
        <p:txBody>
          <a:bodyPr spcFirstLastPara="1" vert="horz" wrap="square" lIns="121900" tIns="60933" rIns="121900" bIns="60933" rtlCol="0" anchor="ctr" anchorCtr="0">
            <a:noAutofit/>
          </a:bodyPr>
          <a:lstStyle/>
          <a:p>
            <a:r>
              <a:rPr lang="en" sz="3800" dirty="0" smtClean="0">
                <a:solidFill>
                  <a:schemeClr val="tx1"/>
                </a:solidFill>
                <a:latin typeface="Calibri Light" panose="020F0302020204030204" pitchFamily="34" charset="0"/>
                <a:cs typeface="Calibri Light" panose="020F0302020204030204" pitchFamily="34" charset="0"/>
              </a:rPr>
              <a:t>Current BSC RISC-V European Accelerator &amp; CPU Landscape</a:t>
            </a:r>
            <a:endParaRPr sz="3800" dirty="0">
              <a:solidFill>
                <a:schemeClr val="tx1"/>
              </a:solidFill>
              <a:latin typeface="Calibri Light" panose="020F0302020204030204" pitchFamily="34" charset="0"/>
              <a:cs typeface="Calibri Light" panose="020F0302020204030204" pitchFamily="34" charset="0"/>
            </a:endParaRPr>
          </a:p>
        </p:txBody>
      </p:sp>
      <p:pic>
        <p:nvPicPr>
          <p:cNvPr id="521" name="Google Shape;521;p53"/>
          <p:cNvPicPr preferRelativeResize="0"/>
          <p:nvPr/>
        </p:nvPicPr>
        <p:blipFill>
          <a:blip r:embed="rId3">
            <a:alphaModFix/>
          </a:blip>
          <a:stretch>
            <a:fillRect/>
          </a:stretch>
        </p:blipFill>
        <p:spPr>
          <a:xfrm>
            <a:off x="203200" y="5412993"/>
            <a:ext cx="11785603" cy="707136"/>
          </a:xfrm>
          <a:prstGeom prst="rect">
            <a:avLst/>
          </a:prstGeom>
          <a:noFill/>
          <a:ln>
            <a:noFill/>
          </a:ln>
        </p:spPr>
      </p:pic>
      <p:sp>
        <p:nvSpPr>
          <p:cNvPr id="524" name="Google Shape;524;p53"/>
          <p:cNvSpPr/>
          <p:nvPr/>
        </p:nvSpPr>
        <p:spPr>
          <a:xfrm>
            <a:off x="1732467" y="2459773"/>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a:t>MEEP</a:t>
            </a:r>
            <a:endParaRPr sz="2400" b="1"/>
          </a:p>
        </p:txBody>
      </p:sp>
      <p:sp>
        <p:nvSpPr>
          <p:cNvPr id="526" name="Google Shape;526;p53"/>
          <p:cNvSpPr/>
          <p:nvPr/>
        </p:nvSpPr>
        <p:spPr>
          <a:xfrm rot="10800000" flipH="1">
            <a:off x="3506056" y="3064372"/>
            <a:ext cx="438000" cy="674471"/>
          </a:xfrm>
          <a:prstGeom prst="bentArrow">
            <a:avLst>
              <a:gd name="adj1" fmla="val 25000"/>
              <a:gd name="adj2" fmla="val 32740"/>
              <a:gd name="adj3" fmla="val 25000"/>
              <a:gd name="adj4" fmla="val 6152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7" name="Google Shape;527;p53"/>
          <p:cNvSpPr/>
          <p:nvPr/>
        </p:nvSpPr>
        <p:spPr>
          <a:xfrm>
            <a:off x="5509367" y="1528374"/>
            <a:ext cx="1352867" cy="850933"/>
          </a:xfrm>
          <a:prstGeom prst="flowChartMagneticDisk">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t>Open Source SW</a:t>
            </a:r>
            <a:endParaRPr sz="1600" b="1"/>
          </a:p>
        </p:txBody>
      </p:sp>
      <p:sp>
        <p:nvSpPr>
          <p:cNvPr id="528" name="Google Shape;528;p53"/>
          <p:cNvSpPr/>
          <p:nvPr/>
        </p:nvSpPr>
        <p:spPr>
          <a:xfrm>
            <a:off x="4368066" y="2714173"/>
            <a:ext cx="279933" cy="754664"/>
          </a:xfrm>
          <a:prstGeom prst="down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3" name="Google Shape;533;p53"/>
          <p:cNvSpPr/>
          <p:nvPr/>
        </p:nvSpPr>
        <p:spPr>
          <a:xfrm>
            <a:off x="3185367" y="3716591"/>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4" name="Google Shape;534;p53"/>
          <p:cNvSpPr/>
          <p:nvPr/>
        </p:nvSpPr>
        <p:spPr>
          <a:xfrm>
            <a:off x="3388567" y="3722373"/>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5" name="Google Shape;535;p53"/>
          <p:cNvSpPr/>
          <p:nvPr/>
        </p:nvSpPr>
        <p:spPr>
          <a:xfrm>
            <a:off x="3591767" y="3722357"/>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7" name="Google Shape;537;p53"/>
          <p:cNvSpPr/>
          <p:nvPr/>
        </p:nvSpPr>
        <p:spPr>
          <a:xfrm>
            <a:off x="648567" y="4934033"/>
            <a:ext cx="1928800" cy="516400"/>
          </a:xfrm>
          <a:prstGeom prst="right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b="1" dirty="0">
                <a:solidFill>
                  <a:srgbClr val="FFFFFF"/>
                </a:solidFill>
              </a:rPr>
              <a:t>Exploitation</a:t>
            </a:r>
            <a:endParaRPr sz="2000" b="1" dirty="0">
              <a:solidFill>
                <a:srgbClr val="FFFFFF"/>
              </a:solidFill>
            </a:endParaRPr>
          </a:p>
        </p:txBody>
      </p:sp>
      <p:sp>
        <p:nvSpPr>
          <p:cNvPr id="542" name="Google Shape;542;p53"/>
          <p:cNvSpPr txBox="1"/>
          <p:nvPr/>
        </p:nvSpPr>
        <p:spPr>
          <a:xfrm>
            <a:off x="5223867" y="972926"/>
            <a:ext cx="4587644" cy="387600"/>
          </a:xfrm>
          <a:prstGeom prst="rect">
            <a:avLst/>
          </a:prstGeom>
          <a:noFill/>
          <a:ln>
            <a:noFill/>
          </a:ln>
        </p:spPr>
        <p:txBody>
          <a:bodyPr spcFirstLastPara="1" wrap="square" lIns="121900" tIns="121900" rIns="121900" bIns="121900" anchor="t" anchorCtr="0">
            <a:noAutofit/>
          </a:bodyPr>
          <a:lstStyle/>
          <a:p>
            <a:r>
              <a:rPr lang="en" sz="2400" dirty="0"/>
              <a:t>European Open Source Ecosystem </a:t>
            </a:r>
            <a:endParaRPr sz="2400" dirty="0"/>
          </a:p>
        </p:txBody>
      </p:sp>
      <p:sp>
        <p:nvSpPr>
          <p:cNvPr id="545" name="Google Shape;545;p53"/>
          <p:cNvSpPr/>
          <p:nvPr/>
        </p:nvSpPr>
        <p:spPr>
          <a:xfrm>
            <a:off x="3956923" y="5101354"/>
            <a:ext cx="6378832" cy="27894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smtClean="0"/>
              <a:t>Arm GPP </a:t>
            </a:r>
            <a:r>
              <a:rPr lang="en" sz="2400" b="1" dirty="0"/>
              <a:t>EuroHPC-2020-01 subtopic A</a:t>
            </a:r>
            <a:endParaRPr sz="2400" b="1" dirty="0"/>
          </a:p>
        </p:txBody>
      </p:sp>
      <p:sp>
        <p:nvSpPr>
          <p:cNvPr id="36" name="Google Shape;524;p53"/>
          <p:cNvSpPr/>
          <p:nvPr/>
        </p:nvSpPr>
        <p:spPr>
          <a:xfrm>
            <a:off x="196589" y="1359223"/>
            <a:ext cx="2775211" cy="29535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dirty="0" smtClean="0"/>
              <a:t>RISC</a:t>
            </a:r>
            <a:r>
              <a:rPr lang="en-US" sz="2400" b="1" dirty="0" smtClean="0"/>
              <a:t>-V Accelerators</a:t>
            </a:r>
            <a:endParaRPr sz="2400" b="1" dirty="0"/>
          </a:p>
        </p:txBody>
      </p:sp>
      <p:sp>
        <p:nvSpPr>
          <p:cNvPr id="38" name="Google Shape;525;p53"/>
          <p:cNvSpPr/>
          <p:nvPr/>
        </p:nvSpPr>
        <p:spPr>
          <a:xfrm>
            <a:off x="196589" y="1766739"/>
            <a:ext cx="2775211" cy="306609"/>
          </a:xfrm>
          <a:prstGeom prst="rect">
            <a:avLst/>
          </a:prstGeom>
          <a:solidFill>
            <a:srgbClr val="0E419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2400" b="1" i="1" dirty="0" smtClean="0">
                <a:solidFill>
                  <a:schemeClr val="bg1"/>
                </a:solidFill>
              </a:rPr>
              <a:t>RISC-V CPUs</a:t>
            </a:r>
            <a:endParaRPr sz="2400" b="1" i="1" dirty="0">
              <a:solidFill>
                <a:schemeClr val="bg1"/>
              </a:solidFill>
            </a:endParaRPr>
          </a:p>
        </p:txBody>
      </p:sp>
      <p:sp>
        <p:nvSpPr>
          <p:cNvPr id="39" name="Google Shape;526;p53"/>
          <p:cNvSpPr/>
          <p:nvPr/>
        </p:nvSpPr>
        <p:spPr>
          <a:xfrm rot="10800000" flipH="1">
            <a:off x="3872127" y="3005506"/>
            <a:ext cx="431307" cy="389338"/>
          </a:xfrm>
          <a:prstGeom prst="bentArrow">
            <a:avLst>
              <a:gd name="adj1" fmla="val 25000"/>
              <a:gd name="adj2" fmla="val 32740"/>
              <a:gd name="adj3" fmla="val 25000"/>
              <a:gd name="adj4" fmla="val 6152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5" name="Google Shape;525;p53"/>
          <p:cNvSpPr/>
          <p:nvPr/>
        </p:nvSpPr>
        <p:spPr>
          <a:xfrm>
            <a:off x="3272852" y="4668028"/>
            <a:ext cx="4648000" cy="306609"/>
          </a:xfrm>
          <a:prstGeom prst="rect">
            <a:avLst/>
          </a:prstGeom>
          <a:solidFill>
            <a:srgbClr val="0E419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US" sz="2400" b="1" i="1" dirty="0" err="1" smtClean="0">
                <a:solidFill>
                  <a:schemeClr val="bg1"/>
                </a:solidFill>
              </a:rPr>
              <a:t>e</a:t>
            </a:r>
            <a:r>
              <a:rPr lang="en-US" sz="2400" b="1" dirty="0" err="1" smtClean="0">
                <a:solidFill>
                  <a:schemeClr val="bg1"/>
                </a:solidFill>
              </a:rPr>
              <a:t>Processor</a:t>
            </a:r>
            <a:endParaRPr sz="2400" b="1" i="1" dirty="0">
              <a:solidFill>
                <a:schemeClr val="bg1"/>
              </a:solidFill>
            </a:endParaRPr>
          </a:p>
        </p:txBody>
      </p:sp>
      <p:sp>
        <p:nvSpPr>
          <p:cNvPr id="515" name="Google Shape;515;p53"/>
          <p:cNvSpPr/>
          <p:nvPr/>
        </p:nvSpPr>
        <p:spPr>
          <a:xfrm>
            <a:off x="4321167" y="3122319"/>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a:t>EPI - SGA2</a:t>
            </a:r>
            <a:endParaRPr sz="2400" b="1"/>
          </a:p>
        </p:txBody>
      </p:sp>
      <p:sp>
        <p:nvSpPr>
          <p:cNvPr id="519" name="Google Shape;519;p53"/>
          <p:cNvSpPr/>
          <p:nvPr/>
        </p:nvSpPr>
        <p:spPr>
          <a:xfrm rot="10800000">
            <a:off x="6879967" y="1654572"/>
            <a:ext cx="971600" cy="1776215"/>
          </a:xfrm>
          <a:prstGeom prst="leftRightUpArrow">
            <a:avLst>
              <a:gd name="adj1" fmla="val 8597"/>
              <a:gd name="adj2" fmla="val 10834"/>
              <a:gd name="adj3" fmla="val 25000"/>
            </a:avLst>
          </a:prstGeom>
          <a:solidFill>
            <a:srgbClr val="434343"/>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 name="Google Shape;528;p53"/>
          <p:cNvSpPr/>
          <p:nvPr/>
        </p:nvSpPr>
        <p:spPr>
          <a:xfrm>
            <a:off x="7264868" y="3177227"/>
            <a:ext cx="219375" cy="1458103"/>
          </a:xfrm>
          <a:prstGeom prst="down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2" name="Google Shape;522;p53"/>
          <p:cNvSpPr/>
          <p:nvPr/>
        </p:nvSpPr>
        <p:spPr>
          <a:xfrm>
            <a:off x="3956923" y="3468837"/>
            <a:ext cx="5196221" cy="254400"/>
          </a:xfrm>
          <a:prstGeom prst="rect">
            <a:avLst/>
          </a:prstGeom>
          <a:solidFill>
            <a:srgbClr val="FDF10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smtClean="0"/>
              <a:t>The </a:t>
            </a:r>
            <a:r>
              <a:rPr lang="en" sz="2400" b="1" dirty="0"/>
              <a:t>European </a:t>
            </a:r>
            <a:r>
              <a:rPr lang="en" sz="2400" b="1" dirty="0" smtClean="0"/>
              <a:t>PILOT (RISC-V)</a:t>
            </a:r>
            <a:endParaRPr sz="2400" b="1" dirty="0"/>
          </a:p>
        </p:txBody>
      </p:sp>
      <p:sp>
        <p:nvSpPr>
          <p:cNvPr id="4" name="TextBox 3"/>
          <p:cNvSpPr txBox="1"/>
          <p:nvPr/>
        </p:nvSpPr>
        <p:spPr>
          <a:xfrm>
            <a:off x="475488" y="4069080"/>
            <a:ext cx="2496312" cy="923330"/>
          </a:xfrm>
          <a:prstGeom prst="rect">
            <a:avLst/>
          </a:prstGeom>
          <a:noFill/>
        </p:spPr>
        <p:txBody>
          <a:bodyPr wrap="square" rtlCol="0">
            <a:spAutoFit/>
          </a:bodyPr>
          <a:lstStyle/>
          <a:p>
            <a:r>
              <a:rPr lang="en-US" b="1" dirty="0" smtClean="0"/>
              <a:t>Note: </a:t>
            </a:r>
            <a:r>
              <a:rPr lang="en-US" dirty="0" smtClean="0"/>
              <a:t>Collaboration between all RISC-V projects possible</a:t>
            </a:r>
            <a:endParaRPr lang="en-US" dirty="0"/>
          </a:p>
        </p:txBody>
      </p:sp>
      <p:sp>
        <p:nvSpPr>
          <p:cNvPr id="523" name="Google Shape;523;p53"/>
          <p:cNvSpPr/>
          <p:nvPr/>
        </p:nvSpPr>
        <p:spPr>
          <a:xfrm>
            <a:off x="0" y="2770248"/>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a:t>EPI - SGA1 	</a:t>
            </a:r>
            <a:endParaRPr sz="2400" b="1" dirty="0"/>
          </a:p>
        </p:txBody>
      </p:sp>
    </p:spTree>
    <p:extLst>
      <p:ext uri="{BB962C8B-B14F-4D97-AF65-F5344CB8AC3E}">
        <p14:creationId xmlns:p14="http://schemas.microsoft.com/office/powerpoint/2010/main" val="385865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the European CPU Industry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8195642"/>
              </p:ext>
            </p:extLst>
          </p:nvPr>
        </p:nvGraphicFramePr>
        <p:xfrm>
          <a:off x="104775" y="3657230"/>
          <a:ext cx="7702716" cy="288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Up Arrow 5"/>
          <p:cNvSpPr/>
          <p:nvPr/>
        </p:nvSpPr>
        <p:spPr>
          <a:xfrm rot="20739086">
            <a:off x="1583478" y="5154334"/>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7" name="Curved Up Arrow 6"/>
          <p:cNvSpPr/>
          <p:nvPr/>
        </p:nvSpPr>
        <p:spPr>
          <a:xfrm rot="20739086">
            <a:off x="3576695" y="4825957"/>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pSp>
        <p:nvGrpSpPr>
          <p:cNvPr id="10" name="Group 9"/>
          <p:cNvGrpSpPr/>
          <p:nvPr/>
        </p:nvGrpSpPr>
        <p:grpSpPr>
          <a:xfrm rot="339961">
            <a:off x="3646094" y="2363735"/>
            <a:ext cx="5997218" cy="1056181"/>
            <a:chOff x="5519499" y="1210205"/>
            <a:chExt cx="3000615" cy="926132"/>
          </a:xfrm>
        </p:grpSpPr>
        <p:sp>
          <p:nvSpPr>
            <p:cNvPr id="8" name="Curved Up Arrow 7"/>
            <p:cNvSpPr/>
            <p:nvPr/>
          </p:nvSpPr>
          <p:spPr>
            <a:xfrm rot="9407864">
              <a:off x="5519499" y="1210205"/>
              <a:ext cx="3000615" cy="926132"/>
            </a:xfrm>
            <a:prstGeom prst="curvedUpArrow">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20073755">
              <a:off x="5537678" y="1398726"/>
              <a:ext cx="2925924" cy="461665"/>
            </a:xfrm>
            <a:prstGeom prst="rect">
              <a:avLst/>
            </a:prstGeom>
            <a:noFill/>
          </p:spPr>
          <p:txBody>
            <a:bodyPr wrap="square" rtlCol="0">
              <a:spAutoFit/>
            </a:bodyPr>
            <a:lstStyle/>
            <a:p>
              <a:pPr algn="ctr"/>
              <a:r>
                <a:rPr lang="en-US" sz="2400" dirty="0" smtClean="0"/>
                <a:t>Design</a:t>
              </a:r>
              <a:endParaRPr lang="en-US" sz="2400" dirty="0"/>
            </a:p>
          </p:txBody>
        </p:sp>
      </p:grpSp>
      <p:pic>
        <p:nvPicPr>
          <p:cNvPr id="1026" name="Picture 2" descr="Image result for CPU wa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872" y="1053923"/>
            <a:ext cx="1398058" cy="1398058"/>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480416" y="1724896"/>
            <a:ext cx="6226629" cy="2353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418" y="1200934"/>
            <a:ext cx="2459276" cy="523220"/>
          </a:xfrm>
          <a:prstGeom prst="rect">
            <a:avLst/>
          </a:prstGeom>
          <a:noFill/>
        </p:spPr>
        <p:txBody>
          <a:bodyPr wrap="square" rtlCol="0">
            <a:spAutoFit/>
          </a:bodyPr>
          <a:lstStyle/>
          <a:p>
            <a:pPr algn="ctr"/>
            <a:r>
              <a:rPr lang="en-US" sz="2800" dirty="0" smtClean="0"/>
              <a:t>Closed + Open</a:t>
            </a:r>
            <a:endParaRPr lang="en-US" sz="2800" dirty="0"/>
          </a:p>
        </p:txBody>
      </p:sp>
      <p:sp>
        <p:nvSpPr>
          <p:cNvPr id="12" name="TextBox 11"/>
          <p:cNvSpPr txBox="1"/>
          <p:nvPr/>
        </p:nvSpPr>
        <p:spPr>
          <a:xfrm>
            <a:off x="8532225" y="1109875"/>
            <a:ext cx="975360" cy="523220"/>
          </a:xfrm>
          <a:prstGeom prst="rect">
            <a:avLst/>
          </a:prstGeom>
          <a:noFill/>
        </p:spPr>
        <p:txBody>
          <a:bodyPr wrap="square" rtlCol="0">
            <a:spAutoFit/>
          </a:bodyPr>
          <a:lstStyle/>
          <a:p>
            <a:r>
              <a:rPr lang="en-US" sz="2800" dirty="0" smtClean="0"/>
              <a:t>Open</a:t>
            </a:r>
            <a:endParaRPr lang="en-US" sz="2800" dirty="0"/>
          </a:p>
        </p:txBody>
      </p:sp>
      <p:sp>
        <p:nvSpPr>
          <p:cNvPr id="13" name="TextBox 12"/>
          <p:cNvSpPr txBox="1"/>
          <p:nvPr/>
        </p:nvSpPr>
        <p:spPr>
          <a:xfrm>
            <a:off x="275418" y="1868817"/>
            <a:ext cx="2459276" cy="523220"/>
          </a:xfrm>
          <a:prstGeom prst="rect">
            <a:avLst/>
          </a:prstGeom>
          <a:noFill/>
        </p:spPr>
        <p:txBody>
          <a:bodyPr wrap="square" rtlCol="0">
            <a:spAutoFit/>
          </a:bodyPr>
          <a:lstStyle/>
          <a:p>
            <a:pPr algn="ctr"/>
            <a:r>
              <a:rPr lang="en-US" sz="2800" dirty="0" smtClean="0"/>
              <a:t>Research</a:t>
            </a:r>
            <a:endParaRPr lang="en-US" sz="2800" dirty="0"/>
          </a:p>
        </p:txBody>
      </p:sp>
      <p:sp>
        <p:nvSpPr>
          <p:cNvPr id="14" name="TextBox 13"/>
          <p:cNvSpPr txBox="1"/>
          <p:nvPr/>
        </p:nvSpPr>
        <p:spPr>
          <a:xfrm>
            <a:off x="10342791" y="419535"/>
            <a:ext cx="1849209" cy="523220"/>
          </a:xfrm>
          <a:prstGeom prst="rect">
            <a:avLst/>
          </a:prstGeom>
          <a:noFill/>
        </p:spPr>
        <p:txBody>
          <a:bodyPr wrap="square" rtlCol="0">
            <a:spAutoFit/>
          </a:bodyPr>
          <a:lstStyle/>
          <a:p>
            <a:pPr algn="ctr"/>
            <a:r>
              <a:rPr lang="en-US" sz="2800" dirty="0" smtClean="0"/>
              <a:t>Production</a:t>
            </a:r>
            <a:endParaRPr lang="en-US" sz="2800" dirty="0"/>
          </a:p>
        </p:txBody>
      </p:sp>
      <p:graphicFrame>
        <p:nvGraphicFramePr>
          <p:cNvPr id="18" name="Content Placeholder 3"/>
          <p:cNvGraphicFramePr>
            <a:graphicFrameLocks/>
          </p:cNvGraphicFramePr>
          <p:nvPr>
            <p:extLst>
              <p:ext uri="{D42A27DB-BD31-4B8C-83A1-F6EECF244321}">
                <p14:modId xmlns:p14="http://schemas.microsoft.com/office/powerpoint/2010/main" val="3991442401"/>
              </p:ext>
            </p:extLst>
          </p:nvPr>
        </p:nvGraphicFramePr>
        <p:xfrm>
          <a:off x="4543571" y="2563149"/>
          <a:ext cx="7699248" cy="28895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9" name="Curved Up Arrow 18"/>
          <p:cNvSpPr/>
          <p:nvPr/>
        </p:nvSpPr>
        <p:spPr>
          <a:xfrm rot="20739086">
            <a:off x="5845239" y="437923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20" name="Curved Up Arrow 19"/>
          <p:cNvSpPr/>
          <p:nvPr/>
        </p:nvSpPr>
        <p:spPr>
          <a:xfrm rot="20739086">
            <a:off x="7865530" y="387162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8451" y="5971809"/>
            <a:ext cx="731599" cy="410898"/>
          </a:xfrm>
          <a:prstGeom prst="rect">
            <a:avLst/>
          </a:prstGeom>
        </p:spPr>
      </p:pic>
      <p:pic>
        <p:nvPicPr>
          <p:cNvPr id="22" name="Imagen 2">
            <a:extLst>
              <a:ext uri="{FF2B5EF4-FFF2-40B4-BE49-F238E27FC236}">
                <a16:creationId xmlns:a16="http://schemas.microsoft.com/office/drawing/2014/main" id="{9C411A97-3955-4BCE-AA49-63A6B85D6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4996" y="5899889"/>
            <a:ext cx="2277174" cy="399580"/>
          </a:xfrm>
          <a:prstGeom prst="rect">
            <a:avLst/>
          </a:prstGeom>
        </p:spPr>
      </p:pic>
      <p:sp>
        <p:nvSpPr>
          <p:cNvPr id="23" name="Marcador de pie de página 4">
            <a:extLst>
              <a:ext uri="{FF2B5EF4-FFF2-40B4-BE49-F238E27FC236}">
                <a16:creationId xmlns:a16="http://schemas.microsoft.com/office/drawing/2014/main" id="{436AABCE-6823-457A-B94A-31CCC43DB844}"/>
              </a:ext>
            </a:extLst>
          </p:cNvPr>
          <p:cNvSpPr txBox="1">
            <a:spLocks/>
          </p:cNvSpPr>
          <p:nvPr/>
        </p:nvSpPr>
        <p:spPr>
          <a:xfrm>
            <a:off x="7284996" y="6352676"/>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The MEEP project has received funding from the European High-Performance Computing Joint Undertaking Joint Undertaking (JU) under grant agreement No 946002. The JU receives support from the European Union’s Horizon 2020 research and innovation </a:t>
            </a:r>
            <a:r>
              <a:rPr kumimoji="0" lang="en-US" sz="650" b="0" i="0" u="none" strike="noStrike" kern="1200" cap="none" spc="0" normalizeH="0" baseline="0" noProof="0" dirty="0" err="1">
                <a:ln>
                  <a:noFill/>
                </a:ln>
                <a:solidFill>
                  <a:schemeClr val="bg2">
                    <a:lumMod val="90000"/>
                  </a:schemeClr>
                </a:solidFill>
                <a:effectLst/>
                <a:uLnTx/>
                <a:uFillTx/>
                <a:latin typeface="Lato" panose="020F0502020204030203" pitchFamily="34" charset="0"/>
                <a:ea typeface="+mn-ea"/>
                <a:cs typeface="+mn-cs"/>
              </a:rPr>
              <a:t>programme</a:t>
            </a: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 and Spain, Croatia, Turkey. </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
        <p:nvSpPr>
          <p:cNvPr id="24" name="Marcador de pie de página 4">
            <a:extLst>
              <a:ext uri="{FF2B5EF4-FFF2-40B4-BE49-F238E27FC236}">
                <a16:creationId xmlns:a16="http://schemas.microsoft.com/office/drawing/2014/main" id="{436AABCE-6823-457A-B94A-31CCC43DB844}"/>
              </a:ext>
            </a:extLst>
          </p:cNvPr>
          <p:cNvSpPr txBox="1">
            <a:spLocks/>
          </p:cNvSpPr>
          <p:nvPr/>
        </p:nvSpPr>
        <p:spPr>
          <a:xfrm>
            <a:off x="4039412" y="6380678"/>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0000"/>
              </a:lnSpc>
              <a:defRPr/>
            </a:pPr>
            <a:r>
              <a:rPr lang="en-US" sz="650" dirty="0">
                <a:solidFill>
                  <a:schemeClr val="bg2">
                    <a:lumMod val="90000"/>
                  </a:schemeClr>
                </a:solidFill>
                <a:latin typeface="Lato" panose="020F0502020204030203" pitchFamily="34" charset="0"/>
                <a:ea typeface="+mn-ea"/>
                <a:cs typeface="+mn-cs"/>
              </a:rPr>
              <a:t>This project has received funding from the European Union’s Horizon 2020 research and innovation </a:t>
            </a:r>
            <a:r>
              <a:rPr lang="en-US" sz="650" dirty="0" err="1">
                <a:solidFill>
                  <a:schemeClr val="bg2">
                    <a:lumMod val="90000"/>
                  </a:schemeClr>
                </a:solidFill>
                <a:latin typeface="Lato" panose="020F0502020204030203" pitchFamily="34" charset="0"/>
                <a:ea typeface="+mn-ea"/>
                <a:cs typeface="+mn-cs"/>
              </a:rPr>
              <a:t>programme</a:t>
            </a:r>
            <a:r>
              <a:rPr lang="en-US" sz="650" dirty="0">
                <a:solidFill>
                  <a:schemeClr val="bg2">
                    <a:lumMod val="90000"/>
                  </a:schemeClr>
                </a:solidFill>
                <a:latin typeface="Lato" panose="020F0502020204030203" pitchFamily="34" charset="0"/>
                <a:ea typeface="+mn-ea"/>
                <a:cs typeface="+mn-cs"/>
              </a:rPr>
              <a:t> under grant agreement No 826647</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614003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318503"/>
            <a:ext cx="12192000" cy="838397"/>
          </a:xfrm>
        </p:spPr>
        <p:txBody>
          <a:bodyPr>
            <a:noAutofit/>
          </a:bodyPr>
          <a:lstStyle/>
          <a:p>
            <a:pPr algn="ctr">
              <a:lnSpc>
                <a:spcPts val="3500"/>
              </a:lnSpc>
            </a:pPr>
            <a:r>
              <a:rPr lang="es-ES" altLang="es-ES" sz="4000" b="1" dirty="0">
                <a:solidFill>
                  <a:srgbClr val="124484"/>
                </a:solidFill>
                <a:latin typeface="Calibri" panose="020F0502020204030204"/>
              </a:rPr>
              <a:t>Barcelona </a:t>
            </a:r>
            <a:r>
              <a:rPr lang="es-ES" altLang="es-ES" sz="4000" b="1" dirty="0" err="1">
                <a:solidFill>
                  <a:srgbClr val="124484"/>
                </a:solidFill>
                <a:latin typeface="Calibri" panose="020F0502020204030204"/>
              </a:rPr>
              <a:t>Supercomputing</a:t>
            </a:r>
            <a:r>
              <a:rPr lang="es-ES" altLang="es-ES" sz="4000" b="1" dirty="0">
                <a:solidFill>
                  <a:srgbClr val="124484"/>
                </a:solidFill>
                <a:latin typeface="Calibri" panose="020F0502020204030204"/>
              </a:rPr>
              <a:t> Center</a:t>
            </a:r>
            <a:br>
              <a:rPr lang="es-ES" altLang="es-ES" sz="4000" b="1" dirty="0">
                <a:solidFill>
                  <a:srgbClr val="124484"/>
                </a:solidFill>
                <a:latin typeface="Calibri" panose="020F0502020204030204"/>
              </a:rPr>
            </a:br>
            <a:r>
              <a:rPr lang="es-ES" altLang="es-ES" sz="4000" b="1" dirty="0">
                <a:solidFill>
                  <a:srgbClr val="124484"/>
                </a:solidFill>
                <a:latin typeface="Calibri" panose="020F0502020204030204"/>
              </a:rPr>
              <a:t>Centro Nacional de Supercomputación</a:t>
            </a:r>
            <a:endParaRPr lang="es-ES" sz="4000" b="1" dirty="0">
              <a:solidFill>
                <a:srgbClr val="124484"/>
              </a:solidFill>
              <a:latin typeface="Calibri" panose="020F0502020204030204"/>
            </a:endParaRPr>
          </a:p>
        </p:txBody>
      </p:sp>
      <p:grpSp>
        <p:nvGrpSpPr>
          <p:cNvPr id="2" name="Grupo 1"/>
          <p:cNvGrpSpPr/>
          <p:nvPr/>
        </p:nvGrpSpPr>
        <p:grpSpPr>
          <a:xfrm>
            <a:off x="2308851" y="4643388"/>
            <a:ext cx="7901948" cy="1881736"/>
            <a:chOff x="2601540" y="4235038"/>
            <a:chExt cx="7723891" cy="1881736"/>
          </a:xfrm>
        </p:grpSpPr>
        <p:sp>
          <p:nvSpPr>
            <p:cNvPr id="4" name="Rectángulo redondeado 3"/>
            <p:cNvSpPr/>
            <p:nvPr/>
          </p:nvSpPr>
          <p:spPr>
            <a:xfrm>
              <a:off x="5176785" y="5447543"/>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redondeado 4"/>
            <p:cNvSpPr/>
            <p:nvPr/>
          </p:nvSpPr>
          <p:spPr>
            <a:xfrm>
              <a:off x="5176785" y="4903846"/>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redondeado 5"/>
            <p:cNvSpPr/>
            <p:nvPr/>
          </p:nvSpPr>
          <p:spPr>
            <a:xfrm>
              <a:off x="5176785" y="4360149"/>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p:cNvSpPr txBox="1">
              <a:spLocks noChangeArrowheads="1"/>
            </p:cNvSpPr>
            <p:nvPr/>
          </p:nvSpPr>
          <p:spPr>
            <a:xfrm>
              <a:off x="5330161" y="4235038"/>
              <a:ext cx="4079664" cy="1881736"/>
            </a:xfrm>
            <a:prstGeom prst="rect">
              <a:avLst/>
            </a:prstGeom>
          </p:spPr>
          <p:txBody>
            <a:bodyPr wrap="square" lIns="0" tIns="32150" rIns="0" bIns="32150"/>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449263" rtl="0" eaLnBrk="1" fontAlgn="base" latinLnBrk="0" hangingPunct="1">
                <a:lnSpc>
                  <a:spcPts val="4000"/>
                </a:lnSpc>
                <a:spcBef>
                  <a:spcPct val="20000"/>
                </a:spcBef>
                <a:spcAft>
                  <a:spcPct val="0"/>
                </a:spcAft>
                <a:buClrTx/>
                <a:buSzTx/>
                <a:buFontTx/>
                <a:buNone/>
                <a:tabLst/>
                <a:defRPr/>
              </a:pPr>
              <a:r>
                <a:rPr kumimoji="0" lang="en-US" altLang="en-US" sz="1500" b="1"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Spanish Government</a:t>
              </a:r>
              <a:r>
                <a:rPr kumimoji="0" lang="en-US" altLang="en-US" sz="1500" b="0"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                                   </a:t>
              </a:r>
              <a:r>
                <a:rPr kumimoji="0" lang="en-US" altLang="en-US" sz="17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60%</a:t>
              </a:r>
            </a:p>
            <a:p>
              <a:pPr marL="0" marR="0" lvl="0" indent="0" algn="l" defTabSz="449263" rtl="0" eaLnBrk="1" fontAlgn="base" latinLnBrk="0" hangingPunct="1">
                <a:lnSpc>
                  <a:spcPts val="4000"/>
                </a:lnSpc>
                <a:spcBef>
                  <a:spcPts val="409"/>
                </a:spcBef>
                <a:spcAft>
                  <a:spcPct val="0"/>
                </a:spcAft>
                <a:buClrTx/>
                <a:buSzTx/>
                <a:buFontTx/>
                <a:buNone/>
                <a:tabLst/>
                <a:defRPr/>
              </a:pPr>
              <a:r>
                <a:rPr kumimoji="0" lang="en-US" altLang="en-US" sz="1500" b="1"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Catalan Government    </a:t>
              </a:r>
              <a:r>
                <a:rPr kumimoji="0" lang="en-US" altLang="en-US" sz="15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		          </a:t>
              </a:r>
              <a:r>
                <a:rPr kumimoji="0" lang="en-US" altLang="en-US" sz="17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30%</a:t>
              </a:r>
            </a:p>
            <a:p>
              <a:pPr marL="0" marR="0" lvl="0" indent="0" algn="l" defTabSz="914400" rtl="0" eaLnBrk="1" fontAlgn="base" latinLnBrk="0" hangingPunct="1">
                <a:lnSpc>
                  <a:spcPts val="4000"/>
                </a:lnSpc>
                <a:spcBef>
                  <a:spcPct val="20000"/>
                </a:spcBef>
                <a:spcAft>
                  <a:spcPct val="0"/>
                </a:spcAft>
                <a:buClrTx/>
                <a:buSzTx/>
                <a:buFontTx/>
                <a:buNone/>
                <a:tabLst/>
                <a:defRPr/>
              </a:pPr>
              <a:r>
                <a:rPr kumimoji="0" lang="en-US" altLang="en-US" sz="1500" b="1"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Univ. </a:t>
              </a:r>
              <a:r>
                <a:rPr kumimoji="0" lang="en-US" altLang="en-US" sz="1500" b="1" i="0" u="none" strike="noStrike" kern="0" cap="none" spc="0" normalizeH="0" baseline="0" noProof="0" dirty="0" err="1">
                  <a:ln>
                    <a:noFill/>
                  </a:ln>
                  <a:solidFill>
                    <a:srgbClr val="0070C0"/>
                  </a:solidFill>
                  <a:effectLst/>
                  <a:uLnTx/>
                  <a:uFillTx/>
                  <a:latin typeface="Calibri" panose="020F0502020204030204" pitchFamily="34" charset="0"/>
                  <a:ea typeface="ＭＳ Ｐゴシック" pitchFamily="34" charset="-128"/>
                  <a:cs typeface="+mn-cs"/>
                </a:rPr>
                <a:t>Politècnica</a:t>
              </a:r>
              <a:r>
                <a:rPr kumimoji="0" lang="en-US" altLang="en-US" sz="1500" b="1"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 de </a:t>
              </a:r>
              <a:r>
                <a:rPr kumimoji="0" lang="en-US" altLang="en-US" sz="1500" b="1" i="0" u="none" strike="noStrike" kern="0" cap="none" spc="0" normalizeH="0" baseline="0" noProof="0" dirty="0" err="1">
                  <a:ln>
                    <a:noFill/>
                  </a:ln>
                  <a:solidFill>
                    <a:srgbClr val="0070C0"/>
                  </a:solidFill>
                  <a:effectLst/>
                  <a:uLnTx/>
                  <a:uFillTx/>
                  <a:latin typeface="Calibri" panose="020F0502020204030204" pitchFamily="34" charset="0"/>
                  <a:ea typeface="ＭＳ Ｐゴシック" pitchFamily="34" charset="-128"/>
                  <a:cs typeface="+mn-cs"/>
                </a:rPr>
                <a:t>Catalunya</a:t>
              </a:r>
              <a:r>
                <a:rPr kumimoji="0" lang="en-US" altLang="en-US" sz="1500" b="1" i="0" u="none" strike="noStrike" kern="0" cap="none" spc="0" normalizeH="0" baseline="0" noProof="0" dirty="0">
                  <a:ln>
                    <a:noFill/>
                  </a:ln>
                  <a:solidFill>
                    <a:srgbClr val="0070C0"/>
                  </a:solidFill>
                  <a:effectLst/>
                  <a:uLnTx/>
                  <a:uFillTx/>
                  <a:latin typeface="Calibri" panose="020F0502020204030204" pitchFamily="34" charset="0"/>
                  <a:ea typeface="ＭＳ Ｐゴシック" pitchFamily="34" charset="-128"/>
                  <a:cs typeface="+mn-cs"/>
                </a:rPr>
                <a:t> (UPC)      </a:t>
              </a:r>
              <a:r>
                <a:rPr kumimoji="0" lang="en-US" altLang="en-US" sz="18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10%</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005" y="4461018"/>
              <a:ext cx="1033463" cy="255462"/>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7412" y="5564154"/>
              <a:ext cx="1056779" cy="2352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484" y="5022197"/>
              <a:ext cx="1084507" cy="224881"/>
            </a:xfrm>
            <a:prstGeom prst="rect">
              <a:avLst/>
            </a:prstGeom>
          </p:spPr>
        </p:pic>
        <p:grpSp>
          <p:nvGrpSpPr>
            <p:cNvPr id="12" name="Grupo 11"/>
            <p:cNvGrpSpPr/>
            <p:nvPr/>
          </p:nvGrpSpPr>
          <p:grpSpPr>
            <a:xfrm>
              <a:off x="2601540" y="4235038"/>
              <a:ext cx="2505720" cy="1727861"/>
              <a:chOff x="840892" y="4267990"/>
              <a:chExt cx="2505720" cy="1727861"/>
            </a:xfrm>
          </p:grpSpPr>
          <p:sp>
            <p:nvSpPr>
              <p:cNvPr id="13" name="Flecha derecha 12"/>
              <p:cNvSpPr/>
              <p:nvPr/>
            </p:nvSpPr>
            <p:spPr>
              <a:xfrm>
                <a:off x="2224216" y="4480783"/>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echa derecha 13"/>
              <p:cNvSpPr/>
              <p:nvPr/>
            </p:nvSpPr>
            <p:spPr>
              <a:xfrm>
                <a:off x="2224216" y="5016242"/>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echa derecha 14"/>
              <p:cNvSpPr/>
              <p:nvPr/>
            </p:nvSpPr>
            <p:spPr>
              <a:xfrm>
                <a:off x="2224216" y="5568177"/>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p:cNvSpPr/>
              <p:nvPr/>
            </p:nvSpPr>
            <p:spPr>
              <a:xfrm>
                <a:off x="840892" y="4267990"/>
                <a:ext cx="1727861" cy="1727861"/>
              </a:xfrm>
              <a:prstGeom prst="ellipse">
                <a:avLst/>
              </a:prstGeom>
              <a:solidFill>
                <a:srgbClr val="BDD2E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p:cNvSpPr/>
              <p:nvPr/>
            </p:nvSpPr>
            <p:spPr>
              <a:xfrm>
                <a:off x="913821" y="4340919"/>
                <a:ext cx="1584000" cy="1584000"/>
              </a:xfrm>
              <a:prstGeom prst="ellipse">
                <a:avLst/>
              </a:prstGeom>
              <a:solidFill>
                <a:srgbClr val="EBF0F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p:cNvSpPr txBox="1"/>
              <p:nvPr/>
            </p:nvSpPr>
            <p:spPr>
              <a:xfrm>
                <a:off x="986872" y="4678493"/>
                <a:ext cx="1402948" cy="8771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BSC-CNS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a consortium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004890"/>
                    </a:solidFill>
                    <a:effectLst/>
                    <a:uLnTx/>
                    <a:uFillTx/>
                    <a:latin typeface="Calibri" panose="020F0502020204030204"/>
                    <a:ea typeface="ＭＳ Ｐゴシック" pitchFamily="34" charset="-128"/>
                    <a:cs typeface="+mn-cs"/>
                  </a:rPr>
                  <a:t>that includes</a:t>
                </a:r>
              </a:p>
            </p:txBody>
          </p:sp>
        </p:grpSp>
      </p:grpSp>
      <p:sp>
        <p:nvSpPr>
          <p:cNvPr id="23" name="Rectangle 3"/>
          <p:cNvSpPr txBox="1">
            <a:spLocks noChangeArrowheads="1"/>
          </p:cNvSpPr>
          <p:nvPr/>
        </p:nvSpPr>
        <p:spPr>
          <a:xfrm>
            <a:off x="3024324" y="1782159"/>
            <a:ext cx="5852909" cy="378296"/>
          </a:xfrm>
          <a:prstGeom prst="rect">
            <a:avLst/>
          </a:prstGeom>
        </p:spPr>
        <p:txBody>
          <a:bodyPr lIns="0" tIns="32150" rIns="0" bIns="3215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6800" marR="0" lvl="0" indent="0" algn="ctr" defTabSz="449263" rtl="0" eaLnBrk="1" fontAlgn="auto" latinLnBrk="0" hangingPunct="1">
              <a:lnSpc>
                <a:spcPct val="90000"/>
              </a:lnSpc>
              <a:spcBef>
                <a:spcPts val="100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Calibri" panose="020F0502020204030204"/>
                <a:ea typeface="ＭＳ Ｐゴシック" pitchFamily="34" charset="-128"/>
                <a:cs typeface="+mn-cs"/>
              </a:rPr>
              <a:t>BSC-CNS objectives</a:t>
            </a:r>
          </a:p>
        </p:txBody>
      </p:sp>
      <p:grpSp>
        <p:nvGrpSpPr>
          <p:cNvPr id="31" name="Grupo 30"/>
          <p:cNvGrpSpPr/>
          <p:nvPr/>
        </p:nvGrpSpPr>
        <p:grpSpPr>
          <a:xfrm>
            <a:off x="444510" y="2336213"/>
            <a:ext cx="3352646" cy="2031012"/>
            <a:chOff x="444510" y="2336213"/>
            <a:chExt cx="3352646" cy="2031012"/>
          </a:xfrm>
        </p:grpSpPr>
        <p:sp>
          <p:nvSpPr>
            <p:cNvPr id="22" name="Redondear rectángulo de esquina del mismo lado 21"/>
            <p:cNvSpPr/>
            <p:nvPr/>
          </p:nvSpPr>
          <p:spPr>
            <a:xfrm rot="10800000">
              <a:off x="444510" y="3312425"/>
              <a:ext cx="3348312" cy="1054800"/>
            </a:xfrm>
            <a:prstGeom prst="round2SameRect">
              <a:avLst/>
            </a:prstGeom>
            <a:gradFill flip="none" rotWithShape="1">
              <a:gsLst>
                <a:gs pos="0">
                  <a:srgbClr val="D7E6FA"/>
                </a:gs>
                <a:gs pos="100000">
                  <a:srgbClr val="F2F7FD"/>
                </a:gs>
              </a:gsLst>
              <a:lin ang="5400000" scaled="1"/>
              <a:tileRect/>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p:cNvSpPr txBox="1"/>
            <p:nvPr/>
          </p:nvSpPr>
          <p:spPr>
            <a:xfrm>
              <a:off x="525320" y="3604658"/>
              <a:ext cx="312913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srgbClr val="002060"/>
                  </a:solidFill>
                  <a:effectLst/>
                  <a:uLnTx/>
                  <a:uFillTx/>
                  <a:latin typeface="Calibri" panose="020F0502020204030204"/>
                  <a:ea typeface="ＭＳ Ｐゴシック" pitchFamily="34" charset="-128"/>
                  <a:cs typeface="+mn-cs"/>
                </a:rPr>
                <a:t>Supercomputing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srgbClr val="002060"/>
                  </a:solidFill>
                  <a:effectLst/>
                  <a:uLnTx/>
                  <a:uFillTx/>
                  <a:latin typeface="Calibri" panose="020F0502020204030204"/>
                  <a:ea typeface="ＭＳ Ｐゴシック" pitchFamily="34" charset="-128"/>
                  <a:cs typeface="+mn-cs"/>
                </a:rPr>
                <a:t>to Spanish and EU researchers</a:t>
              </a:r>
            </a:p>
          </p:txBody>
        </p:sp>
        <p:sp>
          <p:nvSpPr>
            <p:cNvPr id="27" name="Redondear rectángulo de esquina del mismo lado 26"/>
            <p:cNvSpPr/>
            <p:nvPr/>
          </p:nvSpPr>
          <p:spPr>
            <a:xfrm>
              <a:off x="449156" y="2336213"/>
              <a:ext cx="3348000" cy="1155600"/>
            </a:xfrm>
            <a:prstGeom prst="round2SameRect">
              <a:avLst/>
            </a:prstGeom>
            <a:blipFill dpi="0" rotWithShape="1">
              <a:blip r:embed="rId5"/>
              <a:srcRect/>
              <a:tile tx="-63500" ty="-787400" sx="80000" sy="8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noFill/>
                <a:effectLst/>
                <a:uLnTx/>
                <a:uFillTx/>
                <a:latin typeface="Calibri" panose="020F0502020204030204"/>
                <a:ea typeface="+mn-ea"/>
                <a:cs typeface="+mn-cs"/>
              </a:endParaRPr>
            </a:p>
          </p:txBody>
        </p:sp>
      </p:grpSp>
      <p:grpSp>
        <p:nvGrpSpPr>
          <p:cNvPr id="32" name="Grupo 31"/>
          <p:cNvGrpSpPr/>
          <p:nvPr/>
        </p:nvGrpSpPr>
        <p:grpSpPr>
          <a:xfrm>
            <a:off x="4422001" y="2336213"/>
            <a:ext cx="3348000" cy="2030186"/>
            <a:chOff x="4422001" y="2336213"/>
            <a:chExt cx="3348000" cy="2030186"/>
          </a:xfrm>
        </p:grpSpPr>
        <p:sp>
          <p:nvSpPr>
            <p:cNvPr id="21" name="Redondear rectángulo de esquina del mismo lado 20"/>
            <p:cNvSpPr/>
            <p:nvPr/>
          </p:nvSpPr>
          <p:spPr>
            <a:xfrm rot="10800000">
              <a:off x="4422001" y="3313251"/>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uadroTexto 24"/>
            <p:cNvSpPr txBox="1"/>
            <p:nvPr/>
          </p:nvSpPr>
          <p:spPr>
            <a:xfrm>
              <a:off x="4556007" y="3604658"/>
              <a:ext cx="3079987" cy="615553"/>
            </a:xfrm>
            <a:prstGeom prst="rect">
              <a:avLst/>
            </a:prstGeom>
            <a:noFill/>
          </p:spPr>
          <p:txBody>
            <a:bodyPr wrap="square" rtlCol="0">
              <a:spAutoFit/>
            </a:bodyPr>
            <a:lstStyle/>
            <a:p>
              <a:pPr marL="0" marR="0" lvl="0" indent="-285750" algn="ctr" defTabSz="449263"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srgbClr val="002060"/>
                  </a:solidFill>
                  <a:effectLst/>
                  <a:uLnTx/>
                  <a:uFillTx/>
                  <a:latin typeface="Calibri" panose="020F0502020204030204"/>
                  <a:ea typeface="ＭＳ Ｐゴシック" pitchFamily="34" charset="-128"/>
                  <a:cs typeface="+mn-cs"/>
                </a:rPr>
                <a:t>R&amp;D in Computer, Life, Earth and</a:t>
              </a:r>
            </a:p>
            <a:p>
              <a:pPr marL="0" marR="0" lvl="0" indent="-285750" algn="ctr" defTabSz="449263"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srgbClr val="002060"/>
                  </a:solidFill>
                  <a:effectLst/>
                  <a:uLnTx/>
                  <a:uFillTx/>
                  <a:latin typeface="Calibri" panose="020F0502020204030204"/>
                  <a:ea typeface="ＭＳ Ｐゴシック" pitchFamily="34" charset="-128"/>
                  <a:cs typeface="+mn-cs"/>
                </a:rPr>
                <a:t>Engineering Sciences</a:t>
              </a:r>
            </a:p>
          </p:txBody>
        </p:sp>
        <p:sp>
          <p:nvSpPr>
            <p:cNvPr id="28" name="Redondear rectángulo de esquina del mismo lado 27"/>
            <p:cNvSpPr/>
            <p:nvPr/>
          </p:nvSpPr>
          <p:spPr>
            <a:xfrm>
              <a:off x="4422312" y="2336213"/>
              <a:ext cx="3347377" cy="1155600"/>
            </a:xfrm>
            <a:prstGeom prst="round2SameRect">
              <a:avLst/>
            </a:prstGeom>
            <a:blipFill dpi="0" rotWithShape="1">
              <a:blip r:embed="rId6"/>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upo 32"/>
          <p:cNvGrpSpPr/>
          <p:nvPr/>
        </p:nvGrpSpPr>
        <p:grpSpPr>
          <a:xfrm>
            <a:off x="8390921" y="2335817"/>
            <a:ext cx="3348312" cy="2030583"/>
            <a:chOff x="8390921" y="2335817"/>
            <a:chExt cx="3348312" cy="2030583"/>
          </a:xfrm>
        </p:grpSpPr>
        <p:sp>
          <p:nvSpPr>
            <p:cNvPr id="20" name="Redondear rectángulo de esquina del mismo lado 19"/>
            <p:cNvSpPr/>
            <p:nvPr/>
          </p:nvSpPr>
          <p:spPr>
            <a:xfrm rot="10800000">
              <a:off x="8391233" y="3313252"/>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uadroTexto 25"/>
            <p:cNvSpPr txBox="1"/>
            <p:nvPr/>
          </p:nvSpPr>
          <p:spPr>
            <a:xfrm>
              <a:off x="8501449" y="3604658"/>
              <a:ext cx="3076832" cy="615553"/>
            </a:xfrm>
            <a:prstGeom prst="rect">
              <a:avLst/>
            </a:prstGeom>
            <a:noFill/>
          </p:spPr>
          <p:txBody>
            <a:bodyPr wrap="square" rtlCol="0">
              <a:spAutoFit/>
            </a:bodyPr>
            <a:lstStyle/>
            <a:p>
              <a:pPr marL="0" marR="0" lvl="0" indent="0" algn="ctr" defTabSz="449263" rtl="0" eaLnBrk="1" fontAlgn="auto" latinLnBrk="0" hangingPunct="1">
                <a:lnSpc>
                  <a:spcPct val="100000"/>
                </a:lnSpc>
                <a:spcBef>
                  <a:spcPts val="0"/>
                </a:spcBef>
                <a:spcAft>
                  <a:spcPts val="0"/>
                </a:spcAft>
                <a:buClrTx/>
                <a:buSzTx/>
                <a:buFontTx/>
                <a:buNone/>
                <a:tabLst/>
                <a:defRPr/>
              </a:pPr>
              <a:r>
                <a:rPr kumimoji="0" lang="en-GB" altLang="en-US" sz="1700" b="0" i="0" u="none" strike="noStrike" kern="1200" cap="none" spc="0" normalizeH="0" baseline="0" noProof="0" dirty="0">
                  <a:ln>
                    <a:noFill/>
                  </a:ln>
                  <a:solidFill>
                    <a:srgbClr val="002060"/>
                  </a:solidFill>
                  <a:effectLst/>
                  <a:uLnTx/>
                  <a:uFillTx/>
                  <a:latin typeface="Calibri" panose="020F0502020204030204"/>
                  <a:ea typeface="ＭＳ Ｐゴシック" pitchFamily="34" charset="-128"/>
                  <a:cs typeface="+mn-cs"/>
                </a:rPr>
                <a:t>PhD programme, technology transfer,  public engagement</a:t>
              </a:r>
            </a:p>
          </p:txBody>
        </p:sp>
        <p:sp>
          <p:nvSpPr>
            <p:cNvPr id="29" name="Redondear rectángulo de esquina del mismo lado 28"/>
            <p:cNvSpPr/>
            <p:nvPr/>
          </p:nvSpPr>
          <p:spPr>
            <a:xfrm>
              <a:off x="8390921" y="2335817"/>
              <a:ext cx="3348000" cy="1156393"/>
            </a:xfrm>
            <a:prstGeom prst="round2SameRect">
              <a:avLst/>
            </a:prstGeom>
            <a:blipFill dpi="0" rotWithShape="1">
              <a:blip r:embed="rId7"/>
              <a:srcRect/>
              <a:tile tx="-381000" ty="-292100" sx="40000" sy="4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369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anim calcmode="lin" valueType="num">
                                      <p:cBhvr>
                                        <p:cTn id="12" dur="750" fill="hold"/>
                                        <p:tgtEl>
                                          <p:spTgt spid="31"/>
                                        </p:tgtEl>
                                        <p:attrNameLst>
                                          <p:attrName>ppt_x</p:attrName>
                                        </p:attrNameLst>
                                      </p:cBhvr>
                                      <p:tavLst>
                                        <p:tav tm="0">
                                          <p:val>
                                            <p:strVal val="#ppt_x"/>
                                          </p:val>
                                        </p:tav>
                                        <p:tav tm="100000">
                                          <p:val>
                                            <p:strVal val="#ppt_x"/>
                                          </p:val>
                                        </p:tav>
                                      </p:tavLst>
                                    </p:anim>
                                    <p:anim calcmode="lin" valueType="num">
                                      <p:cBhvr>
                                        <p:cTn id="13" dur="75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750"/>
                                        <p:tgtEl>
                                          <p:spTgt spid="32"/>
                                        </p:tgtEl>
                                      </p:cBhvr>
                                    </p:animEffect>
                                    <p:anim calcmode="lin" valueType="num">
                                      <p:cBhvr>
                                        <p:cTn id="17" dur="750" fill="hold"/>
                                        <p:tgtEl>
                                          <p:spTgt spid="32"/>
                                        </p:tgtEl>
                                        <p:attrNameLst>
                                          <p:attrName>ppt_x</p:attrName>
                                        </p:attrNameLst>
                                      </p:cBhvr>
                                      <p:tavLst>
                                        <p:tav tm="0">
                                          <p:val>
                                            <p:strVal val="#ppt_x"/>
                                          </p:val>
                                        </p:tav>
                                        <p:tav tm="100000">
                                          <p:val>
                                            <p:strVal val="#ppt_x"/>
                                          </p:val>
                                        </p:tav>
                                      </p:tavLst>
                                    </p:anim>
                                    <p:anim calcmode="lin" valueType="num">
                                      <p:cBhvr>
                                        <p:cTn id="18" dur="75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strVal val="#ppt_x"/>
                                          </p:val>
                                        </p:tav>
                                        <p:tav tm="100000">
                                          <p:val>
                                            <p:strVal val="#ppt_x"/>
                                          </p:val>
                                        </p:tav>
                                      </p:tavLst>
                                    </p:anim>
                                    <p:anim calcmode="lin" valueType="num">
                                      <p:cBhvr>
                                        <p:cTn id="23" dur="75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The European Processor Initiative </a:t>
            </a:r>
            <a:endParaRPr lang="ca-ES" dirty="0"/>
          </a:p>
        </p:txBody>
      </p:sp>
      <p:sp>
        <p:nvSpPr>
          <p:cNvPr id="10" name="Rectángulo 9"/>
          <p:cNvSpPr/>
          <p:nvPr/>
        </p:nvSpPr>
        <p:spPr>
          <a:xfrm>
            <a:off x="2473493" y="1829390"/>
            <a:ext cx="6586962" cy="378565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In the same way BSC led the development of ARM processors for HPC in the various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MontBlanc</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projects, now it leads the RISC-V HPC accelerator development in EPI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EPI is a 100% funded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EuroHPC</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project (120 M€ ) to develop European processor technology by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BSC was the original initiator of EPI and most active proponent in the scientific and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EPI is led by Atos/Bull with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27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partners from leading HPC industrial and academic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centres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4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762F75-91AF-4F71-BE88-FE5D53D019D2}"/>
              </a:ext>
            </a:extLst>
          </p:cNvPr>
          <p:cNvSpPr>
            <a:spLocks noGrp="1"/>
          </p:cNvSpPr>
          <p:nvPr>
            <p:ph type="title"/>
          </p:nvPr>
        </p:nvSpPr>
        <p:spPr/>
        <p:txBody>
          <a:bodyPr>
            <a:normAutofit fontScale="90000"/>
          </a:bodyPr>
          <a:lstStyle/>
          <a:p>
            <a:r>
              <a:rPr lang="en-US" sz="4900" dirty="0">
                <a:solidFill>
                  <a:schemeClr val="tx1"/>
                </a:solidFill>
                <a:latin typeface="+mj-lt"/>
                <a:ea typeface="+mj-ea"/>
                <a:cs typeface="+mj-cs"/>
              </a:rPr>
              <a:t>EPI Partners</a:t>
            </a:r>
            <a:r>
              <a:rPr lang="en-US" dirty="0"/>
              <a:t/>
            </a:r>
            <a:br>
              <a:rPr lang="en-US" dirty="0"/>
            </a:br>
            <a:endParaRPr lang="hr-HR" sz="2800" b="0" dirty="0"/>
          </a:p>
        </p:txBody>
      </p:sp>
      <p:sp>
        <p:nvSpPr>
          <p:cNvPr id="5" name="Footer Placeholder 4">
            <a:extLst>
              <a:ext uri="{FF2B5EF4-FFF2-40B4-BE49-F238E27FC236}">
                <a16:creationId xmlns:a16="http://schemas.microsoft.com/office/drawing/2014/main" id="{2EF02DAF-C013-46CF-9B1C-C19EEDEAB31C}"/>
              </a:ext>
            </a:extLst>
          </p:cNvPr>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 name="Rectangle 1">
            <a:extLst>
              <a:ext uri="{FF2B5EF4-FFF2-40B4-BE49-F238E27FC236}">
                <a16:creationId xmlns:a16="http://schemas.microsoft.com/office/drawing/2014/main" id="{B5A37E59-FEDD-4A0C-8640-42529E70D9D6}"/>
              </a:ext>
            </a:extLst>
          </p:cNvPr>
          <p:cNvSpPr/>
          <p:nvPr/>
        </p:nvSpPr>
        <p:spPr>
          <a:xfrm>
            <a:off x="8216900" y="3670301"/>
            <a:ext cx="1346200" cy="81907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hr-HR"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7683BC0-760A-4A65-A272-63FA28D44B49}"/>
              </a:ext>
            </a:extLst>
          </p:cNvPr>
          <p:cNvPicPr>
            <a:picLocks noChangeAspect="1"/>
          </p:cNvPicPr>
          <p:nvPr/>
        </p:nvPicPr>
        <p:blipFill>
          <a:blip r:embed="rId3"/>
          <a:stretch>
            <a:fillRect/>
          </a:stretch>
        </p:blipFill>
        <p:spPr>
          <a:xfrm>
            <a:off x="1524000" y="1562975"/>
            <a:ext cx="9144000" cy="3895291"/>
          </a:xfrm>
          <a:prstGeom prst="rect">
            <a:avLst/>
          </a:prstGeom>
        </p:spPr>
      </p:pic>
    </p:spTree>
    <p:extLst>
      <p:ext uri="{BB962C8B-B14F-4D97-AF65-F5344CB8AC3E}">
        <p14:creationId xmlns:p14="http://schemas.microsoft.com/office/powerpoint/2010/main" val="2266623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ontent Placeholder 25"/>
          <p:cNvSpPr txBox="1">
            <a:spLocks/>
          </p:cNvSpPr>
          <p:nvPr/>
        </p:nvSpPr>
        <p:spPr>
          <a:xfrm>
            <a:off x="291060" y="1712019"/>
            <a:ext cx="5319049" cy="4167285"/>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515151"/>
                </a:solidFill>
                <a:latin typeface="Proxima Nova Alt Lt" panose="02000506030000020004" pitchFamily="50"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rgbClr val="515151"/>
                </a:solidFill>
                <a:latin typeface="Proxima Nova Alt Lt" panose="02000506030000020004" pitchFamily="50"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rgbClr val="515151"/>
                </a:solidFill>
                <a:latin typeface="Proxima Nova Alt Lt" panose="02000506030000020004" pitchFamily="50"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rgbClr val="515151"/>
                </a:solidFill>
                <a:latin typeface="Proxima Nova Alt Lt" panose="02000506030000020004" pitchFamily="50"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rgbClr val="515151"/>
                </a:solidFill>
                <a:latin typeface="Proxima Nova Alt Lt" panose="02000506030000020004" pitchFamily="50"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20000"/>
              </a:lnSpc>
              <a:spcBef>
                <a:spcPts val="0"/>
              </a:spcBef>
              <a:spcAft>
                <a:spcPts val="0"/>
              </a:spcAft>
              <a:buNone/>
            </a:pPr>
            <a:r>
              <a:rPr lang="en-US" sz="2400" b="1" dirty="0">
                <a:latin typeface="+mn-lt"/>
              </a:rPr>
              <a:t>Main Contributors</a:t>
            </a:r>
            <a:r>
              <a:rPr lang="en-US" sz="2400" b="1" dirty="0" smtClean="0">
                <a:latin typeface="+mn-lt"/>
              </a:rPr>
              <a:t>:</a:t>
            </a:r>
            <a:endParaRPr lang="en-US" sz="2400" b="1" dirty="0" smtClean="0">
              <a:latin typeface="+mn-lt"/>
              <a:cs typeface="Calibri" panose="020F0502020204030204" pitchFamily="34" charset="0"/>
            </a:endParaRPr>
          </a:p>
          <a:p>
            <a:pPr>
              <a:lnSpc>
                <a:spcPct val="120000"/>
              </a:lnSpc>
              <a:spcBef>
                <a:spcPts val="0"/>
              </a:spcBef>
              <a:spcAft>
                <a:spcPts val="0"/>
              </a:spcAft>
            </a:pPr>
            <a:r>
              <a:rPr lang="en-US" sz="2400" b="1" dirty="0" smtClean="0">
                <a:latin typeface="+mn-lt"/>
                <a:cs typeface="Calibri" panose="020F0502020204030204" pitchFamily="34" charset="0"/>
              </a:rPr>
              <a:t>RISC-V in the Tile: </a:t>
            </a:r>
            <a:r>
              <a:rPr lang="en-US" sz="2000" b="1" dirty="0" smtClean="0">
                <a:latin typeface="+mn-lt"/>
                <a:cs typeface="Calibri" panose="020F0502020204030204" pitchFamily="34" charset="0"/>
              </a:rPr>
              <a:t>8 Vector cores, 8 STX, 1 VRP</a:t>
            </a:r>
          </a:p>
          <a:p>
            <a:pPr>
              <a:lnSpc>
                <a:spcPct val="120000"/>
              </a:lnSpc>
              <a:spcBef>
                <a:spcPts val="0"/>
              </a:spcBef>
              <a:spcAft>
                <a:spcPts val="0"/>
              </a:spcAft>
            </a:pPr>
            <a:r>
              <a:rPr lang="en-US" sz="2400" b="1" dirty="0" smtClean="0">
                <a:latin typeface="+mn-lt"/>
                <a:cs typeface="Calibri" panose="020F0502020204030204" pitchFamily="34" charset="0"/>
              </a:rPr>
              <a:t>Vector Core : </a:t>
            </a:r>
          </a:p>
          <a:p>
            <a:pPr lvl="1">
              <a:lnSpc>
                <a:spcPct val="120000"/>
              </a:lnSpc>
              <a:spcBef>
                <a:spcPts val="0"/>
              </a:spcBef>
              <a:spcAft>
                <a:spcPts val="0"/>
              </a:spcAft>
            </a:pPr>
            <a:r>
              <a:rPr lang="en-US" sz="2200" b="1" dirty="0" smtClean="0">
                <a:latin typeface="+mn-lt"/>
                <a:cs typeface="Calibri" panose="020F0502020204030204" pitchFamily="34" charset="0"/>
              </a:rPr>
              <a:t>Spain + Italy + Croatia</a:t>
            </a:r>
          </a:p>
          <a:p>
            <a:pPr lvl="1">
              <a:lnSpc>
                <a:spcPct val="120000"/>
              </a:lnSpc>
              <a:spcBef>
                <a:spcPts val="0"/>
              </a:spcBef>
              <a:spcAft>
                <a:spcPts val="0"/>
              </a:spcAft>
            </a:pPr>
            <a:r>
              <a:rPr lang="en-US" sz="2100" b="1" dirty="0" smtClean="0">
                <a:latin typeface="+mn-lt"/>
                <a:cs typeface="Calibri" panose="020F0502020204030204" pitchFamily="34" charset="0"/>
              </a:rPr>
              <a:t>C</a:t>
            </a:r>
            <a:r>
              <a:rPr lang="en-US" sz="1800" b="1" dirty="0" smtClean="0">
                <a:latin typeface="+mn-lt"/>
                <a:cs typeface="Calibri" panose="020F0502020204030204" pitchFamily="34" charset="0"/>
              </a:rPr>
              <a:t>: RISC-V Scalar core</a:t>
            </a:r>
          </a:p>
          <a:p>
            <a:pPr lvl="1">
              <a:lnSpc>
                <a:spcPct val="120000"/>
              </a:lnSpc>
              <a:spcBef>
                <a:spcPts val="0"/>
              </a:spcBef>
              <a:spcAft>
                <a:spcPts val="0"/>
              </a:spcAft>
            </a:pPr>
            <a:r>
              <a:rPr lang="en-US" sz="2100" b="1" dirty="0" smtClean="0">
                <a:latin typeface="+mn-lt"/>
                <a:cs typeface="Calibri" panose="020F0502020204030204" pitchFamily="34" charset="0"/>
              </a:rPr>
              <a:t>V</a:t>
            </a:r>
            <a:r>
              <a:rPr lang="en-US" sz="1800" b="1" dirty="0" smtClean="0">
                <a:latin typeface="+mn-lt"/>
                <a:cs typeface="Calibri" panose="020F0502020204030204" pitchFamily="34" charset="0"/>
              </a:rPr>
              <a:t>: RISC-V Vector core: 8 lanes</a:t>
            </a:r>
          </a:p>
          <a:p>
            <a:pPr>
              <a:lnSpc>
                <a:spcPct val="120000"/>
              </a:lnSpc>
              <a:spcBef>
                <a:spcPts val="0"/>
              </a:spcBef>
              <a:spcAft>
                <a:spcPts val="0"/>
              </a:spcAft>
            </a:pPr>
            <a:r>
              <a:rPr lang="en-US" sz="2400" b="1" dirty="0" smtClean="0">
                <a:latin typeface="+mn-lt"/>
                <a:cs typeface="Calibri" panose="020F0502020204030204" pitchFamily="34" charset="0"/>
              </a:rPr>
              <a:t>STX </a:t>
            </a:r>
          </a:p>
          <a:p>
            <a:pPr lvl="1">
              <a:lnSpc>
                <a:spcPct val="120000"/>
              </a:lnSpc>
              <a:spcBef>
                <a:spcPts val="0"/>
              </a:spcBef>
              <a:spcAft>
                <a:spcPts val="0"/>
              </a:spcAft>
            </a:pPr>
            <a:r>
              <a:rPr lang="en-US" sz="2200" b="1" dirty="0" smtClean="0">
                <a:latin typeface="+mn-lt"/>
                <a:cs typeface="Calibri" panose="020F0502020204030204" pitchFamily="34" charset="0"/>
              </a:rPr>
              <a:t>Switzerland + Germany</a:t>
            </a:r>
          </a:p>
          <a:p>
            <a:pPr lvl="1">
              <a:lnSpc>
                <a:spcPct val="120000"/>
              </a:lnSpc>
              <a:spcBef>
                <a:spcPts val="0"/>
              </a:spcBef>
              <a:spcAft>
                <a:spcPts val="0"/>
              </a:spcAft>
            </a:pPr>
            <a:r>
              <a:rPr lang="en-US" sz="1800" b="1" dirty="0" smtClean="0">
                <a:latin typeface="+mn-lt"/>
                <a:cs typeface="Calibri" panose="020F0502020204030204" pitchFamily="34" charset="0"/>
              </a:rPr>
              <a:t>RISC-V NTX (AI/ML/DL) + Stencil </a:t>
            </a:r>
          </a:p>
          <a:p>
            <a:pPr>
              <a:lnSpc>
                <a:spcPct val="120000"/>
              </a:lnSpc>
              <a:spcBef>
                <a:spcPts val="0"/>
              </a:spcBef>
              <a:spcAft>
                <a:spcPts val="0"/>
              </a:spcAft>
            </a:pPr>
            <a:r>
              <a:rPr lang="en-US" sz="2400" b="1" dirty="0" smtClean="0">
                <a:latin typeface="+mn-lt"/>
                <a:cs typeface="Calibri" panose="020F0502020204030204" pitchFamily="34" charset="0"/>
              </a:rPr>
              <a:t>VRP </a:t>
            </a:r>
          </a:p>
          <a:p>
            <a:pPr lvl="1">
              <a:lnSpc>
                <a:spcPct val="120000"/>
              </a:lnSpc>
              <a:spcBef>
                <a:spcPts val="0"/>
              </a:spcBef>
              <a:spcAft>
                <a:spcPts val="0"/>
              </a:spcAft>
            </a:pPr>
            <a:r>
              <a:rPr lang="en-US" sz="2200" b="1" dirty="0" smtClean="0">
                <a:latin typeface="+mn-lt"/>
                <a:cs typeface="Calibri" panose="020F0502020204030204" pitchFamily="34" charset="0"/>
              </a:rPr>
              <a:t>France</a:t>
            </a:r>
          </a:p>
          <a:p>
            <a:pPr lvl="1">
              <a:lnSpc>
                <a:spcPct val="120000"/>
              </a:lnSpc>
              <a:spcBef>
                <a:spcPts val="0"/>
              </a:spcBef>
              <a:spcAft>
                <a:spcPts val="0"/>
              </a:spcAft>
            </a:pPr>
            <a:r>
              <a:rPr lang="en-US" sz="1800" b="1" dirty="0" smtClean="0">
                <a:latin typeface="+mn-lt"/>
                <a:cs typeface="Calibri" panose="020F0502020204030204" pitchFamily="34" charset="0"/>
              </a:rPr>
              <a:t>RISCV + Extended precision FPU</a:t>
            </a:r>
            <a:endParaRPr lang="en-US" sz="1800" b="1" dirty="0">
              <a:latin typeface="+mn-lt"/>
              <a:cs typeface="Calibri" panose="020F0502020204030204" pitchFamily="34" charset="0"/>
            </a:endParaRPr>
          </a:p>
        </p:txBody>
      </p:sp>
      <p:sp>
        <p:nvSpPr>
          <p:cNvPr id="8" name="Title 7"/>
          <p:cNvSpPr>
            <a:spLocks noGrp="1"/>
          </p:cNvSpPr>
          <p:nvPr>
            <p:ph type="title"/>
          </p:nvPr>
        </p:nvSpPr>
        <p:spPr>
          <a:xfrm>
            <a:off x="0" y="100423"/>
            <a:ext cx="12192000" cy="800945"/>
          </a:xfrm>
        </p:spPr>
        <p:txBody>
          <a:bodyPr/>
          <a:lstStyle/>
          <a:p>
            <a:r>
              <a:rPr lang="en-US" dirty="0"/>
              <a:t>EPAC </a:t>
            </a:r>
            <a:r>
              <a:rPr lang="en-US" dirty="0" smtClean="0"/>
              <a:t>architecture</a:t>
            </a:r>
            <a:endParaRPr lang="en-US" dirty="0"/>
          </a:p>
        </p:txBody>
      </p:sp>
      <p:sp>
        <p:nvSpPr>
          <p:cNvPr id="41" name="Cloud Callout 40"/>
          <p:cNvSpPr/>
          <p:nvPr/>
        </p:nvSpPr>
        <p:spPr>
          <a:xfrm>
            <a:off x="3737018" y="2472317"/>
            <a:ext cx="1302962" cy="1224507"/>
          </a:xfrm>
          <a:prstGeom prst="cloudCallout">
            <a:avLst>
              <a:gd name="adj1" fmla="val -25809"/>
              <a:gd name="adj2" fmla="val 372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2"/>
                </a:solidFill>
                <a:latin typeface="Proxima Nova Alt Lt" panose="02000506030000020004" charset="0"/>
              </a:rPr>
              <a:t>GPP </a:t>
            </a:r>
            <a:r>
              <a:rPr lang="en-US" sz="1350" dirty="0" smtClean="0">
                <a:solidFill>
                  <a:schemeClr val="tx2"/>
                </a:solidFill>
                <a:latin typeface="Proxima Nova Alt Lt" panose="02000506030000020004" charset="0"/>
              </a:rPr>
              <a:t>world/ ARM</a:t>
            </a:r>
            <a:endParaRPr lang="en-US" sz="1350" dirty="0">
              <a:solidFill>
                <a:schemeClr val="tx2"/>
              </a:solidFill>
              <a:latin typeface="Proxima Nova Alt Lt" panose="02000506030000020004" charset="0"/>
            </a:endParaRPr>
          </a:p>
        </p:txBody>
      </p:sp>
      <p:cxnSp>
        <p:nvCxnSpPr>
          <p:cNvPr id="92" name="Straight Arrow Connector 91"/>
          <p:cNvCxnSpPr>
            <a:stCxn id="37" idx="3"/>
          </p:cNvCxnSpPr>
          <p:nvPr/>
        </p:nvCxnSpPr>
        <p:spPr>
          <a:xfrm>
            <a:off x="6006336" y="2739222"/>
            <a:ext cx="324648" cy="13977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971DD1B-10D3-44B8-B175-039D852F8B1F}"/>
              </a:ext>
            </a:extLst>
          </p:cNvPr>
          <p:cNvSpPr/>
          <p:nvPr/>
        </p:nvSpPr>
        <p:spPr>
          <a:xfrm>
            <a:off x="5285212" y="2553335"/>
            <a:ext cx="721124" cy="37177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Bridge</a:t>
            </a:r>
            <a:endParaRPr lang="en-US" sz="1350" dirty="0">
              <a:latin typeface="Proxima Nova Alt Lt" panose="02000506030000020004" charset="0"/>
            </a:endParaRPr>
          </a:p>
        </p:txBody>
      </p:sp>
      <p:sp>
        <p:nvSpPr>
          <p:cNvPr id="40" name="TextBox 39">
            <a:extLst>
              <a:ext uri="{FF2B5EF4-FFF2-40B4-BE49-F238E27FC236}">
                <a16:creationId xmlns:a16="http://schemas.microsoft.com/office/drawing/2014/main" id="{91B90754-440C-4479-9635-7E619CE7CA78}"/>
              </a:ext>
            </a:extLst>
          </p:cNvPr>
          <p:cNvSpPr txBox="1"/>
          <p:nvPr/>
        </p:nvSpPr>
        <p:spPr>
          <a:xfrm>
            <a:off x="4979892" y="2750996"/>
            <a:ext cx="372218" cy="230832"/>
          </a:xfrm>
          <a:prstGeom prst="rect">
            <a:avLst/>
          </a:prstGeom>
          <a:noFill/>
        </p:spPr>
        <p:txBody>
          <a:bodyPr wrap="none" rtlCol="0">
            <a:spAutoFit/>
          </a:bodyPr>
          <a:lstStyle/>
          <a:p>
            <a:r>
              <a:rPr lang="es-ES" sz="900" dirty="0">
                <a:latin typeface="Proxima Nova Alt Lt" panose="02000506030000020004" charset="0"/>
              </a:rPr>
              <a:t>RNI</a:t>
            </a:r>
            <a:endParaRPr lang="en-US" sz="900" dirty="0">
              <a:latin typeface="Proxima Nova Alt Lt" panose="02000506030000020004" charset="0"/>
            </a:endParaRPr>
          </a:p>
        </p:txBody>
      </p:sp>
      <p:cxnSp>
        <p:nvCxnSpPr>
          <p:cNvPr id="93" name="Straight Arrow Connector 92"/>
          <p:cNvCxnSpPr>
            <a:endCxn id="37" idx="1"/>
          </p:cNvCxnSpPr>
          <p:nvPr/>
        </p:nvCxnSpPr>
        <p:spPr>
          <a:xfrm>
            <a:off x="4955536" y="2739222"/>
            <a:ext cx="329676"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1B90754-440C-4479-9635-7E619CE7CA78}"/>
              </a:ext>
            </a:extLst>
          </p:cNvPr>
          <p:cNvSpPr txBox="1"/>
          <p:nvPr/>
        </p:nvSpPr>
        <p:spPr>
          <a:xfrm>
            <a:off x="5004759" y="3326152"/>
            <a:ext cx="372218" cy="230832"/>
          </a:xfrm>
          <a:prstGeom prst="rect">
            <a:avLst/>
          </a:prstGeom>
          <a:noFill/>
          <a:ln>
            <a:noFill/>
            <a:prstDash val="dash"/>
          </a:ln>
        </p:spPr>
        <p:txBody>
          <a:bodyPr wrap="none" rtlCol="0">
            <a:spAutoFit/>
          </a:bodyPr>
          <a:lstStyle/>
          <a:p>
            <a:r>
              <a:rPr lang="es-ES" sz="900" dirty="0">
                <a:latin typeface="Proxima Nova Alt Lt" panose="02000506030000020004" charset="0"/>
              </a:rPr>
              <a:t>RNI</a:t>
            </a:r>
            <a:endParaRPr lang="en-US" sz="900" dirty="0">
              <a:latin typeface="Proxima Nova Alt Lt" panose="02000506030000020004" charset="0"/>
            </a:endParaRPr>
          </a:p>
        </p:txBody>
      </p:sp>
      <p:cxnSp>
        <p:nvCxnSpPr>
          <p:cNvPr id="101" name="Straight Arrow Connector 100"/>
          <p:cNvCxnSpPr>
            <a:endCxn id="98" idx="1"/>
          </p:cNvCxnSpPr>
          <p:nvPr/>
        </p:nvCxnSpPr>
        <p:spPr>
          <a:xfrm>
            <a:off x="4980403" y="3305472"/>
            <a:ext cx="329676"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98" idx="3"/>
          </p:cNvCxnSpPr>
          <p:nvPr/>
        </p:nvCxnSpPr>
        <p:spPr>
          <a:xfrm flipV="1">
            <a:off x="6031203" y="3073472"/>
            <a:ext cx="304809" cy="2320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CAD2752-6E4E-40E8-A003-1F0803884456}"/>
              </a:ext>
            </a:extLst>
          </p:cNvPr>
          <p:cNvSpPr/>
          <p:nvPr/>
        </p:nvSpPr>
        <p:spPr>
          <a:xfrm>
            <a:off x="6222615" y="2681287"/>
            <a:ext cx="5384765" cy="57900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noc</a:t>
            </a:r>
            <a:endParaRPr lang="en-US" sz="1350" dirty="0">
              <a:latin typeface="Proxima Nova Alt Lt" panose="02000506030000020004" charset="0"/>
            </a:endParaRPr>
          </a:p>
        </p:txBody>
      </p:sp>
      <p:grpSp>
        <p:nvGrpSpPr>
          <p:cNvPr id="3" name="Group 2"/>
          <p:cNvGrpSpPr/>
          <p:nvPr/>
        </p:nvGrpSpPr>
        <p:grpSpPr>
          <a:xfrm>
            <a:off x="6202381" y="1884950"/>
            <a:ext cx="1231477" cy="466493"/>
            <a:chOff x="3477126" y="657367"/>
            <a:chExt cx="1641969" cy="621991"/>
          </a:xfrm>
        </p:grpSpPr>
        <p:sp>
          <p:nvSpPr>
            <p:cNvPr id="2" name="Rectangle 1"/>
            <p:cNvSpPr/>
            <p:nvPr/>
          </p:nvSpPr>
          <p:spPr>
            <a:xfrm>
              <a:off x="3477126" y="657367"/>
              <a:ext cx="1641969" cy="6219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6" name="Rectangle 5">
              <a:extLst>
                <a:ext uri="{FF2B5EF4-FFF2-40B4-BE49-F238E27FC236}">
                  <a16:creationId xmlns:a16="http://schemas.microsoft.com/office/drawing/2014/main" id="{1F7553E8-78F5-404A-9695-411BE4EFC9D6}"/>
                </a:ext>
              </a:extLst>
            </p:cNvPr>
            <p:cNvSpPr/>
            <p:nvPr/>
          </p:nvSpPr>
          <p:spPr>
            <a:xfrm>
              <a:off x="3517130" y="705010"/>
              <a:ext cx="821088" cy="5155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1"/>
                  </a:solidFill>
                  <a:latin typeface="Proxima Nova Alt Lt" panose="02000506030000020004" charset="0"/>
                </a:rPr>
                <a:t>L2</a:t>
              </a:r>
              <a:endParaRPr lang="en-US" sz="1350" dirty="0">
                <a:solidFill>
                  <a:schemeClr val="tx1"/>
                </a:solidFill>
                <a:latin typeface="Proxima Nova Alt Lt" panose="02000506030000020004" charset="0"/>
              </a:endParaRPr>
            </a:p>
          </p:txBody>
        </p:sp>
        <p:sp>
          <p:nvSpPr>
            <p:cNvPr id="9" name="Rectangle 8">
              <a:extLst>
                <a:ext uri="{FF2B5EF4-FFF2-40B4-BE49-F238E27FC236}">
                  <a16:creationId xmlns:a16="http://schemas.microsoft.com/office/drawing/2014/main" id="{4FFD9641-AEF4-492C-89F9-710ABDD402C8}"/>
                </a:ext>
              </a:extLst>
            </p:cNvPr>
            <p:cNvSpPr/>
            <p:nvPr/>
          </p:nvSpPr>
          <p:spPr>
            <a:xfrm>
              <a:off x="4466252" y="711952"/>
              <a:ext cx="594819" cy="51551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HN</a:t>
              </a:r>
              <a:endParaRPr lang="en-US" sz="1350" dirty="0">
                <a:latin typeface="Proxima Nova Alt Lt" panose="02000506030000020004" charset="0"/>
              </a:endParaRPr>
            </a:p>
          </p:txBody>
        </p:sp>
      </p:grpSp>
      <p:sp>
        <p:nvSpPr>
          <p:cNvPr id="11" name="TextBox 10">
            <a:extLst>
              <a:ext uri="{FF2B5EF4-FFF2-40B4-BE49-F238E27FC236}">
                <a16:creationId xmlns:a16="http://schemas.microsoft.com/office/drawing/2014/main" id="{2F3CFF2B-6FF0-4E10-8C68-6D72741C2D7B}"/>
              </a:ext>
            </a:extLst>
          </p:cNvPr>
          <p:cNvSpPr txBox="1"/>
          <p:nvPr/>
        </p:nvSpPr>
        <p:spPr>
          <a:xfrm>
            <a:off x="6468775" y="2326113"/>
            <a:ext cx="412292" cy="230832"/>
          </a:xfrm>
          <a:prstGeom prst="rect">
            <a:avLst/>
          </a:prstGeom>
          <a:noFill/>
        </p:spPr>
        <p:txBody>
          <a:bodyPr wrap="none" rtlCol="0">
            <a:spAutoFit/>
          </a:bodyPr>
          <a:lstStyle/>
          <a:p>
            <a:r>
              <a:rPr lang="es-ES" sz="900" dirty="0">
                <a:latin typeface="Proxima Nova Alt Lt" panose="02000506030000020004" charset="0"/>
              </a:rPr>
              <a:t>HNF</a:t>
            </a:r>
            <a:endParaRPr lang="en-US" sz="900" dirty="0">
              <a:latin typeface="Proxima Nova Alt Lt" panose="02000506030000020004" charset="0"/>
            </a:endParaRPr>
          </a:p>
        </p:txBody>
      </p:sp>
      <p:cxnSp>
        <p:nvCxnSpPr>
          <p:cNvPr id="43" name="Straight Arrow Connector 42"/>
          <p:cNvCxnSpPr>
            <a:stCxn id="2" idx="2"/>
          </p:cNvCxnSpPr>
          <p:nvPr/>
        </p:nvCxnSpPr>
        <p:spPr>
          <a:xfrm>
            <a:off x="6818120" y="2351443"/>
            <a:ext cx="63847" cy="40822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7600414" y="1800321"/>
            <a:ext cx="1231477" cy="466493"/>
            <a:chOff x="3477126" y="657367"/>
            <a:chExt cx="1641969" cy="621991"/>
          </a:xfrm>
        </p:grpSpPr>
        <p:sp>
          <p:nvSpPr>
            <p:cNvPr id="50" name="Rectangle 49"/>
            <p:cNvSpPr/>
            <p:nvPr/>
          </p:nvSpPr>
          <p:spPr>
            <a:xfrm>
              <a:off x="3477126" y="657367"/>
              <a:ext cx="1641969" cy="6219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51" name="Rectangle 50">
              <a:extLst>
                <a:ext uri="{FF2B5EF4-FFF2-40B4-BE49-F238E27FC236}">
                  <a16:creationId xmlns:a16="http://schemas.microsoft.com/office/drawing/2014/main" id="{1F7553E8-78F5-404A-9695-411BE4EFC9D6}"/>
                </a:ext>
              </a:extLst>
            </p:cNvPr>
            <p:cNvSpPr/>
            <p:nvPr/>
          </p:nvSpPr>
          <p:spPr>
            <a:xfrm>
              <a:off x="3517130" y="705010"/>
              <a:ext cx="821088" cy="5155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1"/>
                  </a:solidFill>
                  <a:latin typeface="Proxima Nova Alt Lt" panose="02000506030000020004" charset="0"/>
                </a:rPr>
                <a:t>L2</a:t>
              </a:r>
              <a:endParaRPr lang="en-US" sz="1350" dirty="0">
                <a:solidFill>
                  <a:schemeClr val="tx1"/>
                </a:solidFill>
                <a:latin typeface="Proxima Nova Alt Lt" panose="02000506030000020004" charset="0"/>
              </a:endParaRPr>
            </a:p>
          </p:txBody>
        </p:sp>
        <p:sp>
          <p:nvSpPr>
            <p:cNvPr id="52" name="Rectangle 51">
              <a:extLst>
                <a:ext uri="{FF2B5EF4-FFF2-40B4-BE49-F238E27FC236}">
                  <a16:creationId xmlns:a16="http://schemas.microsoft.com/office/drawing/2014/main" id="{4FFD9641-AEF4-492C-89F9-710ABDD402C8}"/>
                </a:ext>
              </a:extLst>
            </p:cNvPr>
            <p:cNvSpPr/>
            <p:nvPr/>
          </p:nvSpPr>
          <p:spPr>
            <a:xfrm>
              <a:off x="4466252" y="711952"/>
              <a:ext cx="594819" cy="51551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HN</a:t>
              </a:r>
              <a:endParaRPr lang="en-US" sz="1350" dirty="0">
                <a:latin typeface="Proxima Nova Alt Lt" panose="02000506030000020004" charset="0"/>
              </a:endParaRPr>
            </a:p>
          </p:txBody>
        </p:sp>
      </p:grpSp>
      <p:sp>
        <p:nvSpPr>
          <p:cNvPr id="48" name="TextBox 47">
            <a:extLst>
              <a:ext uri="{FF2B5EF4-FFF2-40B4-BE49-F238E27FC236}">
                <a16:creationId xmlns:a16="http://schemas.microsoft.com/office/drawing/2014/main" id="{2F3CFF2B-6FF0-4E10-8C68-6D72741C2D7B}"/>
              </a:ext>
            </a:extLst>
          </p:cNvPr>
          <p:cNvSpPr txBox="1"/>
          <p:nvPr/>
        </p:nvSpPr>
        <p:spPr>
          <a:xfrm>
            <a:off x="7866808" y="2241485"/>
            <a:ext cx="412292" cy="230832"/>
          </a:xfrm>
          <a:prstGeom prst="rect">
            <a:avLst/>
          </a:prstGeom>
          <a:noFill/>
        </p:spPr>
        <p:txBody>
          <a:bodyPr wrap="none" rtlCol="0">
            <a:spAutoFit/>
          </a:bodyPr>
          <a:lstStyle/>
          <a:p>
            <a:r>
              <a:rPr lang="es-ES" sz="900" dirty="0">
                <a:latin typeface="Proxima Nova Alt Lt" panose="02000506030000020004" charset="0"/>
              </a:rPr>
              <a:t>HNF</a:t>
            </a:r>
            <a:endParaRPr lang="en-US" sz="900" dirty="0">
              <a:latin typeface="Proxima Nova Alt Lt" panose="02000506030000020004" charset="0"/>
            </a:endParaRPr>
          </a:p>
        </p:txBody>
      </p:sp>
      <p:cxnSp>
        <p:nvCxnSpPr>
          <p:cNvPr id="49" name="Straight Arrow Connector 48"/>
          <p:cNvCxnSpPr>
            <a:stCxn id="50" idx="2"/>
          </p:cNvCxnSpPr>
          <p:nvPr/>
        </p:nvCxnSpPr>
        <p:spPr>
          <a:xfrm>
            <a:off x="8216153" y="2266814"/>
            <a:ext cx="63847" cy="40822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0471928" y="1888752"/>
            <a:ext cx="1231477" cy="466493"/>
            <a:chOff x="3477126" y="657367"/>
            <a:chExt cx="1641969" cy="621991"/>
          </a:xfrm>
        </p:grpSpPr>
        <p:sp>
          <p:nvSpPr>
            <p:cNvPr id="57" name="Rectangle 56"/>
            <p:cNvSpPr/>
            <p:nvPr/>
          </p:nvSpPr>
          <p:spPr>
            <a:xfrm>
              <a:off x="3477126" y="657367"/>
              <a:ext cx="1641969" cy="6219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58" name="Rectangle 57">
              <a:extLst>
                <a:ext uri="{FF2B5EF4-FFF2-40B4-BE49-F238E27FC236}">
                  <a16:creationId xmlns:a16="http://schemas.microsoft.com/office/drawing/2014/main" id="{1F7553E8-78F5-404A-9695-411BE4EFC9D6}"/>
                </a:ext>
              </a:extLst>
            </p:cNvPr>
            <p:cNvSpPr/>
            <p:nvPr/>
          </p:nvSpPr>
          <p:spPr>
            <a:xfrm>
              <a:off x="3517130" y="693721"/>
              <a:ext cx="821088" cy="5155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1"/>
                  </a:solidFill>
                  <a:latin typeface="Proxima Nova Alt Lt" panose="02000506030000020004" charset="0"/>
                </a:rPr>
                <a:t>L2</a:t>
              </a:r>
              <a:endParaRPr lang="en-US" sz="1350" dirty="0">
                <a:solidFill>
                  <a:schemeClr val="tx1"/>
                </a:solidFill>
                <a:latin typeface="Proxima Nova Alt Lt" panose="02000506030000020004" charset="0"/>
              </a:endParaRPr>
            </a:p>
          </p:txBody>
        </p:sp>
        <p:sp>
          <p:nvSpPr>
            <p:cNvPr id="59" name="Rectangle 58">
              <a:extLst>
                <a:ext uri="{FF2B5EF4-FFF2-40B4-BE49-F238E27FC236}">
                  <a16:creationId xmlns:a16="http://schemas.microsoft.com/office/drawing/2014/main" id="{4FFD9641-AEF4-492C-89F9-710ABDD402C8}"/>
                </a:ext>
              </a:extLst>
            </p:cNvPr>
            <p:cNvSpPr/>
            <p:nvPr/>
          </p:nvSpPr>
          <p:spPr>
            <a:xfrm>
              <a:off x="4466252" y="711952"/>
              <a:ext cx="594819" cy="51551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HN</a:t>
              </a:r>
              <a:endParaRPr lang="en-US" sz="1350" dirty="0">
                <a:latin typeface="Proxima Nova Alt Lt" panose="02000506030000020004" charset="0"/>
              </a:endParaRPr>
            </a:p>
          </p:txBody>
        </p:sp>
      </p:grpSp>
      <p:sp>
        <p:nvSpPr>
          <p:cNvPr id="55" name="TextBox 54">
            <a:extLst>
              <a:ext uri="{FF2B5EF4-FFF2-40B4-BE49-F238E27FC236}">
                <a16:creationId xmlns:a16="http://schemas.microsoft.com/office/drawing/2014/main" id="{2F3CFF2B-6FF0-4E10-8C68-6D72741C2D7B}"/>
              </a:ext>
            </a:extLst>
          </p:cNvPr>
          <p:cNvSpPr txBox="1"/>
          <p:nvPr/>
        </p:nvSpPr>
        <p:spPr>
          <a:xfrm>
            <a:off x="10738322" y="2329916"/>
            <a:ext cx="412292" cy="230832"/>
          </a:xfrm>
          <a:prstGeom prst="rect">
            <a:avLst/>
          </a:prstGeom>
          <a:noFill/>
        </p:spPr>
        <p:txBody>
          <a:bodyPr wrap="none" rtlCol="0">
            <a:spAutoFit/>
          </a:bodyPr>
          <a:lstStyle/>
          <a:p>
            <a:r>
              <a:rPr lang="es-ES" sz="900" dirty="0">
                <a:latin typeface="Proxima Nova Alt Lt" panose="02000506030000020004" charset="0"/>
              </a:rPr>
              <a:t>HNF</a:t>
            </a:r>
            <a:endParaRPr lang="en-US" sz="900" dirty="0">
              <a:latin typeface="Proxima Nova Alt Lt" panose="02000506030000020004" charset="0"/>
            </a:endParaRPr>
          </a:p>
        </p:txBody>
      </p:sp>
      <p:cxnSp>
        <p:nvCxnSpPr>
          <p:cNvPr id="56" name="Straight Arrow Connector 55"/>
          <p:cNvCxnSpPr>
            <a:stCxn id="57" idx="2"/>
          </p:cNvCxnSpPr>
          <p:nvPr/>
        </p:nvCxnSpPr>
        <p:spPr>
          <a:xfrm flipH="1">
            <a:off x="11066777" y="2355245"/>
            <a:ext cx="20890" cy="40442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9458335" y="2054084"/>
            <a:ext cx="65033" cy="68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67" name="Oval 66"/>
          <p:cNvSpPr/>
          <p:nvPr/>
        </p:nvSpPr>
        <p:spPr>
          <a:xfrm>
            <a:off x="9619393" y="2054084"/>
            <a:ext cx="65033" cy="68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68" name="Oval 67"/>
          <p:cNvSpPr/>
          <p:nvPr/>
        </p:nvSpPr>
        <p:spPr>
          <a:xfrm>
            <a:off x="9780451" y="2054084"/>
            <a:ext cx="65033" cy="689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grpSp>
        <p:nvGrpSpPr>
          <p:cNvPr id="17" name="Group 16"/>
          <p:cNvGrpSpPr/>
          <p:nvPr/>
        </p:nvGrpSpPr>
        <p:grpSpPr>
          <a:xfrm rot="21344811">
            <a:off x="10462869" y="4019180"/>
            <a:ext cx="387149" cy="68923"/>
            <a:chOff x="9343116" y="4556282"/>
            <a:chExt cx="516198" cy="91897"/>
          </a:xfrm>
        </p:grpSpPr>
        <p:sp>
          <p:nvSpPr>
            <p:cNvPr id="107" name="Oval 106"/>
            <p:cNvSpPr/>
            <p:nvPr/>
          </p:nvSpPr>
          <p:spPr>
            <a:xfrm>
              <a:off x="9343116" y="4556282"/>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08" name="Oval 107"/>
            <p:cNvSpPr/>
            <p:nvPr/>
          </p:nvSpPr>
          <p:spPr>
            <a:xfrm>
              <a:off x="9557860" y="4556282"/>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09" name="Oval 108"/>
            <p:cNvSpPr/>
            <p:nvPr/>
          </p:nvSpPr>
          <p:spPr>
            <a:xfrm>
              <a:off x="9772604" y="4556282"/>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grpSp>
      <p:sp>
        <p:nvSpPr>
          <p:cNvPr id="114" name="TextBox 113">
            <a:extLst>
              <a:ext uri="{FF2B5EF4-FFF2-40B4-BE49-F238E27FC236}">
                <a16:creationId xmlns:a16="http://schemas.microsoft.com/office/drawing/2014/main" id="{FB9360D2-D67E-4B52-9338-6591D7C6B258}"/>
              </a:ext>
            </a:extLst>
          </p:cNvPr>
          <p:cNvSpPr txBox="1"/>
          <p:nvPr/>
        </p:nvSpPr>
        <p:spPr>
          <a:xfrm>
            <a:off x="8182792" y="3512053"/>
            <a:ext cx="397866" cy="230832"/>
          </a:xfrm>
          <a:prstGeom prst="rect">
            <a:avLst/>
          </a:prstGeom>
          <a:noFill/>
        </p:spPr>
        <p:txBody>
          <a:bodyPr wrap="none" rtlCol="0">
            <a:spAutoFit/>
          </a:bodyPr>
          <a:lstStyle/>
          <a:p>
            <a:r>
              <a:rPr lang="es-ES" sz="900" dirty="0">
                <a:latin typeface="Proxima Nova Alt Lt" panose="02000506030000020004" charset="0"/>
              </a:rPr>
              <a:t>RNF</a:t>
            </a:r>
            <a:endParaRPr lang="en-US" sz="900" dirty="0">
              <a:latin typeface="Proxima Nova Alt Lt" panose="02000506030000020004" charset="0"/>
            </a:endParaRPr>
          </a:p>
        </p:txBody>
      </p:sp>
      <p:cxnSp>
        <p:nvCxnSpPr>
          <p:cNvPr id="130" name="Elbow Connector 129"/>
          <p:cNvCxnSpPr>
            <a:stCxn id="120" idx="0"/>
          </p:cNvCxnSpPr>
          <p:nvPr/>
        </p:nvCxnSpPr>
        <p:spPr>
          <a:xfrm rot="16200000" flipV="1">
            <a:off x="11007995" y="3392516"/>
            <a:ext cx="627890" cy="8741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679549" y="4085007"/>
            <a:ext cx="387149" cy="68923"/>
            <a:chOff x="4857842" y="4786184"/>
            <a:chExt cx="516198" cy="91897"/>
          </a:xfrm>
        </p:grpSpPr>
        <p:sp>
          <p:nvSpPr>
            <p:cNvPr id="89" name="Oval 88"/>
            <p:cNvSpPr/>
            <p:nvPr/>
          </p:nvSpPr>
          <p:spPr>
            <a:xfrm>
              <a:off x="4857842" y="4786184"/>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90" name="Oval 89"/>
            <p:cNvSpPr/>
            <p:nvPr/>
          </p:nvSpPr>
          <p:spPr>
            <a:xfrm>
              <a:off x="5072586" y="4786184"/>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91" name="Oval 90"/>
            <p:cNvSpPr/>
            <p:nvPr/>
          </p:nvSpPr>
          <p:spPr>
            <a:xfrm>
              <a:off x="5287330" y="4786184"/>
              <a:ext cx="86710" cy="91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grpSp>
      <p:sp>
        <p:nvSpPr>
          <p:cNvPr id="7" name="Rounded Rectangle 6"/>
          <p:cNvSpPr/>
          <p:nvPr/>
        </p:nvSpPr>
        <p:spPr>
          <a:xfrm>
            <a:off x="6468775" y="4795204"/>
            <a:ext cx="5191112" cy="24847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2"/>
                </a:solidFill>
                <a:latin typeface="Proxima Nova Alt Lt" panose="02000506030000020004" charset="0"/>
              </a:rPr>
              <a:t>AXI Lite</a:t>
            </a:r>
          </a:p>
        </p:txBody>
      </p:sp>
      <p:sp>
        <p:nvSpPr>
          <p:cNvPr id="87" name="Rectangle 86">
            <a:extLst>
              <a:ext uri="{FF2B5EF4-FFF2-40B4-BE49-F238E27FC236}">
                <a16:creationId xmlns:a16="http://schemas.microsoft.com/office/drawing/2014/main" id="{5971DD1B-10D3-44B8-B175-039D852F8B1F}"/>
              </a:ext>
            </a:extLst>
          </p:cNvPr>
          <p:cNvSpPr/>
          <p:nvPr/>
        </p:nvSpPr>
        <p:spPr>
          <a:xfrm>
            <a:off x="6863333" y="5111384"/>
            <a:ext cx="1095835" cy="37177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2"/>
                </a:solidFill>
                <a:latin typeface="Proxima Nova Alt Lt" panose="02000506030000020004" charset="0"/>
              </a:rPr>
              <a:t>Peripherals</a:t>
            </a:r>
            <a:endParaRPr lang="en-US" sz="1350" dirty="0">
              <a:solidFill>
                <a:schemeClr val="tx2"/>
              </a:solidFill>
              <a:latin typeface="Proxima Nova Alt Lt" panose="02000506030000020004" charset="0"/>
            </a:endParaRPr>
          </a:p>
        </p:txBody>
      </p:sp>
      <p:sp>
        <p:nvSpPr>
          <p:cNvPr id="94" name="Rectangle 93">
            <a:extLst>
              <a:ext uri="{FF2B5EF4-FFF2-40B4-BE49-F238E27FC236}">
                <a16:creationId xmlns:a16="http://schemas.microsoft.com/office/drawing/2014/main" id="{5971DD1B-10D3-44B8-B175-039D852F8B1F}"/>
              </a:ext>
            </a:extLst>
          </p:cNvPr>
          <p:cNvSpPr/>
          <p:nvPr/>
        </p:nvSpPr>
        <p:spPr>
          <a:xfrm>
            <a:off x="8077836" y="5111384"/>
            <a:ext cx="1095835" cy="37177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2"/>
                </a:solidFill>
                <a:latin typeface="Proxima Nova Alt Lt" panose="02000506030000020004" charset="0"/>
              </a:rPr>
              <a:t>Peripherals</a:t>
            </a:r>
            <a:endParaRPr lang="en-US" sz="1350" dirty="0">
              <a:solidFill>
                <a:schemeClr val="tx2"/>
              </a:solidFill>
              <a:latin typeface="Proxima Nova Alt Lt" panose="02000506030000020004" charset="0"/>
            </a:endParaRPr>
          </a:p>
        </p:txBody>
      </p:sp>
      <p:sp>
        <p:nvSpPr>
          <p:cNvPr id="105" name="Rectangle 104">
            <a:extLst>
              <a:ext uri="{FF2B5EF4-FFF2-40B4-BE49-F238E27FC236}">
                <a16:creationId xmlns:a16="http://schemas.microsoft.com/office/drawing/2014/main" id="{5971DD1B-10D3-44B8-B175-039D852F8B1F}"/>
              </a:ext>
            </a:extLst>
          </p:cNvPr>
          <p:cNvSpPr/>
          <p:nvPr/>
        </p:nvSpPr>
        <p:spPr>
          <a:xfrm>
            <a:off x="9511840" y="5111384"/>
            <a:ext cx="1095835" cy="37177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2"/>
                </a:solidFill>
                <a:latin typeface="Proxima Nova Alt Lt" panose="02000506030000020004" charset="0"/>
              </a:rPr>
              <a:t>Peripherals</a:t>
            </a:r>
            <a:endParaRPr lang="en-US" sz="1350" dirty="0">
              <a:solidFill>
                <a:schemeClr val="tx2"/>
              </a:solidFill>
              <a:latin typeface="Proxima Nova Alt Lt" panose="02000506030000020004" charset="0"/>
            </a:endParaRPr>
          </a:p>
        </p:txBody>
      </p:sp>
      <p:grpSp>
        <p:nvGrpSpPr>
          <p:cNvPr id="25" name="Group 24"/>
          <p:cNvGrpSpPr/>
          <p:nvPr/>
        </p:nvGrpSpPr>
        <p:grpSpPr>
          <a:xfrm>
            <a:off x="8433015" y="3266541"/>
            <a:ext cx="488642" cy="1533978"/>
            <a:chOff x="8340417" y="4484646"/>
            <a:chExt cx="488642" cy="1533978"/>
          </a:xfrm>
        </p:grpSpPr>
        <p:grpSp>
          <p:nvGrpSpPr>
            <p:cNvPr id="115" name="Group 114"/>
            <p:cNvGrpSpPr/>
            <p:nvPr/>
          </p:nvGrpSpPr>
          <p:grpSpPr>
            <a:xfrm>
              <a:off x="8340417" y="4940995"/>
              <a:ext cx="488642" cy="886146"/>
              <a:chOff x="3334323" y="5205046"/>
              <a:chExt cx="651523" cy="1181528"/>
            </a:xfrm>
          </p:grpSpPr>
          <p:sp>
            <p:nvSpPr>
              <p:cNvPr id="122" name="Rectangle 121"/>
              <p:cNvSpPr/>
              <p:nvPr/>
            </p:nvSpPr>
            <p:spPr>
              <a:xfrm>
                <a:off x="3334323" y="5205046"/>
                <a:ext cx="651523" cy="1181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23" name="Rectangle 122">
                <a:extLst>
                  <a:ext uri="{FF2B5EF4-FFF2-40B4-BE49-F238E27FC236}">
                    <a16:creationId xmlns:a16="http://schemas.microsoft.com/office/drawing/2014/main" id="{79CAA2BB-C86F-43BB-88E6-F0BB729D7B3C}"/>
                  </a:ext>
                </a:extLst>
              </p:cNvPr>
              <p:cNvSpPr/>
              <p:nvPr/>
            </p:nvSpPr>
            <p:spPr>
              <a:xfrm>
                <a:off x="3401793" y="5299227"/>
                <a:ext cx="499614" cy="4692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C</a:t>
                </a:r>
                <a:endParaRPr lang="en-US" sz="1350" dirty="0">
                  <a:latin typeface="Proxima Nova Alt Lt" panose="02000506030000020004" charset="0"/>
                </a:endParaRPr>
              </a:p>
            </p:txBody>
          </p:sp>
          <p:sp>
            <p:nvSpPr>
              <p:cNvPr id="124" name="Rectangle 123">
                <a:extLst>
                  <a:ext uri="{FF2B5EF4-FFF2-40B4-BE49-F238E27FC236}">
                    <a16:creationId xmlns:a16="http://schemas.microsoft.com/office/drawing/2014/main" id="{97B3C7CF-E95D-4522-BF79-F6A3674FD204}"/>
                  </a:ext>
                </a:extLst>
              </p:cNvPr>
              <p:cNvSpPr/>
              <p:nvPr/>
            </p:nvSpPr>
            <p:spPr>
              <a:xfrm>
                <a:off x="3413757" y="5818049"/>
                <a:ext cx="499614" cy="469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V</a:t>
                </a:r>
                <a:endParaRPr lang="en-US" sz="1350" dirty="0">
                  <a:latin typeface="Proxima Nova Alt Lt" panose="02000506030000020004" charset="0"/>
                </a:endParaRPr>
              </a:p>
            </p:txBody>
          </p:sp>
        </p:grpSp>
        <p:cxnSp>
          <p:nvCxnSpPr>
            <p:cNvPr id="117" name="Elbow Connector 116"/>
            <p:cNvCxnSpPr>
              <a:stCxn id="122" idx="0"/>
            </p:cNvCxnSpPr>
            <p:nvPr/>
          </p:nvCxnSpPr>
          <p:spPr>
            <a:xfrm rot="5400000" flipH="1" flipV="1">
              <a:off x="8472222" y="4597163"/>
              <a:ext cx="456349" cy="2313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122" idx="2"/>
            </p:cNvCxnSpPr>
            <p:nvPr/>
          </p:nvCxnSpPr>
          <p:spPr>
            <a:xfrm rot="16200000" flipH="1">
              <a:off x="8583980" y="5827900"/>
              <a:ext cx="191483" cy="18996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9553586" y="3266541"/>
            <a:ext cx="665252" cy="1527626"/>
            <a:chOff x="9460988" y="4484646"/>
            <a:chExt cx="665252" cy="1527626"/>
          </a:xfrm>
        </p:grpSpPr>
        <p:grpSp>
          <p:nvGrpSpPr>
            <p:cNvPr id="104" name="Group 103"/>
            <p:cNvGrpSpPr/>
            <p:nvPr/>
          </p:nvGrpSpPr>
          <p:grpSpPr>
            <a:xfrm>
              <a:off x="9603549" y="5031800"/>
              <a:ext cx="520029" cy="607040"/>
              <a:chOff x="4049385" y="5530850"/>
              <a:chExt cx="693372" cy="809386"/>
            </a:xfrm>
          </p:grpSpPr>
          <p:sp>
            <p:nvSpPr>
              <p:cNvPr id="110" name="Rectangle 109"/>
              <p:cNvSpPr/>
              <p:nvPr/>
            </p:nvSpPr>
            <p:spPr>
              <a:xfrm>
                <a:off x="4049385" y="5530850"/>
                <a:ext cx="693372" cy="809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40" name="Rectangle 139">
                <a:extLst>
                  <a:ext uri="{FF2B5EF4-FFF2-40B4-BE49-F238E27FC236}">
                    <a16:creationId xmlns:a16="http://schemas.microsoft.com/office/drawing/2014/main" id="{AA5CCD96-3740-4173-9D39-20498E0678C1}"/>
                  </a:ext>
                </a:extLst>
              </p:cNvPr>
              <p:cNvSpPr/>
              <p:nvPr/>
            </p:nvSpPr>
            <p:spPr>
              <a:xfrm>
                <a:off x="4107068" y="5591815"/>
                <a:ext cx="569288" cy="681935"/>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latin typeface="Proxima Nova Alt Lt" panose="02000506030000020004" charset="0"/>
                  </a:rPr>
                  <a:t>STX</a:t>
                </a:r>
                <a:endParaRPr lang="en-US" sz="1000" dirty="0">
                  <a:latin typeface="Proxima Nova Alt Lt" panose="02000506030000020004" charset="0"/>
                </a:endParaRPr>
              </a:p>
            </p:txBody>
          </p:sp>
        </p:grpSp>
        <p:cxnSp>
          <p:nvCxnSpPr>
            <p:cNvPr id="142" name="Elbow Connector 141"/>
            <p:cNvCxnSpPr>
              <a:stCxn id="110" idx="0"/>
            </p:cNvCxnSpPr>
            <p:nvPr/>
          </p:nvCxnSpPr>
          <p:spPr>
            <a:xfrm rot="16200000" flipV="1">
              <a:off x="9388699" y="4556935"/>
              <a:ext cx="547154" cy="40257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110" idx="2"/>
            </p:cNvCxnSpPr>
            <p:nvPr/>
          </p:nvCxnSpPr>
          <p:spPr>
            <a:xfrm rot="16200000" flipH="1">
              <a:off x="9808186" y="5694217"/>
              <a:ext cx="373432" cy="2626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3" name="Elbow Connector 112"/>
          <p:cNvCxnSpPr>
            <a:stCxn id="119" idx="2"/>
          </p:cNvCxnSpPr>
          <p:nvPr/>
        </p:nvCxnSpPr>
        <p:spPr>
          <a:xfrm rot="5400000">
            <a:off x="11081069" y="4519619"/>
            <a:ext cx="489032" cy="727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712054" y="3175501"/>
            <a:ext cx="720733" cy="1615902"/>
            <a:chOff x="6619456" y="4393606"/>
            <a:chExt cx="720733" cy="1615902"/>
          </a:xfrm>
        </p:grpSpPr>
        <p:sp>
          <p:nvSpPr>
            <p:cNvPr id="18" name="TextBox 17">
              <a:extLst>
                <a:ext uri="{FF2B5EF4-FFF2-40B4-BE49-F238E27FC236}">
                  <a16:creationId xmlns:a16="http://schemas.microsoft.com/office/drawing/2014/main" id="{FB9360D2-D67E-4B52-9338-6591D7C6B258}"/>
                </a:ext>
              </a:extLst>
            </p:cNvPr>
            <p:cNvSpPr txBox="1"/>
            <p:nvPr/>
          </p:nvSpPr>
          <p:spPr>
            <a:xfrm>
              <a:off x="6619456" y="4639120"/>
              <a:ext cx="397866" cy="230832"/>
            </a:xfrm>
            <a:prstGeom prst="rect">
              <a:avLst/>
            </a:prstGeom>
            <a:noFill/>
          </p:spPr>
          <p:txBody>
            <a:bodyPr wrap="none" rtlCol="0">
              <a:spAutoFit/>
            </a:bodyPr>
            <a:lstStyle/>
            <a:p>
              <a:r>
                <a:rPr lang="es-ES" sz="900" dirty="0">
                  <a:latin typeface="Proxima Nova Alt Lt" panose="02000506030000020004" charset="0"/>
                </a:rPr>
                <a:t>RNF</a:t>
              </a:r>
              <a:endParaRPr lang="en-US" sz="900" dirty="0">
                <a:latin typeface="Proxima Nova Alt Lt" panose="02000506030000020004" charset="0"/>
              </a:endParaRPr>
            </a:p>
          </p:txBody>
        </p:sp>
        <p:grpSp>
          <p:nvGrpSpPr>
            <p:cNvPr id="62" name="Group 61"/>
            <p:cNvGrpSpPr/>
            <p:nvPr/>
          </p:nvGrpSpPr>
          <p:grpSpPr>
            <a:xfrm>
              <a:off x="6823603" y="4849956"/>
              <a:ext cx="488642" cy="886146"/>
              <a:chOff x="3334323" y="5205046"/>
              <a:chExt cx="651523" cy="1181528"/>
            </a:xfrm>
          </p:grpSpPr>
          <p:sp>
            <p:nvSpPr>
              <p:cNvPr id="61" name="Rectangle 60"/>
              <p:cNvSpPr/>
              <p:nvPr/>
            </p:nvSpPr>
            <p:spPr>
              <a:xfrm>
                <a:off x="3334323" y="5205046"/>
                <a:ext cx="651523" cy="1181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9" name="Rectangle 18">
                <a:extLst>
                  <a:ext uri="{FF2B5EF4-FFF2-40B4-BE49-F238E27FC236}">
                    <a16:creationId xmlns:a16="http://schemas.microsoft.com/office/drawing/2014/main" id="{79CAA2BB-C86F-43BB-88E6-F0BB729D7B3C}"/>
                  </a:ext>
                </a:extLst>
              </p:cNvPr>
              <p:cNvSpPr/>
              <p:nvPr/>
            </p:nvSpPr>
            <p:spPr>
              <a:xfrm>
                <a:off x="3401793" y="5299227"/>
                <a:ext cx="499614" cy="4692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C</a:t>
                </a:r>
                <a:endParaRPr lang="en-US" sz="1350" dirty="0">
                  <a:latin typeface="Proxima Nova Alt Lt" panose="02000506030000020004" charset="0"/>
                </a:endParaRPr>
              </a:p>
            </p:txBody>
          </p:sp>
          <p:sp>
            <p:nvSpPr>
              <p:cNvPr id="20" name="Rectangle 19">
                <a:extLst>
                  <a:ext uri="{FF2B5EF4-FFF2-40B4-BE49-F238E27FC236}">
                    <a16:creationId xmlns:a16="http://schemas.microsoft.com/office/drawing/2014/main" id="{97B3C7CF-E95D-4522-BF79-F6A3674FD204}"/>
                  </a:ext>
                </a:extLst>
              </p:cNvPr>
              <p:cNvSpPr/>
              <p:nvPr/>
            </p:nvSpPr>
            <p:spPr>
              <a:xfrm>
                <a:off x="3413757" y="5818049"/>
                <a:ext cx="499614" cy="469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V</a:t>
                </a:r>
                <a:endParaRPr lang="en-US" sz="1350" dirty="0">
                  <a:latin typeface="Proxima Nova Alt Lt" panose="02000506030000020004" charset="0"/>
                </a:endParaRPr>
              </a:p>
            </p:txBody>
          </p:sp>
        </p:grpSp>
        <p:cxnSp>
          <p:nvCxnSpPr>
            <p:cNvPr id="36" name="Elbow Connector 35"/>
            <p:cNvCxnSpPr>
              <a:stCxn id="61" idx="0"/>
              <a:endCxn id="5" idx="3"/>
            </p:cNvCxnSpPr>
            <p:nvPr/>
          </p:nvCxnSpPr>
          <p:spPr>
            <a:xfrm rot="16200000" flipV="1">
              <a:off x="6765086" y="4547118"/>
              <a:ext cx="456350" cy="1493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61" idx="2"/>
            </p:cNvCxnSpPr>
            <p:nvPr/>
          </p:nvCxnSpPr>
          <p:spPr>
            <a:xfrm rot="16200000" flipH="1">
              <a:off x="7067354" y="5736673"/>
              <a:ext cx="273406" cy="2722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a:stCxn id="87" idx="0"/>
          </p:cNvCxnSpPr>
          <p:nvPr/>
        </p:nvCxnSpPr>
        <p:spPr>
          <a:xfrm flipH="1" flipV="1">
            <a:off x="7411250" y="5043683"/>
            <a:ext cx="1" cy="6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94" idx="0"/>
          </p:cNvCxnSpPr>
          <p:nvPr/>
        </p:nvCxnSpPr>
        <p:spPr>
          <a:xfrm flipH="1" flipV="1">
            <a:off x="8625753" y="5043683"/>
            <a:ext cx="1" cy="6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5" idx="0"/>
          </p:cNvCxnSpPr>
          <p:nvPr/>
        </p:nvCxnSpPr>
        <p:spPr>
          <a:xfrm flipH="1" flipV="1">
            <a:off x="10059757" y="5043683"/>
            <a:ext cx="1" cy="677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11100967" y="3704443"/>
            <a:ext cx="521996" cy="607040"/>
            <a:chOff x="4004915" y="5530850"/>
            <a:chExt cx="695994" cy="809386"/>
          </a:xfrm>
        </p:grpSpPr>
        <p:sp>
          <p:nvSpPr>
            <p:cNvPr id="119" name="Rectangle 118"/>
            <p:cNvSpPr/>
            <p:nvPr/>
          </p:nvSpPr>
          <p:spPr>
            <a:xfrm>
              <a:off x="4004915" y="5530850"/>
              <a:ext cx="695994" cy="809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roxima Nova Alt Lt" panose="02000506030000020004" charset="0"/>
              </a:endParaRPr>
            </a:p>
          </p:txBody>
        </p:sp>
        <p:sp>
          <p:nvSpPr>
            <p:cNvPr id="120" name="Rectangle 119">
              <a:extLst>
                <a:ext uri="{FF2B5EF4-FFF2-40B4-BE49-F238E27FC236}">
                  <a16:creationId xmlns:a16="http://schemas.microsoft.com/office/drawing/2014/main" id="{AA5CCD96-3740-4173-9D39-20498E0678C1}"/>
                </a:ext>
              </a:extLst>
            </p:cNvPr>
            <p:cNvSpPr/>
            <p:nvPr/>
          </p:nvSpPr>
          <p:spPr>
            <a:xfrm>
              <a:off x="4066667" y="5591815"/>
              <a:ext cx="582305" cy="681935"/>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latin typeface="Proxima Nova Alt Lt" panose="02000506030000020004" charset="0"/>
                </a:rPr>
                <a:t>STX</a:t>
              </a:r>
              <a:endParaRPr lang="en-US" sz="1050" dirty="0">
                <a:latin typeface="Proxima Nova Alt Lt" panose="02000506030000020004" charset="0"/>
              </a:endParaRPr>
            </a:p>
          </p:txBody>
        </p:sp>
      </p:grpSp>
      <p:cxnSp>
        <p:nvCxnSpPr>
          <p:cNvPr id="121" name="Elbow Connector 120"/>
          <p:cNvCxnSpPr>
            <a:stCxn id="7" idx="1"/>
            <a:endCxn id="98" idx="2"/>
          </p:cNvCxnSpPr>
          <p:nvPr/>
        </p:nvCxnSpPr>
        <p:spPr>
          <a:xfrm rot="10800000">
            <a:off x="5670642" y="3491360"/>
            <a:ext cx="798134" cy="1428085"/>
          </a:xfrm>
          <a:prstGeom prst="bentConnector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5971DD1B-10D3-44B8-B175-039D852F8B1F}"/>
              </a:ext>
            </a:extLst>
          </p:cNvPr>
          <p:cNvSpPr/>
          <p:nvPr/>
        </p:nvSpPr>
        <p:spPr>
          <a:xfrm>
            <a:off x="5310079" y="3119585"/>
            <a:ext cx="721124" cy="37177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Bridge</a:t>
            </a:r>
            <a:endParaRPr lang="en-US" sz="1350" dirty="0">
              <a:latin typeface="Proxima Nova Alt Lt" panose="02000506030000020004" charset="0"/>
            </a:endParaRPr>
          </a:p>
        </p:txBody>
      </p:sp>
      <p:sp>
        <p:nvSpPr>
          <p:cNvPr id="125" name="TextBox 124">
            <a:extLst>
              <a:ext uri="{FF2B5EF4-FFF2-40B4-BE49-F238E27FC236}">
                <a16:creationId xmlns:a16="http://schemas.microsoft.com/office/drawing/2014/main" id="{91B90754-440C-4479-9635-7E619CE7CA78}"/>
              </a:ext>
            </a:extLst>
          </p:cNvPr>
          <p:cNvSpPr txBox="1"/>
          <p:nvPr/>
        </p:nvSpPr>
        <p:spPr>
          <a:xfrm>
            <a:off x="9527560" y="3617819"/>
            <a:ext cx="372218" cy="230832"/>
          </a:xfrm>
          <a:prstGeom prst="rect">
            <a:avLst/>
          </a:prstGeom>
          <a:noFill/>
        </p:spPr>
        <p:txBody>
          <a:bodyPr wrap="none" rtlCol="0">
            <a:spAutoFit/>
          </a:bodyPr>
          <a:lstStyle/>
          <a:p>
            <a:r>
              <a:rPr lang="es-ES" sz="900" dirty="0">
                <a:latin typeface="Proxima Nova Alt Lt" panose="02000506030000020004" charset="0"/>
              </a:rPr>
              <a:t>RNI</a:t>
            </a:r>
            <a:endParaRPr lang="en-US" sz="900" dirty="0">
              <a:latin typeface="Proxima Nova Alt Lt" panose="02000506030000020004" charset="0"/>
            </a:endParaRPr>
          </a:p>
        </p:txBody>
      </p:sp>
      <p:sp>
        <p:nvSpPr>
          <p:cNvPr id="126" name="TextBox 125">
            <a:extLst>
              <a:ext uri="{FF2B5EF4-FFF2-40B4-BE49-F238E27FC236}">
                <a16:creationId xmlns:a16="http://schemas.microsoft.com/office/drawing/2014/main" id="{91B90754-440C-4479-9635-7E619CE7CA78}"/>
              </a:ext>
            </a:extLst>
          </p:cNvPr>
          <p:cNvSpPr txBox="1"/>
          <p:nvPr/>
        </p:nvSpPr>
        <p:spPr>
          <a:xfrm>
            <a:off x="11025104" y="3509104"/>
            <a:ext cx="372218" cy="230832"/>
          </a:xfrm>
          <a:prstGeom prst="rect">
            <a:avLst/>
          </a:prstGeom>
          <a:noFill/>
        </p:spPr>
        <p:txBody>
          <a:bodyPr wrap="none" rtlCol="0">
            <a:spAutoFit/>
          </a:bodyPr>
          <a:lstStyle/>
          <a:p>
            <a:r>
              <a:rPr lang="es-ES" sz="900" dirty="0">
                <a:latin typeface="Proxima Nova Alt Lt" panose="02000506030000020004" charset="0"/>
              </a:rPr>
              <a:t>RNI</a:t>
            </a:r>
            <a:endParaRPr lang="en-US" sz="900" dirty="0">
              <a:latin typeface="Proxima Nova Alt Lt" panose="02000506030000020004" charset="0"/>
            </a:endParaRPr>
          </a:p>
        </p:txBody>
      </p:sp>
      <p:grpSp>
        <p:nvGrpSpPr>
          <p:cNvPr id="21" name="Group 20"/>
          <p:cNvGrpSpPr/>
          <p:nvPr/>
        </p:nvGrpSpPr>
        <p:grpSpPr>
          <a:xfrm>
            <a:off x="6059920" y="3084332"/>
            <a:ext cx="577903" cy="1688783"/>
            <a:chOff x="5967322" y="4302437"/>
            <a:chExt cx="577903" cy="1688783"/>
          </a:xfrm>
        </p:grpSpPr>
        <p:sp>
          <p:nvSpPr>
            <p:cNvPr id="79" name="Rectangle 78">
              <a:extLst>
                <a:ext uri="{FF2B5EF4-FFF2-40B4-BE49-F238E27FC236}">
                  <a16:creationId xmlns:a16="http://schemas.microsoft.com/office/drawing/2014/main" id="{5971DD1B-10D3-44B8-B175-039D852F8B1F}"/>
                </a:ext>
              </a:extLst>
            </p:cNvPr>
            <p:cNvSpPr/>
            <p:nvPr/>
          </p:nvSpPr>
          <p:spPr>
            <a:xfrm>
              <a:off x="5967322" y="5364327"/>
              <a:ext cx="562152" cy="37177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350" b="0" i="0" u="none" strike="noStrike" kern="1200" cap="none" spc="0" normalizeH="0" baseline="0" noProof="0" dirty="0">
                  <a:ln>
                    <a:noFill/>
                  </a:ln>
                  <a:solidFill>
                    <a:prstClr val="white"/>
                  </a:solidFill>
                  <a:effectLst/>
                  <a:uLnTx/>
                  <a:uFillTx/>
                  <a:latin typeface="Proxima Nova Alt Lt" panose="02000506030000020004" charset="0"/>
                  <a:ea typeface="+mn-ea"/>
                  <a:cs typeface="+mn-cs"/>
                </a:rPr>
                <a:t>VRP</a:t>
              </a:r>
              <a:endParaRPr kumimoji="0" lang="en-US" sz="1350" b="0" i="0" u="none" strike="noStrike" kern="1200" cap="none" spc="0" normalizeH="0" baseline="0" noProof="0" dirty="0">
                <a:ln>
                  <a:noFill/>
                </a:ln>
                <a:solidFill>
                  <a:prstClr val="white"/>
                </a:solidFill>
                <a:effectLst/>
                <a:uLnTx/>
                <a:uFillTx/>
                <a:latin typeface="Proxima Nova Alt Lt" panose="02000506030000020004" charset="0"/>
                <a:ea typeface="+mn-ea"/>
                <a:cs typeface="+mn-cs"/>
              </a:endParaRPr>
            </a:p>
          </p:txBody>
        </p:sp>
        <p:cxnSp>
          <p:nvCxnSpPr>
            <p:cNvPr id="81" name="Elbow Connector 35"/>
            <p:cNvCxnSpPr>
              <a:stCxn id="79" idx="0"/>
            </p:cNvCxnSpPr>
            <p:nvPr/>
          </p:nvCxnSpPr>
          <p:spPr>
            <a:xfrm rot="5400000" flipH="1" flipV="1">
              <a:off x="5865866" y="4684969"/>
              <a:ext cx="1061891" cy="2968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p:nvPr/>
          </p:nvCxnSpPr>
          <p:spPr>
            <a:xfrm rot="16200000" flipH="1">
              <a:off x="6268778" y="5718385"/>
              <a:ext cx="273406" cy="2722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5971DD1B-10D3-44B8-B175-039D852F8B1F}"/>
              </a:ext>
            </a:extLst>
          </p:cNvPr>
          <p:cNvSpPr/>
          <p:nvPr/>
        </p:nvSpPr>
        <p:spPr>
          <a:xfrm>
            <a:off x="4145650" y="5730097"/>
            <a:ext cx="586045" cy="35003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CEA</a:t>
            </a:r>
            <a:endParaRPr lang="en-US" sz="1350" dirty="0">
              <a:latin typeface="Proxima Nova Alt Lt" panose="02000506030000020004" charset="0"/>
            </a:endParaRPr>
          </a:p>
        </p:txBody>
      </p:sp>
      <p:sp>
        <p:nvSpPr>
          <p:cNvPr id="95" name="Rectangle 94">
            <a:extLst>
              <a:ext uri="{FF2B5EF4-FFF2-40B4-BE49-F238E27FC236}">
                <a16:creationId xmlns:a16="http://schemas.microsoft.com/office/drawing/2014/main" id="{1F7553E8-78F5-404A-9695-411BE4EFC9D6}"/>
              </a:ext>
            </a:extLst>
          </p:cNvPr>
          <p:cNvSpPr/>
          <p:nvPr/>
        </p:nvSpPr>
        <p:spPr>
          <a:xfrm>
            <a:off x="4759416" y="5730097"/>
            <a:ext cx="1130634" cy="3531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bg1"/>
                </a:solidFill>
                <a:latin typeface="Proxima Nova Alt Lt" panose="02000506030000020004" charset="0"/>
              </a:rPr>
              <a:t>Chalmers</a:t>
            </a:r>
          </a:p>
        </p:txBody>
      </p:sp>
      <p:sp>
        <p:nvSpPr>
          <p:cNvPr id="96" name="Rectangle 95">
            <a:extLst>
              <a:ext uri="{FF2B5EF4-FFF2-40B4-BE49-F238E27FC236}">
                <a16:creationId xmlns:a16="http://schemas.microsoft.com/office/drawing/2014/main" id="{4FFD9641-AEF4-492C-89F9-710ABDD402C8}"/>
              </a:ext>
            </a:extLst>
          </p:cNvPr>
          <p:cNvSpPr/>
          <p:nvPr/>
        </p:nvSpPr>
        <p:spPr>
          <a:xfrm>
            <a:off x="5931018" y="5730097"/>
            <a:ext cx="734713" cy="34775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1"/>
                </a:solidFill>
                <a:latin typeface="Proxima Nova Alt Lt" panose="02000506030000020004" charset="0"/>
              </a:rPr>
              <a:t>FORTH</a:t>
            </a:r>
            <a:endParaRPr lang="en-US" sz="1350" dirty="0">
              <a:solidFill>
                <a:schemeClr val="tx1"/>
              </a:solidFill>
              <a:latin typeface="Proxima Nova Alt Lt" panose="02000506030000020004" charset="0"/>
            </a:endParaRPr>
          </a:p>
        </p:txBody>
      </p:sp>
      <p:sp>
        <p:nvSpPr>
          <p:cNvPr id="97" name="Rectangle 96">
            <a:extLst>
              <a:ext uri="{FF2B5EF4-FFF2-40B4-BE49-F238E27FC236}">
                <a16:creationId xmlns:a16="http://schemas.microsoft.com/office/drawing/2014/main" id="{79CAA2BB-C86F-43BB-88E6-F0BB729D7B3C}"/>
              </a:ext>
            </a:extLst>
          </p:cNvPr>
          <p:cNvSpPr/>
          <p:nvPr/>
        </p:nvSpPr>
        <p:spPr>
          <a:xfrm>
            <a:off x="6716346" y="5730097"/>
            <a:ext cx="1324083" cy="33139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Semidynamics</a:t>
            </a:r>
            <a:endParaRPr lang="en-US" sz="1350" dirty="0">
              <a:latin typeface="Proxima Nova Alt Lt" panose="02000506030000020004" charset="0"/>
            </a:endParaRPr>
          </a:p>
        </p:txBody>
      </p:sp>
      <p:sp>
        <p:nvSpPr>
          <p:cNvPr id="100" name="Rectangle 99">
            <a:extLst>
              <a:ext uri="{FF2B5EF4-FFF2-40B4-BE49-F238E27FC236}">
                <a16:creationId xmlns:a16="http://schemas.microsoft.com/office/drawing/2014/main" id="{97B3C7CF-E95D-4522-BF79-F6A3674FD204}"/>
              </a:ext>
            </a:extLst>
          </p:cNvPr>
          <p:cNvSpPr/>
          <p:nvPr/>
        </p:nvSpPr>
        <p:spPr>
          <a:xfrm>
            <a:off x="8068150" y="5730097"/>
            <a:ext cx="834339" cy="353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BSC</a:t>
            </a:r>
            <a:endParaRPr lang="en-US" sz="1350" dirty="0">
              <a:latin typeface="Proxima Nova Alt Lt" panose="02000506030000020004" charset="0"/>
            </a:endParaRPr>
          </a:p>
        </p:txBody>
      </p:sp>
      <p:sp>
        <p:nvSpPr>
          <p:cNvPr id="103" name="Rectangle 102">
            <a:extLst>
              <a:ext uri="{FF2B5EF4-FFF2-40B4-BE49-F238E27FC236}">
                <a16:creationId xmlns:a16="http://schemas.microsoft.com/office/drawing/2014/main" id="{AA5CCD96-3740-4173-9D39-20498E0678C1}"/>
              </a:ext>
            </a:extLst>
          </p:cNvPr>
          <p:cNvSpPr/>
          <p:nvPr/>
        </p:nvSpPr>
        <p:spPr>
          <a:xfrm>
            <a:off x="8945719" y="5730097"/>
            <a:ext cx="1087404" cy="351086"/>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ETH + FhG</a:t>
            </a:r>
            <a:endParaRPr lang="en-US" sz="1350" dirty="0">
              <a:latin typeface="Proxima Nova Alt Lt" panose="02000506030000020004" charset="0"/>
            </a:endParaRPr>
          </a:p>
        </p:txBody>
      </p:sp>
      <p:sp>
        <p:nvSpPr>
          <p:cNvPr id="111" name="Rectangle 110">
            <a:extLst>
              <a:ext uri="{FF2B5EF4-FFF2-40B4-BE49-F238E27FC236}">
                <a16:creationId xmlns:a16="http://schemas.microsoft.com/office/drawing/2014/main" id="{AA5CCD96-3740-4173-9D39-20498E0678C1}"/>
              </a:ext>
            </a:extLst>
          </p:cNvPr>
          <p:cNvSpPr/>
          <p:nvPr/>
        </p:nvSpPr>
        <p:spPr>
          <a:xfrm>
            <a:off x="10098156" y="5730097"/>
            <a:ext cx="936591" cy="35108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Proxima Nova Alt Lt" panose="02000506030000020004" charset="0"/>
              </a:rPr>
              <a:t>EXTOLL</a:t>
            </a:r>
            <a:endParaRPr lang="en-US" sz="1350" dirty="0">
              <a:latin typeface="Proxima Nova Alt Lt" panose="02000506030000020004" charset="0"/>
            </a:endParaRPr>
          </a:p>
        </p:txBody>
      </p:sp>
      <p:sp>
        <p:nvSpPr>
          <p:cNvPr id="136" name="Rectangle 135">
            <a:extLst>
              <a:ext uri="{FF2B5EF4-FFF2-40B4-BE49-F238E27FC236}">
                <a16:creationId xmlns:a16="http://schemas.microsoft.com/office/drawing/2014/main" id="{AA5CCD96-3740-4173-9D39-20498E0678C1}"/>
              </a:ext>
            </a:extLst>
          </p:cNvPr>
          <p:cNvSpPr/>
          <p:nvPr/>
        </p:nvSpPr>
        <p:spPr>
          <a:xfrm>
            <a:off x="11075716" y="5730098"/>
            <a:ext cx="574278" cy="33139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solidFill>
                  <a:schemeClr val="tx2"/>
                </a:solidFill>
                <a:latin typeface="Proxima Nova Alt Lt" panose="02000506030000020004" charset="0"/>
              </a:rPr>
              <a:t>ETH</a:t>
            </a:r>
          </a:p>
        </p:txBody>
      </p:sp>
      <p:sp>
        <p:nvSpPr>
          <p:cNvPr id="139" name="Content Placeholder 7">
            <a:extLst>
              <a:ext uri="{FF2B5EF4-FFF2-40B4-BE49-F238E27FC236}">
                <a16:creationId xmlns:a16="http://schemas.microsoft.com/office/drawing/2014/main" id="{20303C08-8359-4CE8-B623-E719B8F54206}"/>
              </a:ext>
            </a:extLst>
          </p:cNvPr>
          <p:cNvSpPr txBox="1">
            <a:spLocks/>
          </p:cNvSpPr>
          <p:nvPr/>
        </p:nvSpPr>
        <p:spPr>
          <a:xfrm>
            <a:off x="402154" y="596486"/>
            <a:ext cx="10622950" cy="1152734"/>
          </a:xfrm>
          <a:prstGeom prst="rect">
            <a:avLst/>
          </a:prstGeom>
          <a:ln>
            <a:noFill/>
          </a:ln>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515151"/>
                </a:solidFill>
                <a:latin typeface="Proxima Nova Alt Lt" panose="02000506030000020004" pitchFamily="50"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rgbClr val="515151"/>
                </a:solidFill>
                <a:latin typeface="Proxima Nova Alt Lt" panose="02000506030000020004" pitchFamily="50"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rgbClr val="515151"/>
                </a:solidFill>
                <a:latin typeface="Proxima Nova Alt Lt" panose="02000506030000020004" pitchFamily="50"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rgbClr val="515151"/>
                </a:solidFill>
                <a:latin typeface="Proxima Nova Alt Lt" panose="02000506030000020004" pitchFamily="50"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rgbClr val="515151"/>
                </a:solidFill>
                <a:latin typeface="Proxima Nova Alt Lt" panose="02000506030000020004" pitchFamily="50"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sz="2000" b="1" dirty="0" smtClean="0">
                <a:latin typeface="Calibri" panose="020F0502020204030204" pitchFamily="34" charset="0"/>
                <a:cs typeface="Calibri" panose="020F0502020204030204" pitchFamily="34" charset="0"/>
              </a:rPr>
              <a:t>Objective:</a:t>
            </a:r>
            <a:r>
              <a:rPr lang="en-GB" b="1" dirty="0" smtClean="0">
                <a:latin typeface="Calibri" panose="020F0502020204030204" pitchFamily="34" charset="0"/>
                <a:cs typeface="Calibri" panose="020F0502020204030204" pitchFamily="34" charset="0"/>
              </a:rPr>
              <a:t> Develop</a:t>
            </a:r>
            <a:r>
              <a:rPr lang="en-GB" dirty="0" smtClean="0">
                <a:latin typeface="Calibri" panose="020F0502020204030204" pitchFamily="34" charset="0"/>
                <a:cs typeface="Calibri" panose="020F0502020204030204" pitchFamily="34" charset="0"/>
              </a:rPr>
              <a:t> &amp; demonstrate </a:t>
            </a:r>
            <a:r>
              <a:rPr lang="en-GB" b="1" dirty="0" smtClean="0">
                <a:latin typeface="Calibri" panose="020F0502020204030204" pitchFamily="34" charset="0"/>
                <a:cs typeface="Calibri" panose="020F0502020204030204" pitchFamily="34" charset="0"/>
              </a:rPr>
              <a:t>fully European </a:t>
            </a:r>
            <a:r>
              <a:rPr lang="en-GB" dirty="0" smtClean="0">
                <a:latin typeface="Calibri" panose="020F0502020204030204" pitchFamily="34" charset="0"/>
                <a:cs typeface="Calibri" panose="020F0502020204030204" pitchFamily="34" charset="0"/>
              </a:rPr>
              <a:t>processor IPs based on the </a:t>
            </a:r>
            <a:r>
              <a:rPr lang="en-GB" b="1" dirty="0" smtClean="0">
                <a:latin typeface="Calibri" panose="020F0502020204030204" pitchFamily="34" charset="0"/>
                <a:cs typeface="Calibri" panose="020F0502020204030204" pitchFamily="34" charset="0"/>
              </a:rPr>
              <a:t>RISC-V ISA. </a:t>
            </a:r>
            <a:r>
              <a:rPr lang="en-GB" sz="2000" dirty="0" smtClean="0">
                <a:latin typeface="Calibri" panose="020F0502020204030204" pitchFamily="34" charset="0"/>
                <a:cs typeface="Calibri" panose="020F0502020204030204" pitchFamily="34" charset="0"/>
              </a:rPr>
              <a:t>Build on existing EU IP, leverage EU background and vision</a:t>
            </a:r>
          </a:p>
          <a:p>
            <a:r>
              <a:rPr lang="en-GB" dirty="0" smtClean="0">
                <a:latin typeface="Calibri" panose="020F0502020204030204" pitchFamily="34" charset="0"/>
                <a:cs typeface="Calibri" panose="020F0502020204030204" pitchFamily="34" charset="0"/>
              </a:rPr>
              <a:t>Provide a very </a:t>
            </a:r>
            <a:r>
              <a:rPr lang="en-GB" b="1" dirty="0" smtClean="0">
                <a:latin typeface="Calibri" panose="020F0502020204030204" pitchFamily="34" charset="0"/>
                <a:cs typeface="Calibri" panose="020F0502020204030204" pitchFamily="34" charset="0"/>
              </a:rPr>
              <a:t>low power </a:t>
            </a:r>
            <a:r>
              <a:rPr lang="en-GB" dirty="0" smtClean="0">
                <a:latin typeface="Calibri" panose="020F0502020204030204" pitchFamily="34" charset="0"/>
                <a:cs typeface="Calibri" panose="020F0502020204030204" pitchFamily="34" charset="0"/>
              </a:rPr>
              <a:t>and high computing throughput </a:t>
            </a:r>
            <a:r>
              <a:rPr lang="en-GB" b="1" dirty="0" smtClean="0">
                <a:latin typeface="Calibri" panose="020F0502020204030204" pitchFamily="34" charset="0"/>
                <a:cs typeface="Calibri" panose="020F0502020204030204" pitchFamily="34" charset="0"/>
              </a:rPr>
              <a:t>accelerator for HPC &amp; Emerging -&gt; Automotive</a:t>
            </a:r>
          </a:p>
        </p:txBody>
      </p:sp>
      <p:sp>
        <p:nvSpPr>
          <p:cNvPr id="141" name="Rectangle 140">
            <a:extLst>
              <a:ext uri="{FF2B5EF4-FFF2-40B4-BE49-F238E27FC236}">
                <a16:creationId xmlns:a16="http://schemas.microsoft.com/office/drawing/2014/main" id="{5971DD1B-10D3-44B8-B175-039D852F8B1F}"/>
              </a:ext>
            </a:extLst>
          </p:cNvPr>
          <p:cNvSpPr/>
          <p:nvPr/>
        </p:nvSpPr>
        <p:spPr>
          <a:xfrm>
            <a:off x="3618599" y="5730097"/>
            <a:ext cx="499330" cy="3313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latin typeface="Proxima Nova Alt Lt" panose="02000506030000020004" charset="0"/>
              </a:rPr>
              <a:t>IST</a:t>
            </a:r>
            <a:endParaRPr lang="en-US" sz="1400" dirty="0">
              <a:solidFill>
                <a:schemeClr val="tx1"/>
              </a:solidFill>
              <a:latin typeface="Proxima Nova Alt Lt" panose="02000506030000020004" charset="0"/>
            </a:endParaRPr>
          </a:p>
        </p:txBody>
      </p:sp>
      <p:sp>
        <p:nvSpPr>
          <p:cNvPr id="144" name="Rectangle 143">
            <a:extLst>
              <a:ext uri="{FF2B5EF4-FFF2-40B4-BE49-F238E27FC236}">
                <a16:creationId xmlns:a16="http://schemas.microsoft.com/office/drawing/2014/main" id="{5971DD1B-10D3-44B8-B175-039D852F8B1F}"/>
              </a:ext>
            </a:extLst>
          </p:cNvPr>
          <p:cNvSpPr/>
          <p:nvPr/>
        </p:nvSpPr>
        <p:spPr>
          <a:xfrm>
            <a:off x="2808264" y="5730097"/>
            <a:ext cx="782819" cy="326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latin typeface="Proxima Nova Alt Lt" panose="02000506030000020004" charset="0"/>
              </a:rPr>
              <a:t>UNIBO</a:t>
            </a:r>
            <a:endParaRPr lang="en-US" sz="1400" dirty="0">
              <a:solidFill>
                <a:schemeClr val="tx1"/>
              </a:solidFill>
              <a:latin typeface="Proxima Nova Alt Lt" panose="02000506030000020004" charset="0"/>
            </a:endParaRPr>
          </a:p>
        </p:txBody>
      </p:sp>
      <p:sp>
        <p:nvSpPr>
          <p:cNvPr id="12" name="Freeform 11"/>
          <p:cNvSpPr/>
          <p:nvPr/>
        </p:nvSpPr>
        <p:spPr>
          <a:xfrm>
            <a:off x="3706367" y="1657352"/>
            <a:ext cx="8398545" cy="2580777"/>
          </a:xfrm>
          <a:custGeom>
            <a:avLst/>
            <a:gdLst>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320145 w 8398545"/>
              <a:gd name="connsiteY120" fmla="*/ 175491 h 2854037"/>
              <a:gd name="connsiteX121" fmla="*/ 5357091 w 8398545"/>
              <a:gd name="connsiteY121" fmla="*/ 157018 h 2854037"/>
              <a:gd name="connsiteX122" fmla="*/ 5430982 w 8398545"/>
              <a:gd name="connsiteY122" fmla="*/ 147782 h 2854037"/>
              <a:gd name="connsiteX123" fmla="*/ 5495636 w 8398545"/>
              <a:gd name="connsiteY123" fmla="*/ 138546 h 2854037"/>
              <a:gd name="connsiteX124" fmla="*/ 5523345 w 8398545"/>
              <a:gd name="connsiteY124" fmla="*/ 129309 h 2854037"/>
              <a:gd name="connsiteX125" fmla="*/ 5551054 w 8398545"/>
              <a:gd name="connsiteY125" fmla="*/ 110837 h 2854037"/>
              <a:gd name="connsiteX126" fmla="*/ 5597236 w 8398545"/>
              <a:gd name="connsiteY126" fmla="*/ 101600 h 2854037"/>
              <a:gd name="connsiteX127" fmla="*/ 5634182 w 8398545"/>
              <a:gd name="connsiteY127" fmla="*/ 92364 h 2854037"/>
              <a:gd name="connsiteX128" fmla="*/ 5698836 w 8398545"/>
              <a:gd name="connsiteY128" fmla="*/ 73891 h 2854037"/>
              <a:gd name="connsiteX129" fmla="*/ 5772727 w 8398545"/>
              <a:gd name="connsiteY129" fmla="*/ 55418 h 2854037"/>
              <a:gd name="connsiteX130" fmla="*/ 5800436 w 8398545"/>
              <a:gd name="connsiteY130" fmla="*/ 46182 h 2854037"/>
              <a:gd name="connsiteX131" fmla="*/ 5920509 w 8398545"/>
              <a:gd name="connsiteY131" fmla="*/ 27709 h 2854037"/>
              <a:gd name="connsiteX132" fmla="*/ 5966691 w 8398545"/>
              <a:gd name="connsiteY132" fmla="*/ 18473 h 2854037"/>
              <a:gd name="connsiteX133" fmla="*/ 6132945 w 8398545"/>
              <a:gd name="connsiteY133" fmla="*/ 0 h 2854037"/>
              <a:gd name="connsiteX134" fmla="*/ 6705600 w 8398545"/>
              <a:gd name="connsiteY134" fmla="*/ 9237 h 2854037"/>
              <a:gd name="connsiteX135" fmla="*/ 6853382 w 8398545"/>
              <a:gd name="connsiteY135" fmla="*/ 18473 h 2854037"/>
              <a:gd name="connsiteX136" fmla="*/ 6954982 w 8398545"/>
              <a:gd name="connsiteY136" fmla="*/ 27709 h 2854037"/>
              <a:gd name="connsiteX137" fmla="*/ 7444509 w 8398545"/>
              <a:gd name="connsiteY137" fmla="*/ 36946 h 2854037"/>
              <a:gd name="connsiteX138" fmla="*/ 7573818 w 8398545"/>
              <a:gd name="connsiteY138" fmla="*/ 55418 h 2854037"/>
              <a:gd name="connsiteX139" fmla="*/ 7647709 w 8398545"/>
              <a:gd name="connsiteY139" fmla="*/ 83128 h 2854037"/>
              <a:gd name="connsiteX140" fmla="*/ 7730836 w 8398545"/>
              <a:gd name="connsiteY140" fmla="*/ 101600 h 2854037"/>
              <a:gd name="connsiteX141" fmla="*/ 7777018 w 8398545"/>
              <a:gd name="connsiteY141" fmla="*/ 120073 h 2854037"/>
              <a:gd name="connsiteX142" fmla="*/ 7906327 w 8398545"/>
              <a:gd name="connsiteY142" fmla="*/ 147782 h 2854037"/>
              <a:gd name="connsiteX143" fmla="*/ 7934036 w 8398545"/>
              <a:gd name="connsiteY143" fmla="*/ 166255 h 2854037"/>
              <a:gd name="connsiteX144" fmla="*/ 7961745 w 8398545"/>
              <a:gd name="connsiteY144" fmla="*/ 193964 h 2854037"/>
              <a:gd name="connsiteX145" fmla="*/ 7998691 w 8398545"/>
              <a:gd name="connsiteY145" fmla="*/ 203200 h 2854037"/>
              <a:gd name="connsiteX146" fmla="*/ 8044873 w 8398545"/>
              <a:gd name="connsiteY146" fmla="*/ 230909 h 2854037"/>
              <a:gd name="connsiteX147" fmla="*/ 8100291 w 8398545"/>
              <a:gd name="connsiteY147" fmla="*/ 267855 h 2854037"/>
              <a:gd name="connsiteX148" fmla="*/ 8137236 w 8398545"/>
              <a:gd name="connsiteY148" fmla="*/ 286328 h 2854037"/>
              <a:gd name="connsiteX149" fmla="*/ 8174182 w 8398545"/>
              <a:gd name="connsiteY149" fmla="*/ 323273 h 2854037"/>
              <a:gd name="connsiteX150" fmla="*/ 8211127 w 8398545"/>
              <a:gd name="connsiteY150" fmla="*/ 350982 h 2854037"/>
              <a:gd name="connsiteX151" fmla="*/ 8266545 w 8398545"/>
              <a:gd name="connsiteY151" fmla="*/ 406400 h 2854037"/>
              <a:gd name="connsiteX152" fmla="*/ 8312727 w 8398545"/>
              <a:gd name="connsiteY152" fmla="*/ 489528 h 2854037"/>
              <a:gd name="connsiteX153" fmla="*/ 8340436 w 8398545"/>
              <a:gd name="connsiteY153" fmla="*/ 526473 h 2854037"/>
              <a:gd name="connsiteX154" fmla="*/ 8349673 w 8398545"/>
              <a:gd name="connsiteY154" fmla="*/ 554182 h 2854037"/>
              <a:gd name="connsiteX155" fmla="*/ 8368145 w 8398545"/>
              <a:gd name="connsiteY155" fmla="*/ 581891 h 2854037"/>
              <a:gd name="connsiteX156" fmla="*/ 8377382 w 8398545"/>
              <a:gd name="connsiteY156" fmla="*/ 646546 h 2854037"/>
              <a:gd name="connsiteX157" fmla="*/ 8386618 w 8398545"/>
              <a:gd name="connsiteY157" fmla="*/ 683491 h 2854037"/>
              <a:gd name="connsiteX158" fmla="*/ 8386618 w 8398545"/>
              <a:gd name="connsiteY158" fmla="*/ 979055 h 2854037"/>
              <a:gd name="connsiteX159" fmla="*/ 8377382 w 8398545"/>
              <a:gd name="connsiteY159" fmla="*/ 1016000 h 2854037"/>
              <a:gd name="connsiteX160" fmla="*/ 8349673 w 8398545"/>
              <a:gd name="connsiteY160" fmla="*/ 1163782 h 2854037"/>
              <a:gd name="connsiteX161" fmla="*/ 8331200 w 8398545"/>
              <a:gd name="connsiteY161" fmla="*/ 1209964 h 2854037"/>
              <a:gd name="connsiteX162" fmla="*/ 8321964 w 8398545"/>
              <a:gd name="connsiteY162" fmla="*/ 1246909 h 2854037"/>
              <a:gd name="connsiteX163" fmla="*/ 8303491 w 8398545"/>
              <a:gd name="connsiteY163" fmla="*/ 1293091 h 2854037"/>
              <a:gd name="connsiteX164" fmla="*/ 8285018 w 8398545"/>
              <a:gd name="connsiteY164" fmla="*/ 1366982 h 2854037"/>
              <a:gd name="connsiteX165" fmla="*/ 8275782 w 8398545"/>
              <a:gd name="connsiteY165" fmla="*/ 1394691 h 2854037"/>
              <a:gd name="connsiteX166" fmla="*/ 8266545 w 8398545"/>
              <a:gd name="connsiteY166" fmla="*/ 1440873 h 2854037"/>
              <a:gd name="connsiteX167" fmla="*/ 8238836 w 8398545"/>
              <a:gd name="connsiteY167" fmla="*/ 1477818 h 2854037"/>
              <a:gd name="connsiteX168" fmla="*/ 8229600 w 8398545"/>
              <a:gd name="connsiteY168" fmla="*/ 1505528 h 2854037"/>
              <a:gd name="connsiteX169" fmla="*/ 8201891 w 8398545"/>
              <a:gd name="connsiteY169" fmla="*/ 1616364 h 2854037"/>
              <a:gd name="connsiteX170" fmla="*/ 8146473 w 8398545"/>
              <a:gd name="connsiteY170" fmla="*/ 1699491 h 2854037"/>
              <a:gd name="connsiteX171" fmla="*/ 8072582 w 8398545"/>
              <a:gd name="connsiteY171" fmla="*/ 1810328 h 2854037"/>
              <a:gd name="connsiteX172" fmla="*/ 8054109 w 8398545"/>
              <a:gd name="connsiteY172" fmla="*/ 1838037 h 2854037"/>
              <a:gd name="connsiteX173" fmla="*/ 8026400 w 8398545"/>
              <a:gd name="connsiteY173" fmla="*/ 1884218 h 2854037"/>
              <a:gd name="connsiteX174" fmla="*/ 7980218 w 8398545"/>
              <a:gd name="connsiteY174" fmla="*/ 1921164 h 2854037"/>
              <a:gd name="connsiteX175" fmla="*/ 7934036 w 8398545"/>
              <a:gd name="connsiteY175" fmla="*/ 1976582 h 2854037"/>
              <a:gd name="connsiteX176" fmla="*/ 7887854 w 8398545"/>
              <a:gd name="connsiteY176" fmla="*/ 1995055 h 2854037"/>
              <a:gd name="connsiteX177" fmla="*/ 7860145 w 8398545"/>
              <a:gd name="connsiteY177" fmla="*/ 2032000 h 2854037"/>
              <a:gd name="connsiteX178" fmla="*/ 7767782 w 8398545"/>
              <a:gd name="connsiteY178" fmla="*/ 2068946 h 2854037"/>
              <a:gd name="connsiteX179" fmla="*/ 7712364 w 8398545"/>
              <a:gd name="connsiteY179" fmla="*/ 2096655 h 2854037"/>
              <a:gd name="connsiteX180" fmla="*/ 7684654 w 8398545"/>
              <a:gd name="connsiteY180" fmla="*/ 2115128 h 2854037"/>
              <a:gd name="connsiteX181" fmla="*/ 7555345 w 8398545"/>
              <a:gd name="connsiteY181" fmla="*/ 2124364 h 2854037"/>
              <a:gd name="connsiteX182" fmla="*/ 6687127 w 8398545"/>
              <a:gd name="connsiteY182" fmla="*/ 2105891 h 2854037"/>
              <a:gd name="connsiteX183" fmla="*/ 6659418 w 8398545"/>
              <a:gd name="connsiteY183" fmla="*/ 2096655 h 2854037"/>
              <a:gd name="connsiteX184" fmla="*/ 6567054 w 8398545"/>
              <a:gd name="connsiteY184" fmla="*/ 2087418 h 2854037"/>
              <a:gd name="connsiteX185" fmla="*/ 6520873 w 8398545"/>
              <a:gd name="connsiteY185" fmla="*/ 2078182 h 2854037"/>
              <a:gd name="connsiteX186" fmla="*/ 6391564 w 8398545"/>
              <a:gd name="connsiteY186" fmla="*/ 2068946 h 2854037"/>
              <a:gd name="connsiteX187" fmla="*/ 6280727 w 8398545"/>
              <a:gd name="connsiteY187" fmla="*/ 2059709 h 2854037"/>
              <a:gd name="connsiteX188" fmla="*/ 6096000 w 8398545"/>
              <a:gd name="connsiteY188" fmla="*/ 2041237 h 2854037"/>
              <a:gd name="connsiteX189" fmla="*/ 5975927 w 8398545"/>
              <a:gd name="connsiteY189" fmla="*/ 2013528 h 2854037"/>
              <a:gd name="connsiteX190" fmla="*/ 5809673 w 8398545"/>
              <a:gd name="connsiteY190" fmla="*/ 2004291 h 2854037"/>
              <a:gd name="connsiteX191" fmla="*/ 4378036 w 8398545"/>
              <a:gd name="connsiteY191" fmla="*/ 1995055 h 2854037"/>
              <a:gd name="connsiteX192" fmla="*/ 3934691 w 8398545"/>
              <a:gd name="connsiteY192" fmla="*/ 2004291 h 2854037"/>
              <a:gd name="connsiteX193" fmla="*/ 3906982 w 8398545"/>
              <a:gd name="connsiteY193" fmla="*/ 2022764 h 2854037"/>
              <a:gd name="connsiteX194" fmla="*/ 3870036 w 8398545"/>
              <a:gd name="connsiteY194" fmla="*/ 2041237 h 2854037"/>
              <a:gd name="connsiteX195" fmla="*/ 3722254 w 8398545"/>
              <a:gd name="connsiteY195"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320145 w 8398545"/>
              <a:gd name="connsiteY120" fmla="*/ 175491 h 2854037"/>
              <a:gd name="connsiteX121" fmla="*/ 5357091 w 8398545"/>
              <a:gd name="connsiteY121" fmla="*/ 157018 h 2854037"/>
              <a:gd name="connsiteX122" fmla="*/ 5430982 w 8398545"/>
              <a:gd name="connsiteY122" fmla="*/ 147782 h 2854037"/>
              <a:gd name="connsiteX123" fmla="*/ 5495636 w 8398545"/>
              <a:gd name="connsiteY123" fmla="*/ 138546 h 2854037"/>
              <a:gd name="connsiteX124" fmla="*/ 5523345 w 8398545"/>
              <a:gd name="connsiteY124" fmla="*/ 129309 h 2854037"/>
              <a:gd name="connsiteX125" fmla="*/ 5551054 w 8398545"/>
              <a:gd name="connsiteY125" fmla="*/ 110837 h 2854037"/>
              <a:gd name="connsiteX126" fmla="*/ 5597236 w 8398545"/>
              <a:gd name="connsiteY126" fmla="*/ 101600 h 2854037"/>
              <a:gd name="connsiteX127" fmla="*/ 5634182 w 8398545"/>
              <a:gd name="connsiteY127" fmla="*/ 92364 h 2854037"/>
              <a:gd name="connsiteX128" fmla="*/ 5805840 w 8398545"/>
              <a:gd name="connsiteY128" fmla="*/ 183800 h 2854037"/>
              <a:gd name="connsiteX129" fmla="*/ 5772727 w 8398545"/>
              <a:gd name="connsiteY129" fmla="*/ 55418 h 2854037"/>
              <a:gd name="connsiteX130" fmla="*/ 5800436 w 8398545"/>
              <a:gd name="connsiteY130" fmla="*/ 46182 h 2854037"/>
              <a:gd name="connsiteX131" fmla="*/ 5920509 w 8398545"/>
              <a:gd name="connsiteY131" fmla="*/ 27709 h 2854037"/>
              <a:gd name="connsiteX132" fmla="*/ 5966691 w 8398545"/>
              <a:gd name="connsiteY132" fmla="*/ 18473 h 2854037"/>
              <a:gd name="connsiteX133" fmla="*/ 6132945 w 8398545"/>
              <a:gd name="connsiteY133" fmla="*/ 0 h 2854037"/>
              <a:gd name="connsiteX134" fmla="*/ 6705600 w 8398545"/>
              <a:gd name="connsiteY134" fmla="*/ 9237 h 2854037"/>
              <a:gd name="connsiteX135" fmla="*/ 6853382 w 8398545"/>
              <a:gd name="connsiteY135" fmla="*/ 18473 h 2854037"/>
              <a:gd name="connsiteX136" fmla="*/ 6954982 w 8398545"/>
              <a:gd name="connsiteY136" fmla="*/ 27709 h 2854037"/>
              <a:gd name="connsiteX137" fmla="*/ 7444509 w 8398545"/>
              <a:gd name="connsiteY137" fmla="*/ 36946 h 2854037"/>
              <a:gd name="connsiteX138" fmla="*/ 7573818 w 8398545"/>
              <a:gd name="connsiteY138" fmla="*/ 55418 h 2854037"/>
              <a:gd name="connsiteX139" fmla="*/ 7647709 w 8398545"/>
              <a:gd name="connsiteY139" fmla="*/ 83128 h 2854037"/>
              <a:gd name="connsiteX140" fmla="*/ 7730836 w 8398545"/>
              <a:gd name="connsiteY140" fmla="*/ 101600 h 2854037"/>
              <a:gd name="connsiteX141" fmla="*/ 7777018 w 8398545"/>
              <a:gd name="connsiteY141" fmla="*/ 120073 h 2854037"/>
              <a:gd name="connsiteX142" fmla="*/ 7906327 w 8398545"/>
              <a:gd name="connsiteY142" fmla="*/ 147782 h 2854037"/>
              <a:gd name="connsiteX143" fmla="*/ 7934036 w 8398545"/>
              <a:gd name="connsiteY143" fmla="*/ 166255 h 2854037"/>
              <a:gd name="connsiteX144" fmla="*/ 7961745 w 8398545"/>
              <a:gd name="connsiteY144" fmla="*/ 193964 h 2854037"/>
              <a:gd name="connsiteX145" fmla="*/ 7998691 w 8398545"/>
              <a:gd name="connsiteY145" fmla="*/ 203200 h 2854037"/>
              <a:gd name="connsiteX146" fmla="*/ 8044873 w 8398545"/>
              <a:gd name="connsiteY146" fmla="*/ 230909 h 2854037"/>
              <a:gd name="connsiteX147" fmla="*/ 8100291 w 8398545"/>
              <a:gd name="connsiteY147" fmla="*/ 267855 h 2854037"/>
              <a:gd name="connsiteX148" fmla="*/ 8137236 w 8398545"/>
              <a:gd name="connsiteY148" fmla="*/ 286328 h 2854037"/>
              <a:gd name="connsiteX149" fmla="*/ 8174182 w 8398545"/>
              <a:gd name="connsiteY149" fmla="*/ 323273 h 2854037"/>
              <a:gd name="connsiteX150" fmla="*/ 8211127 w 8398545"/>
              <a:gd name="connsiteY150" fmla="*/ 350982 h 2854037"/>
              <a:gd name="connsiteX151" fmla="*/ 8266545 w 8398545"/>
              <a:gd name="connsiteY151" fmla="*/ 406400 h 2854037"/>
              <a:gd name="connsiteX152" fmla="*/ 8312727 w 8398545"/>
              <a:gd name="connsiteY152" fmla="*/ 489528 h 2854037"/>
              <a:gd name="connsiteX153" fmla="*/ 8340436 w 8398545"/>
              <a:gd name="connsiteY153" fmla="*/ 526473 h 2854037"/>
              <a:gd name="connsiteX154" fmla="*/ 8349673 w 8398545"/>
              <a:gd name="connsiteY154" fmla="*/ 554182 h 2854037"/>
              <a:gd name="connsiteX155" fmla="*/ 8368145 w 8398545"/>
              <a:gd name="connsiteY155" fmla="*/ 581891 h 2854037"/>
              <a:gd name="connsiteX156" fmla="*/ 8377382 w 8398545"/>
              <a:gd name="connsiteY156" fmla="*/ 646546 h 2854037"/>
              <a:gd name="connsiteX157" fmla="*/ 8386618 w 8398545"/>
              <a:gd name="connsiteY157" fmla="*/ 683491 h 2854037"/>
              <a:gd name="connsiteX158" fmla="*/ 8386618 w 8398545"/>
              <a:gd name="connsiteY158" fmla="*/ 979055 h 2854037"/>
              <a:gd name="connsiteX159" fmla="*/ 8377382 w 8398545"/>
              <a:gd name="connsiteY159" fmla="*/ 1016000 h 2854037"/>
              <a:gd name="connsiteX160" fmla="*/ 8349673 w 8398545"/>
              <a:gd name="connsiteY160" fmla="*/ 1163782 h 2854037"/>
              <a:gd name="connsiteX161" fmla="*/ 8331200 w 8398545"/>
              <a:gd name="connsiteY161" fmla="*/ 1209964 h 2854037"/>
              <a:gd name="connsiteX162" fmla="*/ 8321964 w 8398545"/>
              <a:gd name="connsiteY162" fmla="*/ 1246909 h 2854037"/>
              <a:gd name="connsiteX163" fmla="*/ 8303491 w 8398545"/>
              <a:gd name="connsiteY163" fmla="*/ 1293091 h 2854037"/>
              <a:gd name="connsiteX164" fmla="*/ 8285018 w 8398545"/>
              <a:gd name="connsiteY164" fmla="*/ 1366982 h 2854037"/>
              <a:gd name="connsiteX165" fmla="*/ 8275782 w 8398545"/>
              <a:gd name="connsiteY165" fmla="*/ 1394691 h 2854037"/>
              <a:gd name="connsiteX166" fmla="*/ 8266545 w 8398545"/>
              <a:gd name="connsiteY166" fmla="*/ 1440873 h 2854037"/>
              <a:gd name="connsiteX167" fmla="*/ 8238836 w 8398545"/>
              <a:gd name="connsiteY167" fmla="*/ 1477818 h 2854037"/>
              <a:gd name="connsiteX168" fmla="*/ 8229600 w 8398545"/>
              <a:gd name="connsiteY168" fmla="*/ 1505528 h 2854037"/>
              <a:gd name="connsiteX169" fmla="*/ 8201891 w 8398545"/>
              <a:gd name="connsiteY169" fmla="*/ 1616364 h 2854037"/>
              <a:gd name="connsiteX170" fmla="*/ 8146473 w 8398545"/>
              <a:gd name="connsiteY170" fmla="*/ 1699491 h 2854037"/>
              <a:gd name="connsiteX171" fmla="*/ 8072582 w 8398545"/>
              <a:gd name="connsiteY171" fmla="*/ 1810328 h 2854037"/>
              <a:gd name="connsiteX172" fmla="*/ 8054109 w 8398545"/>
              <a:gd name="connsiteY172" fmla="*/ 1838037 h 2854037"/>
              <a:gd name="connsiteX173" fmla="*/ 8026400 w 8398545"/>
              <a:gd name="connsiteY173" fmla="*/ 1884218 h 2854037"/>
              <a:gd name="connsiteX174" fmla="*/ 7980218 w 8398545"/>
              <a:gd name="connsiteY174" fmla="*/ 1921164 h 2854037"/>
              <a:gd name="connsiteX175" fmla="*/ 7934036 w 8398545"/>
              <a:gd name="connsiteY175" fmla="*/ 1976582 h 2854037"/>
              <a:gd name="connsiteX176" fmla="*/ 7887854 w 8398545"/>
              <a:gd name="connsiteY176" fmla="*/ 1995055 h 2854037"/>
              <a:gd name="connsiteX177" fmla="*/ 7860145 w 8398545"/>
              <a:gd name="connsiteY177" fmla="*/ 2032000 h 2854037"/>
              <a:gd name="connsiteX178" fmla="*/ 7767782 w 8398545"/>
              <a:gd name="connsiteY178" fmla="*/ 2068946 h 2854037"/>
              <a:gd name="connsiteX179" fmla="*/ 7712364 w 8398545"/>
              <a:gd name="connsiteY179" fmla="*/ 2096655 h 2854037"/>
              <a:gd name="connsiteX180" fmla="*/ 7684654 w 8398545"/>
              <a:gd name="connsiteY180" fmla="*/ 2115128 h 2854037"/>
              <a:gd name="connsiteX181" fmla="*/ 7555345 w 8398545"/>
              <a:gd name="connsiteY181" fmla="*/ 2124364 h 2854037"/>
              <a:gd name="connsiteX182" fmla="*/ 6687127 w 8398545"/>
              <a:gd name="connsiteY182" fmla="*/ 2105891 h 2854037"/>
              <a:gd name="connsiteX183" fmla="*/ 6659418 w 8398545"/>
              <a:gd name="connsiteY183" fmla="*/ 2096655 h 2854037"/>
              <a:gd name="connsiteX184" fmla="*/ 6567054 w 8398545"/>
              <a:gd name="connsiteY184" fmla="*/ 2087418 h 2854037"/>
              <a:gd name="connsiteX185" fmla="*/ 6520873 w 8398545"/>
              <a:gd name="connsiteY185" fmla="*/ 2078182 h 2854037"/>
              <a:gd name="connsiteX186" fmla="*/ 6391564 w 8398545"/>
              <a:gd name="connsiteY186" fmla="*/ 2068946 h 2854037"/>
              <a:gd name="connsiteX187" fmla="*/ 6280727 w 8398545"/>
              <a:gd name="connsiteY187" fmla="*/ 2059709 h 2854037"/>
              <a:gd name="connsiteX188" fmla="*/ 6096000 w 8398545"/>
              <a:gd name="connsiteY188" fmla="*/ 2041237 h 2854037"/>
              <a:gd name="connsiteX189" fmla="*/ 5975927 w 8398545"/>
              <a:gd name="connsiteY189" fmla="*/ 2013528 h 2854037"/>
              <a:gd name="connsiteX190" fmla="*/ 5809673 w 8398545"/>
              <a:gd name="connsiteY190" fmla="*/ 2004291 h 2854037"/>
              <a:gd name="connsiteX191" fmla="*/ 4378036 w 8398545"/>
              <a:gd name="connsiteY191" fmla="*/ 1995055 h 2854037"/>
              <a:gd name="connsiteX192" fmla="*/ 3934691 w 8398545"/>
              <a:gd name="connsiteY192" fmla="*/ 2004291 h 2854037"/>
              <a:gd name="connsiteX193" fmla="*/ 3906982 w 8398545"/>
              <a:gd name="connsiteY193" fmla="*/ 2022764 h 2854037"/>
              <a:gd name="connsiteX194" fmla="*/ 3870036 w 8398545"/>
              <a:gd name="connsiteY194" fmla="*/ 2041237 h 2854037"/>
              <a:gd name="connsiteX195" fmla="*/ 3722254 w 8398545"/>
              <a:gd name="connsiteY195"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320145 w 8398545"/>
              <a:gd name="connsiteY120" fmla="*/ 175491 h 2854037"/>
              <a:gd name="connsiteX121" fmla="*/ 5357091 w 8398545"/>
              <a:gd name="connsiteY121" fmla="*/ 157018 h 2854037"/>
              <a:gd name="connsiteX122" fmla="*/ 5430982 w 8398545"/>
              <a:gd name="connsiteY122" fmla="*/ 147782 h 2854037"/>
              <a:gd name="connsiteX123" fmla="*/ 5495636 w 8398545"/>
              <a:gd name="connsiteY123" fmla="*/ 138546 h 2854037"/>
              <a:gd name="connsiteX124" fmla="*/ 5523345 w 8398545"/>
              <a:gd name="connsiteY124" fmla="*/ 129309 h 2854037"/>
              <a:gd name="connsiteX125" fmla="*/ 5551054 w 8398545"/>
              <a:gd name="connsiteY125" fmla="*/ 110837 h 2854037"/>
              <a:gd name="connsiteX126" fmla="*/ 5597236 w 8398545"/>
              <a:gd name="connsiteY126" fmla="*/ 101600 h 2854037"/>
              <a:gd name="connsiteX127" fmla="*/ 5634182 w 8398545"/>
              <a:gd name="connsiteY127" fmla="*/ 92364 h 2854037"/>
              <a:gd name="connsiteX128" fmla="*/ 5772727 w 8398545"/>
              <a:gd name="connsiteY128" fmla="*/ 55418 h 2854037"/>
              <a:gd name="connsiteX129" fmla="*/ 5800436 w 8398545"/>
              <a:gd name="connsiteY129" fmla="*/ 46182 h 2854037"/>
              <a:gd name="connsiteX130" fmla="*/ 5920509 w 8398545"/>
              <a:gd name="connsiteY130" fmla="*/ 27709 h 2854037"/>
              <a:gd name="connsiteX131" fmla="*/ 5966691 w 8398545"/>
              <a:gd name="connsiteY131" fmla="*/ 18473 h 2854037"/>
              <a:gd name="connsiteX132" fmla="*/ 6132945 w 8398545"/>
              <a:gd name="connsiteY132" fmla="*/ 0 h 2854037"/>
              <a:gd name="connsiteX133" fmla="*/ 6705600 w 8398545"/>
              <a:gd name="connsiteY133" fmla="*/ 9237 h 2854037"/>
              <a:gd name="connsiteX134" fmla="*/ 6853382 w 8398545"/>
              <a:gd name="connsiteY134" fmla="*/ 18473 h 2854037"/>
              <a:gd name="connsiteX135" fmla="*/ 6954982 w 8398545"/>
              <a:gd name="connsiteY135" fmla="*/ 27709 h 2854037"/>
              <a:gd name="connsiteX136" fmla="*/ 7444509 w 8398545"/>
              <a:gd name="connsiteY136" fmla="*/ 36946 h 2854037"/>
              <a:gd name="connsiteX137" fmla="*/ 7573818 w 8398545"/>
              <a:gd name="connsiteY137" fmla="*/ 55418 h 2854037"/>
              <a:gd name="connsiteX138" fmla="*/ 7647709 w 8398545"/>
              <a:gd name="connsiteY138" fmla="*/ 83128 h 2854037"/>
              <a:gd name="connsiteX139" fmla="*/ 7730836 w 8398545"/>
              <a:gd name="connsiteY139" fmla="*/ 101600 h 2854037"/>
              <a:gd name="connsiteX140" fmla="*/ 7777018 w 8398545"/>
              <a:gd name="connsiteY140" fmla="*/ 120073 h 2854037"/>
              <a:gd name="connsiteX141" fmla="*/ 7906327 w 8398545"/>
              <a:gd name="connsiteY141" fmla="*/ 147782 h 2854037"/>
              <a:gd name="connsiteX142" fmla="*/ 7934036 w 8398545"/>
              <a:gd name="connsiteY142" fmla="*/ 166255 h 2854037"/>
              <a:gd name="connsiteX143" fmla="*/ 7961745 w 8398545"/>
              <a:gd name="connsiteY143" fmla="*/ 193964 h 2854037"/>
              <a:gd name="connsiteX144" fmla="*/ 7998691 w 8398545"/>
              <a:gd name="connsiteY144" fmla="*/ 203200 h 2854037"/>
              <a:gd name="connsiteX145" fmla="*/ 8044873 w 8398545"/>
              <a:gd name="connsiteY145" fmla="*/ 230909 h 2854037"/>
              <a:gd name="connsiteX146" fmla="*/ 8100291 w 8398545"/>
              <a:gd name="connsiteY146" fmla="*/ 267855 h 2854037"/>
              <a:gd name="connsiteX147" fmla="*/ 8137236 w 8398545"/>
              <a:gd name="connsiteY147" fmla="*/ 286328 h 2854037"/>
              <a:gd name="connsiteX148" fmla="*/ 8174182 w 8398545"/>
              <a:gd name="connsiteY148" fmla="*/ 323273 h 2854037"/>
              <a:gd name="connsiteX149" fmla="*/ 8211127 w 8398545"/>
              <a:gd name="connsiteY149" fmla="*/ 350982 h 2854037"/>
              <a:gd name="connsiteX150" fmla="*/ 8266545 w 8398545"/>
              <a:gd name="connsiteY150" fmla="*/ 406400 h 2854037"/>
              <a:gd name="connsiteX151" fmla="*/ 8312727 w 8398545"/>
              <a:gd name="connsiteY151" fmla="*/ 489528 h 2854037"/>
              <a:gd name="connsiteX152" fmla="*/ 8340436 w 8398545"/>
              <a:gd name="connsiteY152" fmla="*/ 526473 h 2854037"/>
              <a:gd name="connsiteX153" fmla="*/ 8349673 w 8398545"/>
              <a:gd name="connsiteY153" fmla="*/ 554182 h 2854037"/>
              <a:gd name="connsiteX154" fmla="*/ 8368145 w 8398545"/>
              <a:gd name="connsiteY154" fmla="*/ 581891 h 2854037"/>
              <a:gd name="connsiteX155" fmla="*/ 8377382 w 8398545"/>
              <a:gd name="connsiteY155" fmla="*/ 646546 h 2854037"/>
              <a:gd name="connsiteX156" fmla="*/ 8386618 w 8398545"/>
              <a:gd name="connsiteY156" fmla="*/ 683491 h 2854037"/>
              <a:gd name="connsiteX157" fmla="*/ 8386618 w 8398545"/>
              <a:gd name="connsiteY157" fmla="*/ 979055 h 2854037"/>
              <a:gd name="connsiteX158" fmla="*/ 8377382 w 8398545"/>
              <a:gd name="connsiteY158" fmla="*/ 1016000 h 2854037"/>
              <a:gd name="connsiteX159" fmla="*/ 8349673 w 8398545"/>
              <a:gd name="connsiteY159" fmla="*/ 1163782 h 2854037"/>
              <a:gd name="connsiteX160" fmla="*/ 8331200 w 8398545"/>
              <a:gd name="connsiteY160" fmla="*/ 1209964 h 2854037"/>
              <a:gd name="connsiteX161" fmla="*/ 8321964 w 8398545"/>
              <a:gd name="connsiteY161" fmla="*/ 1246909 h 2854037"/>
              <a:gd name="connsiteX162" fmla="*/ 8303491 w 8398545"/>
              <a:gd name="connsiteY162" fmla="*/ 1293091 h 2854037"/>
              <a:gd name="connsiteX163" fmla="*/ 8285018 w 8398545"/>
              <a:gd name="connsiteY163" fmla="*/ 1366982 h 2854037"/>
              <a:gd name="connsiteX164" fmla="*/ 8275782 w 8398545"/>
              <a:gd name="connsiteY164" fmla="*/ 1394691 h 2854037"/>
              <a:gd name="connsiteX165" fmla="*/ 8266545 w 8398545"/>
              <a:gd name="connsiteY165" fmla="*/ 1440873 h 2854037"/>
              <a:gd name="connsiteX166" fmla="*/ 8238836 w 8398545"/>
              <a:gd name="connsiteY166" fmla="*/ 1477818 h 2854037"/>
              <a:gd name="connsiteX167" fmla="*/ 8229600 w 8398545"/>
              <a:gd name="connsiteY167" fmla="*/ 1505528 h 2854037"/>
              <a:gd name="connsiteX168" fmla="*/ 8201891 w 8398545"/>
              <a:gd name="connsiteY168" fmla="*/ 1616364 h 2854037"/>
              <a:gd name="connsiteX169" fmla="*/ 8146473 w 8398545"/>
              <a:gd name="connsiteY169" fmla="*/ 1699491 h 2854037"/>
              <a:gd name="connsiteX170" fmla="*/ 8072582 w 8398545"/>
              <a:gd name="connsiteY170" fmla="*/ 1810328 h 2854037"/>
              <a:gd name="connsiteX171" fmla="*/ 8054109 w 8398545"/>
              <a:gd name="connsiteY171" fmla="*/ 1838037 h 2854037"/>
              <a:gd name="connsiteX172" fmla="*/ 8026400 w 8398545"/>
              <a:gd name="connsiteY172" fmla="*/ 1884218 h 2854037"/>
              <a:gd name="connsiteX173" fmla="*/ 7980218 w 8398545"/>
              <a:gd name="connsiteY173" fmla="*/ 1921164 h 2854037"/>
              <a:gd name="connsiteX174" fmla="*/ 7934036 w 8398545"/>
              <a:gd name="connsiteY174" fmla="*/ 1976582 h 2854037"/>
              <a:gd name="connsiteX175" fmla="*/ 7887854 w 8398545"/>
              <a:gd name="connsiteY175" fmla="*/ 1995055 h 2854037"/>
              <a:gd name="connsiteX176" fmla="*/ 7860145 w 8398545"/>
              <a:gd name="connsiteY176" fmla="*/ 2032000 h 2854037"/>
              <a:gd name="connsiteX177" fmla="*/ 7767782 w 8398545"/>
              <a:gd name="connsiteY177" fmla="*/ 2068946 h 2854037"/>
              <a:gd name="connsiteX178" fmla="*/ 7712364 w 8398545"/>
              <a:gd name="connsiteY178" fmla="*/ 2096655 h 2854037"/>
              <a:gd name="connsiteX179" fmla="*/ 7684654 w 8398545"/>
              <a:gd name="connsiteY179" fmla="*/ 2115128 h 2854037"/>
              <a:gd name="connsiteX180" fmla="*/ 7555345 w 8398545"/>
              <a:gd name="connsiteY180" fmla="*/ 2124364 h 2854037"/>
              <a:gd name="connsiteX181" fmla="*/ 6687127 w 8398545"/>
              <a:gd name="connsiteY181" fmla="*/ 2105891 h 2854037"/>
              <a:gd name="connsiteX182" fmla="*/ 6659418 w 8398545"/>
              <a:gd name="connsiteY182" fmla="*/ 2096655 h 2854037"/>
              <a:gd name="connsiteX183" fmla="*/ 6567054 w 8398545"/>
              <a:gd name="connsiteY183" fmla="*/ 2087418 h 2854037"/>
              <a:gd name="connsiteX184" fmla="*/ 6520873 w 8398545"/>
              <a:gd name="connsiteY184" fmla="*/ 2078182 h 2854037"/>
              <a:gd name="connsiteX185" fmla="*/ 6391564 w 8398545"/>
              <a:gd name="connsiteY185" fmla="*/ 2068946 h 2854037"/>
              <a:gd name="connsiteX186" fmla="*/ 6280727 w 8398545"/>
              <a:gd name="connsiteY186" fmla="*/ 2059709 h 2854037"/>
              <a:gd name="connsiteX187" fmla="*/ 6096000 w 8398545"/>
              <a:gd name="connsiteY187" fmla="*/ 2041237 h 2854037"/>
              <a:gd name="connsiteX188" fmla="*/ 5975927 w 8398545"/>
              <a:gd name="connsiteY188" fmla="*/ 2013528 h 2854037"/>
              <a:gd name="connsiteX189" fmla="*/ 5809673 w 8398545"/>
              <a:gd name="connsiteY189" fmla="*/ 2004291 h 2854037"/>
              <a:gd name="connsiteX190" fmla="*/ 4378036 w 8398545"/>
              <a:gd name="connsiteY190" fmla="*/ 1995055 h 2854037"/>
              <a:gd name="connsiteX191" fmla="*/ 3934691 w 8398545"/>
              <a:gd name="connsiteY191" fmla="*/ 2004291 h 2854037"/>
              <a:gd name="connsiteX192" fmla="*/ 3906982 w 8398545"/>
              <a:gd name="connsiteY192" fmla="*/ 2022764 h 2854037"/>
              <a:gd name="connsiteX193" fmla="*/ 3870036 w 8398545"/>
              <a:gd name="connsiteY193" fmla="*/ 2041237 h 2854037"/>
              <a:gd name="connsiteX194" fmla="*/ 3722254 w 8398545"/>
              <a:gd name="connsiteY194"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357091 w 8398545"/>
              <a:gd name="connsiteY120" fmla="*/ 157018 h 2854037"/>
              <a:gd name="connsiteX121" fmla="*/ 5430982 w 8398545"/>
              <a:gd name="connsiteY121" fmla="*/ 147782 h 2854037"/>
              <a:gd name="connsiteX122" fmla="*/ 5495636 w 8398545"/>
              <a:gd name="connsiteY122" fmla="*/ 138546 h 2854037"/>
              <a:gd name="connsiteX123" fmla="*/ 5523345 w 8398545"/>
              <a:gd name="connsiteY123" fmla="*/ 129309 h 2854037"/>
              <a:gd name="connsiteX124" fmla="*/ 5551054 w 8398545"/>
              <a:gd name="connsiteY124" fmla="*/ 110837 h 2854037"/>
              <a:gd name="connsiteX125" fmla="*/ 5597236 w 8398545"/>
              <a:gd name="connsiteY125" fmla="*/ 101600 h 2854037"/>
              <a:gd name="connsiteX126" fmla="*/ 5634182 w 8398545"/>
              <a:gd name="connsiteY126" fmla="*/ 92364 h 2854037"/>
              <a:gd name="connsiteX127" fmla="*/ 5772727 w 8398545"/>
              <a:gd name="connsiteY127" fmla="*/ 55418 h 2854037"/>
              <a:gd name="connsiteX128" fmla="*/ 5800436 w 8398545"/>
              <a:gd name="connsiteY128" fmla="*/ 46182 h 2854037"/>
              <a:gd name="connsiteX129" fmla="*/ 5920509 w 8398545"/>
              <a:gd name="connsiteY129" fmla="*/ 27709 h 2854037"/>
              <a:gd name="connsiteX130" fmla="*/ 5966691 w 8398545"/>
              <a:gd name="connsiteY130" fmla="*/ 18473 h 2854037"/>
              <a:gd name="connsiteX131" fmla="*/ 6132945 w 8398545"/>
              <a:gd name="connsiteY131" fmla="*/ 0 h 2854037"/>
              <a:gd name="connsiteX132" fmla="*/ 6705600 w 8398545"/>
              <a:gd name="connsiteY132" fmla="*/ 9237 h 2854037"/>
              <a:gd name="connsiteX133" fmla="*/ 6853382 w 8398545"/>
              <a:gd name="connsiteY133" fmla="*/ 18473 h 2854037"/>
              <a:gd name="connsiteX134" fmla="*/ 6954982 w 8398545"/>
              <a:gd name="connsiteY134" fmla="*/ 27709 h 2854037"/>
              <a:gd name="connsiteX135" fmla="*/ 7444509 w 8398545"/>
              <a:gd name="connsiteY135" fmla="*/ 36946 h 2854037"/>
              <a:gd name="connsiteX136" fmla="*/ 7573818 w 8398545"/>
              <a:gd name="connsiteY136" fmla="*/ 55418 h 2854037"/>
              <a:gd name="connsiteX137" fmla="*/ 7647709 w 8398545"/>
              <a:gd name="connsiteY137" fmla="*/ 83128 h 2854037"/>
              <a:gd name="connsiteX138" fmla="*/ 7730836 w 8398545"/>
              <a:gd name="connsiteY138" fmla="*/ 101600 h 2854037"/>
              <a:gd name="connsiteX139" fmla="*/ 7777018 w 8398545"/>
              <a:gd name="connsiteY139" fmla="*/ 120073 h 2854037"/>
              <a:gd name="connsiteX140" fmla="*/ 7906327 w 8398545"/>
              <a:gd name="connsiteY140" fmla="*/ 147782 h 2854037"/>
              <a:gd name="connsiteX141" fmla="*/ 7934036 w 8398545"/>
              <a:gd name="connsiteY141" fmla="*/ 166255 h 2854037"/>
              <a:gd name="connsiteX142" fmla="*/ 7961745 w 8398545"/>
              <a:gd name="connsiteY142" fmla="*/ 193964 h 2854037"/>
              <a:gd name="connsiteX143" fmla="*/ 7998691 w 8398545"/>
              <a:gd name="connsiteY143" fmla="*/ 203200 h 2854037"/>
              <a:gd name="connsiteX144" fmla="*/ 8044873 w 8398545"/>
              <a:gd name="connsiteY144" fmla="*/ 230909 h 2854037"/>
              <a:gd name="connsiteX145" fmla="*/ 8100291 w 8398545"/>
              <a:gd name="connsiteY145" fmla="*/ 267855 h 2854037"/>
              <a:gd name="connsiteX146" fmla="*/ 8137236 w 8398545"/>
              <a:gd name="connsiteY146" fmla="*/ 286328 h 2854037"/>
              <a:gd name="connsiteX147" fmla="*/ 8174182 w 8398545"/>
              <a:gd name="connsiteY147" fmla="*/ 323273 h 2854037"/>
              <a:gd name="connsiteX148" fmla="*/ 8211127 w 8398545"/>
              <a:gd name="connsiteY148" fmla="*/ 350982 h 2854037"/>
              <a:gd name="connsiteX149" fmla="*/ 8266545 w 8398545"/>
              <a:gd name="connsiteY149" fmla="*/ 406400 h 2854037"/>
              <a:gd name="connsiteX150" fmla="*/ 8312727 w 8398545"/>
              <a:gd name="connsiteY150" fmla="*/ 489528 h 2854037"/>
              <a:gd name="connsiteX151" fmla="*/ 8340436 w 8398545"/>
              <a:gd name="connsiteY151" fmla="*/ 526473 h 2854037"/>
              <a:gd name="connsiteX152" fmla="*/ 8349673 w 8398545"/>
              <a:gd name="connsiteY152" fmla="*/ 554182 h 2854037"/>
              <a:gd name="connsiteX153" fmla="*/ 8368145 w 8398545"/>
              <a:gd name="connsiteY153" fmla="*/ 581891 h 2854037"/>
              <a:gd name="connsiteX154" fmla="*/ 8377382 w 8398545"/>
              <a:gd name="connsiteY154" fmla="*/ 646546 h 2854037"/>
              <a:gd name="connsiteX155" fmla="*/ 8386618 w 8398545"/>
              <a:gd name="connsiteY155" fmla="*/ 683491 h 2854037"/>
              <a:gd name="connsiteX156" fmla="*/ 8386618 w 8398545"/>
              <a:gd name="connsiteY156" fmla="*/ 979055 h 2854037"/>
              <a:gd name="connsiteX157" fmla="*/ 8377382 w 8398545"/>
              <a:gd name="connsiteY157" fmla="*/ 1016000 h 2854037"/>
              <a:gd name="connsiteX158" fmla="*/ 8349673 w 8398545"/>
              <a:gd name="connsiteY158" fmla="*/ 1163782 h 2854037"/>
              <a:gd name="connsiteX159" fmla="*/ 8331200 w 8398545"/>
              <a:gd name="connsiteY159" fmla="*/ 1209964 h 2854037"/>
              <a:gd name="connsiteX160" fmla="*/ 8321964 w 8398545"/>
              <a:gd name="connsiteY160" fmla="*/ 1246909 h 2854037"/>
              <a:gd name="connsiteX161" fmla="*/ 8303491 w 8398545"/>
              <a:gd name="connsiteY161" fmla="*/ 1293091 h 2854037"/>
              <a:gd name="connsiteX162" fmla="*/ 8285018 w 8398545"/>
              <a:gd name="connsiteY162" fmla="*/ 1366982 h 2854037"/>
              <a:gd name="connsiteX163" fmla="*/ 8275782 w 8398545"/>
              <a:gd name="connsiteY163" fmla="*/ 1394691 h 2854037"/>
              <a:gd name="connsiteX164" fmla="*/ 8266545 w 8398545"/>
              <a:gd name="connsiteY164" fmla="*/ 1440873 h 2854037"/>
              <a:gd name="connsiteX165" fmla="*/ 8238836 w 8398545"/>
              <a:gd name="connsiteY165" fmla="*/ 1477818 h 2854037"/>
              <a:gd name="connsiteX166" fmla="*/ 8229600 w 8398545"/>
              <a:gd name="connsiteY166" fmla="*/ 1505528 h 2854037"/>
              <a:gd name="connsiteX167" fmla="*/ 8201891 w 8398545"/>
              <a:gd name="connsiteY167" fmla="*/ 1616364 h 2854037"/>
              <a:gd name="connsiteX168" fmla="*/ 8146473 w 8398545"/>
              <a:gd name="connsiteY168" fmla="*/ 1699491 h 2854037"/>
              <a:gd name="connsiteX169" fmla="*/ 8072582 w 8398545"/>
              <a:gd name="connsiteY169" fmla="*/ 1810328 h 2854037"/>
              <a:gd name="connsiteX170" fmla="*/ 8054109 w 8398545"/>
              <a:gd name="connsiteY170" fmla="*/ 1838037 h 2854037"/>
              <a:gd name="connsiteX171" fmla="*/ 8026400 w 8398545"/>
              <a:gd name="connsiteY171" fmla="*/ 1884218 h 2854037"/>
              <a:gd name="connsiteX172" fmla="*/ 7980218 w 8398545"/>
              <a:gd name="connsiteY172" fmla="*/ 1921164 h 2854037"/>
              <a:gd name="connsiteX173" fmla="*/ 7934036 w 8398545"/>
              <a:gd name="connsiteY173" fmla="*/ 1976582 h 2854037"/>
              <a:gd name="connsiteX174" fmla="*/ 7887854 w 8398545"/>
              <a:gd name="connsiteY174" fmla="*/ 1995055 h 2854037"/>
              <a:gd name="connsiteX175" fmla="*/ 7860145 w 8398545"/>
              <a:gd name="connsiteY175" fmla="*/ 2032000 h 2854037"/>
              <a:gd name="connsiteX176" fmla="*/ 7767782 w 8398545"/>
              <a:gd name="connsiteY176" fmla="*/ 2068946 h 2854037"/>
              <a:gd name="connsiteX177" fmla="*/ 7712364 w 8398545"/>
              <a:gd name="connsiteY177" fmla="*/ 2096655 h 2854037"/>
              <a:gd name="connsiteX178" fmla="*/ 7684654 w 8398545"/>
              <a:gd name="connsiteY178" fmla="*/ 2115128 h 2854037"/>
              <a:gd name="connsiteX179" fmla="*/ 7555345 w 8398545"/>
              <a:gd name="connsiteY179" fmla="*/ 2124364 h 2854037"/>
              <a:gd name="connsiteX180" fmla="*/ 6687127 w 8398545"/>
              <a:gd name="connsiteY180" fmla="*/ 2105891 h 2854037"/>
              <a:gd name="connsiteX181" fmla="*/ 6659418 w 8398545"/>
              <a:gd name="connsiteY181" fmla="*/ 2096655 h 2854037"/>
              <a:gd name="connsiteX182" fmla="*/ 6567054 w 8398545"/>
              <a:gd name="connsiteY182" fmla="*/ 2087418 h 2854037"/>
              <a:gd name="connsiteX183" fmla="*/ 6520873 w 8398545"/>
              <a:gd name="connsiteY183" fmla="*/ 2078182 h 2854037"/>
              <a:gd name="connsiteX184" fmla="*/ 6391564 w 8398545"/>
              <a:gd name="connsiteY184" fmla="*/ 2068946 h 2854037"/>
              <a:gd name="connsiteX185" fmla="*/ 6280727 w 8398545"/>
              <a:gd name="connsiteY185" fmla="*/ 2059709 h 2854037"/>
              <a:gd name="connsiteX186" fmla="*/ 6096000 w 8398545"/>
              <a:gd name="connsiteY186" fmla="*/ 2041237 h 2854037"/>
              <a:gd name="connsiteX187" fmla="*/ 5975927 w 8398545"/>
              <a:gd name="connsiteY187" fmla="*/ 2013528 h 2854037"/>
              <a:gd name="connsiteX188" fmla="*/ 5809673 w 8398545"/>
              <a:gd name="connsiteY188" fmla="*/ 2004291 h 2854037"/>
              <a:gd name="connsiteX189" fmla="*/ 4378036 w 8398545"/>
              <a:gd name="connsiteY189" fmla="*/ 1995055 h 2854037"/>
              <a:gd name="connsiteX190" fmla="*/ 3934691 w 8398545"/>
              <a:gd name="connsiteY190" fmla="*/ 2004291 h 2854037"/>
              <a:gd name="connsiteX191" fmla="*/ 3906982 w 8398545"/>
              <a:gd name="connsiteY191" fmla="*/ 2022764 h 2854037"/>
              <a:gd name="connsiteX192" fmla="*/ 3870036 w 8398545"/>
              <a:gd name="connsiteY192" fmla="*/ 2041237 h 2854037"/>
              <a:gd name="connsiteX193" fmla="*/ 3722254 w 8398545"/>
              <a:gd name="connsiteY193"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357091 w 8398545"/>
              <a:gd name="connsiteY120" fmla="*/ 157018 h 2854037"/>
              <a:gd name="connsiteX121" fmla="*/ 5495636 w 8398545"/>
              <a:gd name="connsiteY121" fmla="*/ 138546 h 2854037"/>
              <a:gd name="connsiteX122" fmla="*/ 5523345 w 8398545"/>
              <a:gd name="connsiteY122" fmla="*/ 129309 h 2854037"/>
              <a:gd name="connsiteX123" fmla="*/ 5551054 w 8398545"/>
              <a:gd name="connsiteY123" fmla="*/ 110837 h 2854037"/>
              <a:gd name="connsiteX124" fmla="*/ 5597236 w 8398545"/>
              <a:gd name="connsiteY124" fmla="*/ 101600 h 2854037"/>
              <a:gd name="connsiteX125" fmla="*/ 5634182 w 8398545"/>
              <a:gd name="connsiteY125" fmla="*/ 92364 h 2854037"/>
              <a:gd name="connsiteX126" fmla="*/ 5772727 w 8398545"/>
              <a:gd name="connsiteY126" fmla="*/ 55418 h 2854037"/>
              <a:gd name="connsiteX127" fmla="*/ 5800436 w 8398545"/>
              <a:gd name="connsiteY127" fmla="*/ 46182 h 2854037"/>
              <a:gd name="connsiteX128" fmla="*/ 5920509 w 8398545"/>
              <a:gd name="connsiteY128" fmla="*/ 27709 h 2854037"/>
              <a:gd name="connsiteX129" fmla="*/ 5966691 w 8398545"/>
              <a:gd name="connsiteY129" fmla="*/ 18473 h 2854037"/>
              <a:gd name="connsiteX130" fmla="*/ 6132945 w 8398545"/>
              <a:gd name="connsiteY130" fmla="*/ 0 h 2854037"/>
              <a:gd name="connsiteX131" fmla="*/ 6705600 w 8398545"/>
              <a:gd name="connsiteY131" fmla="*/ 9237 h 2854037"/>
              <a:gd name="connsiteX132" fmla="*/ 6853382 w 8398545"/>
              <a:gd name="connsiteY132" fmla="*/ 18473 h 2854037"/>
              <a:gd name="connsiteX133" fmla="*/ 6954982 w 8398545"/>
              <a:gd name="connsiteY133" fmla="*/ 27709 h 2854037"/>
              <a:gd name="connsiteX134" fmla="*/ 7444509 w 8398545"/>
              <a:gd name="connsiteY134" fmla="*/ 36946 h 2854037"/>
              <a:gd name="connsiteX135" fmla="*/ 7573818 w 8398545"/>
              <a:gd name="connsiteY135" fmla="*/ 55418 h 2854037"/>
              <a:gd name="connsiteX136" fmla="*/ 7647709 w 8398545"/>
              <a:gd name="connsiteY136" fmla="*/ 83128 h 2854037"/>
              <a:gd name="connsiteX137" fmla="*/ 7730836 w 8398545"/>
              <a:gd name="connsiteY137" fmla="*/ 101600 h 2854037"/>
              <a:gd name="connsiteX138" fmla="*/ 7777018 w 8398545"/>
              <a:gd name="connsiteY138" fmla="*/ 120073 h 2854037"/>
              <a:gd name="connsiteX139" fmla="*/ 7906327 w 8398545"/>
              <a:gd name="connsiteY139" fmla="*/ 147782 h 2854037"/>
              <a:gd name="connsiteX140" fmla="*/ 7934036 w 8398545"/>
              <a:gd name="connsiteY140" fmla="*/ 166255 h 2854037"/>
              <a:gd name="connsiteX141" fmla="*/ 7961745 w 8398545"/>
              <a:gd name="connsiteY141" fmla="*/ 193964 h 2854037"/>
              <a:gd name="connsiteX142" fmla="*/ 7998691 w 8398545"/>
              <a:gd name="connsiteY142" fmla="*/ 203200 h 2854037"/>
              <a:gd name="connsiteX143" fmla="*/ 8044873 w 8398545"/>
              <a:gd name="connsiteY143" fmla="*/ 230909 h 2854037"/>
              <a:gd name="connsiteX144" fmla="*/ 8100291 w 8398545"/>
              <a:gd name="connsiteY144" fmla="*/ 267855 h 2854037"/>
              <a:gd name="connsiteX145" fmla="*/ 8137236 w 8398545"/>
              <a:gd name="connsiteY145" fmla="*/ 286328 h 2854037"/>
              <a:gd name="connsiteX146" fmla="*/ 8174182 w 8398545"/>
              <a:gd name="connsiteY146" fmla="*/ 323273 h 2854037"/>
              <a:gd name="connsiteX147" fmla="*/ 8211127 w 8398545"/>
              <a:gd name="connsiteY147" fmla="*/ 350982 h 2854037"/>
              <a:gd name="connsiteX148" fmla="*/ 8266545 w 8398545"/>
              <a:gd name="connsiteY148" fmla="*/ 406400 h 2854037"/>
              <a:gd name="connsiteX149" fmla="*/ 8312727 w 8398545"/>
              <a:gd name="connsiteY149" fmla="*/ 489528 h 2854037"/>
              <a:gd name="connsiteX150" fmla="*/ 8340436 w 8398545"/>
              <a:gd name="connsiteY150" fmla="*/ 526473 h 2854037"/>
              <a:gd name="connsiteX151" fmla="*/ 8349673 w 8398545"/>
              <a:gd name="connsiteY151" fmla="*/ 554182 h 2854037"/>
              <a:gd name="connsiteX152" fmla="*/ 8368145 w 8398545"/>
              <a:gd name="connsiteY152" fmla="*/ 581891 h 2854037"/>
              <a:gd name="connsiteX153" fmla="*/ 8377382 w 8398545"/>
              <a:gd name="connsiteY153" fmla="*/ 646546 h 2854037"/>
              <a:gd name="connsiteX154" fmla="*/ 8386618 w 8398545"/>
              <a:gd name="connsiteY154" fmla="*/ 683491 h 2854037"/>
              <a:gd name="connsiteX155" fmla="*/ 8386618 w 8398545"/>
              <a:gd name="connsiteY155" fmla="*/ 979055 h 2854037"/>
              <a:gd name="connsiteX156" fmla="*/ 8377382 w 8398545"/>
              <a:gd name="connsiteY156" fmla="*/ 1016000 h 2854037"/>
              <a:gd name="connsiteX157" fmla="*/ 8349673 w 8398545"/>
              <a:gd name="connsiteY157" fmla="*/ 1163782 h 2854037"/>
              <a:gd name="connsiteX158" fmla="*/ 8331200 w 8398545"/>
              <a:gd name="connsiteY158" fmla="*/ 1209964 h 2854037"/>
              <a:gd name="connsiteX159" fmla="*/ 8321964 w 8398545"/>
              <a:gd name="connsiteY159" fmla="*/ 1246909 h 2854037"/>
              <a:gd name="connsiteX160" fmla="*/ 8303491 w 8398545"/>
              <a:gd name="connsiteY160" fmla="*/ 1293091 h 2854037"/>
              <a:gd name="connsiteX161" fmla="*/ 8285018 w 8398545"/>
              <a:gd name="connsiteY161" fmla="*/ 1366982 h 2854037"/>
              <a:gd name="connsiteX162" fmla="*/ 8275782 w 8398545"/>
              <a:gd name="connsiteY162" fmla="*/ 1394691 h 2854037"/>
              <a:gd name="connsiteX163" fmla="*/ 8266545 w 8398545"/>
              <a:gd name="connsiteY163" fmla="*/ 1440873 h 2854037"/>
              <a:gd name="connsiteX164" fmla="*/ 8238836 w 8398545"/>
              <a:gd name="connsiteY164" fmla="*/ 1477818 h 2854037"/>
              <a:gd name="connsiteX165" fmla="*/ 8229600 w 8398545"/>
              <a:gd name="connsiteY165" fmla="*/ 1505528 h 2854037"/>
              <a:gd name="connsiteX166" fmla="*/ 8201891 w 8398545"/>
              <a:gd name="connsiteY166" fmla="*/ 1616364 h 2854037"/>
              <a:gd name="connsiteX167" fmla="*/ 8146473 w 8398545"/>
              <a:gd name="connsiteY167" fmla="*/ 1699491 h 2854037"/>
              <a:gd name="connsiteX168" fmla="*/ 8072582 w 8398545"/>
              <a:gd name="connsiteY168" fmla="*/ 1810328 h 2854037"/>
              <a:gd name="connsiteX169" fmla="*/ 8054109 w 8398545"/>
              <a:gd name="connsiteY169" fmla="*/ 1838037 h 2854037"/>
              <a:gd name="connsiteX170" fmla="*/ 8026400 w 8398545"/>
              <a:gd name="connsiteY170" fmla="*/ 1884218 h 2854037"/>
              <a:gd name="connsiteX171" fmla="*/ 7980218 w 8398545"/>
              <a:gd name="connsiteY171" fmla="*/ 1921164 h 2854037"/>
              <a:gd name="connsiteX172" fmla="*/ 7934036 w 8398545"/>
              <a:gd name="connsiteY172" fmla="*/ 1976582 h 2854037"/>
              <a:gd name="connsiteX173" fmla="*/ 7887854 w 8398545"/>
              <a:gd name="connsiteY173" fmla="*/ 1995055 h 2854037"/>
              <a:gd name="connsiteX174" fmla="*/ 7860145 w 8398545"/>
              <a:gd name="connsiteY174" fmla="*/ 2032000 h 2854037"/>
              <a:gd name="connsiteX175" fmla="*/ 7767782 w 8398545"/>
              <a:gd name="connsiteY175" fmla="*/ 2068946 h 2854037"/>
              <a:gd name="connsiteX176" fmla="*/ 7712364 w 8398545"/>
              <a:gd name="connsiteY176" fmla="*/ 2096655 h 2854037"/>
              <a:gd name="connsiteX177" fmla="*/ 7684654 w 8398545"/>
              <a:gd name="connsiteY177" fmla="*/ 2115128 h 2854037"/>
              <a:gd name="connsiteX178" fmla="*/ 7555345 w 8398545"/>
              <a:gd name="connsiteY178" fmla="*/ 2124364 h 2854037"/>
              <a:gd name="connsiteX179" fmla="*/ 6687127 w 8398545"/>
              <a:gd name="connsiteY179" fmla="*/ 2105891 h 2854037"/>
              <a:gd name="connsiteX180" fmla="*/ 6659418 w 8398545"/>
              <a:gd name="connsiteY180" fmla="*/ 2096655 h 2854037"/>
              <a:gd name="connsiteX181" fmla="*/ 6567054 w 8398545"/>
              <a:gd name="connsiteY181" fmla="*/ 2087418 h 2854037"/>
              <a:gd name="connsiteX182" fmla="*/ 6520873 w 8398545"/>
              <a:gd name="connsiteY182" fmla="*/ 2078182 h 2854037"/>
              <a:gd name="connsiteX183" fmla="*/ 6391564 w 8398545"/>
              <a:gd name="connsiteY183" fmla="*/ 2068946 h 2854037"/>
              <a:gd name="connsiteX184" fmla="*/ 6280727 w 8398545"/>
              <a:gd name="connsiteY184" fmla="*/ 2059709 h 2854037"/>
              <a:gd name="connsiteX185" fmla="*/ 6096000 w 8398545"/>
              <a:gd name="connsiteY185" fmla="*/ 2041237 h 2854037"/>
              <a:gd name="connsiteX186" fmla="*/ 5975927 w 8398545"/>
              <a:gd name="connsiteY186" fmla="*/ 2013528 h 2854037"/>
              <a:gd name="connsiteX187" fmla="*/ 5809673 w 8398545"/>
              <a:gd name="connsiteY187" fmla="*/ 2004291 h 2854037"/>
              <a:gd name="connsiteX188" fmla="*/ 4378036 w 8398545"/>
              <a:gd name="connsiteY188" fmla="*/ 1995055 h 2854037"/>
              <a:gd name="connsiteX189" fmla="*/ 3934691 w 8398545"/>
              <a:gd name="connsiteY189" fmla="*/ 2004291 h 2854037"/>
              <a:gd name="connsiteX190" fmla="*/ 3906982 w 8398545"/>
              <a:gd name="connsiteY190" fmla="*/ 2022764 h 2854037"/>
              <a:gd name="connsiteX191" fmla="*/ 3870036 w 8398545"/>
              <a:gd name="connsiteY191" fmla="*/ 2041237 h 2854037"/>
              <a:gd name="connsiteX192" fmla="*/ 3722254 w 8398545"/>
              <a:gd name="connsiteY192"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255491 w 8398545"/>
              <a:gd name="connsiteY119" fmla="*/ 193964 h 2854037"/>
              <a:gd name="connsiteX120" fmla="*/ 5495636 w 8398545"/>
              <a:gd name="connsiteY120" fmla="*/ 138546 h 2854037"/>
              <a:gd name="connsiteX121" fmla="*/ 5523345 w 8398545"/>
              <a:gd name="connsiteY121" fmla="*/ 129309 h 2854037"/>
              <a:gd name="connsiteX122" fmla="*/ 5551054 w 8398545"/>
              <a:gd name="connsiteY122" fmla="*/ 110837 h 2854037"/>
              <a:gd name="connsiteX123" fmla="*/ 5597236 w 8398545"/>
              <a:gd name="connsiteY123" fmla="*/ 101600 h 2854037"/>
              <a:gd name="connsiteX124" fmla="*/ 5634182 w 8398545"/>
              <a:gd name="connsiteY124" fmla="*/ 92364 h 2854037"/>
              <a:gd name="connsiteX125" fmla="*/ 5772727 w 8398545"/>
              <a:gd name="connsiteY125" fmla="*/ 55418 h 2854037"/>
              <a:gd name="connsiteX126" fmla="*/ 5800436 w 8398545"/>
              <a:gd name="connsiteY126" fmla="*/ 46182 h 2854037"/>
              <a:gd name="connsiteX127" fmla="*/ 5920509 w 8398545"/>
              <a:gd name="connsiteY127" fmla="*/ 27709 h 2854037"/>
              <a:gd name="connsiteX128" fmla="*/ 5966691 w 8398545"/>
              <a:gd name="connsiteY128" fmla="*/ 18473 h 2854037"/>
              <a:gd name="connsiteX129" fmla="*/ 6132945 w 8398545"/>
              <a:gd name="connsiteY129" fmla="*/ 0 h 2854037"/>
              <a:gd name="connsiteX130" fmla="*/ 6705600 w 8398545"/>
              <a:gd name="connsiteY130" fmla="*/ 9237 h 2854037"/>
              <a:gd name="connsiteX131" fmla="*/ 6853382 w 8398545"/>
              <a:gd name="connsiteY131" fmla="*/ 18473 h 2854037"/>
              <a:gd name="connsiteX132" fmla="*/ 6954982 w 8398545"/>
              <a:gd name="connsiteY132" fmla="*/ 27709 h 2854037"/>
              <a:gd name="connsiteX133" fmla="*/ 7444509 w 8398545"/>
              <a:gd name="connsiteY133" fmla="*/ 36946 h 2854037"/>
              <a:gd name="connsiteX134" fmla="*/ 7573818 w 8398545"/>
              <a:gd name="connsiteY134" fmla="*/ 55418 h 2854037"/>
              <a:gd name="connsiteX135" fmla="*/ 7647709 w 8398545"/>
              <a:gd name="connsiteY135" fmla="*/ 83128 h 2854037"/>
              <a:gd name="connsiteX136" fmla="*/ 7730836 w 8398545"/>
              <a:gd name="connsiteY136" fmla="*/ 101600 h 2854037"/>
              <a:gd name="connsiteX137" fmla="*/ 7777018 w 8398545"/>
              <a:gd name="connsiteY137" fmla="*/ 120073 h 2854037"/>
              <a:gd name="connsiteX138" fmla="*/ 7906327 w 8398545"/>
              <a:gd name="connsiteY138" fmla="*/ 147782 h 2854037"/>
              <a:gd name="connsiteX139" fmla="*/ 7934036 w 8398545"/>
              <a:gd name="connsiteY139" fmla="*/ 166255 h 2854037"/>
              <a:gd name="connsiteX140" fmla="*/ 7961745 w 8398545"/>
              <a:gd name="connsiteY140" fmla="*/ 193964 h 2854037"/>
              <a:gd name="connsiteX141" fmla="*/ 7998691 w 8398545"/>
              <a:gd name="connsiteY141" fmla="*/ 203200 h 2854037"/>
              <a:gd name="connsiteX142" fmla="*/ 8044873 w 8398545"/>
              <a:gd name="connsiteY142" fmla="*/ 230909 h 2854037"/>
              <a:gd name="connsiteX143" fmla="*/ 8100291 w 8398545"/>
              <a:gd name="connsiteY143" fmla="*/ 267855 h 2854037"/>
              <a:gd name="connsiteX144" fmla="*/ 8137236 w 8398545"/>
              <a:gd name="connsiteY144" fmla="*/ 286328 h 2854037"/>
              <a:gd name="connsiteX145" fmla="*/ 8174182 w 8398545"/>
              <a:gd name="connsiteY145" fmla="*/ 323273 h 2854037"/>
              <a:gd name="connsiteX146" fmla="*/ 8211127 w 8398545"/>
              <a:gd name="connsiteY146" fmla="*/ 350982 h 2854037"/>
              <a:gd name="connsiteX147" fmla="*/ 8266545 w 8398545"/>
              <a:gd name="connsiteY147" fmla="*/ 406400 h 2854037"/>
              <a:gd name="connsiteX148" fmla="*/ 8312727 w 8398545"/>
              <a:gd name="connsiteY148" fmla="*/ 489528 h 2854037"/>
              <a:gd name="connsiteX149" fmla="*/ 8340436 w 8398545"/>
              <a:gd name="connsiteY149" fmla="*/ 526473 h 2854037"/>
              <a:gd name="connsiteX150" fmla="*/ 8349673 w 8398545"/>
              <a:gd name="connsiteY150" fmla="*/ 554182 h 2854037"/>
              <a:gd name="connsiteX151" fmla="*/ 8368145 w 8398545"/>
              <a:gd name="connsiteY151" fmla="*/ 581891 h 2854037"/>
              <a:gd name="connsiteX152" fmla="*/ 8377382 w 8398545"/>
              <a:gd name="connsiteY152" fmla="*/ 646546 h 2854037"/>
              <a:gd name="connsiteX153" fmla="*/ 8386618 w 8398545"/>
              <a:gd name="connsiteY153" fmla="*/ 683491 h 2854037"/>
              <a:gd name="connsiteX154" fmla="*/ 8386618 w 8398545"/>
              <a:gd name="connsiteY154" fmla="*/ 979055 h 2854037"/>
              <a:gd name="connsiteX155" fmla="*/ 8377382 w 8398545"/>
              <a:gd name="connsiteY155" fmla="*/ 1016000 h 2854037"/>
              <a:gd name="connsiteX156" fmla="*/ 8349673 w 8398545"/>
              <a:gd name="connsiteY156" fmla="*/ 1163782 h 2854037"/>
              <a:gd name="connsiteX157" fmla="*/ 8331200 w 8398545"/>
              <a:gd name="connsiteY157" fmla="*/ 1209964 h 2854037"/>
              <a:gd name="connsiteX158" fmla="*/ 8321964 w 8398545"/>
              <a:gd name="connsiteY158" fmla="*/ 1246909 h 2854037"/>
              <a:gd name="connsiteX159" fmla="*/ 8303491 w 8398545"/>
              <a:gd name="connsiteY159" fmla="*/ 1293091 h 2854037"/>
              <a:gd name="connsiteX160" fmla="*/ 8285018 w 8398545"/>
              <a:gd name="connsiteY160" fmla="*/ 1366982 h 2854037"/>
              <a:gd name="connsiteX161" fmla="*/ 8275782 w 8398545"/>
              <a:gd name="connsiteY161" fmla="*/ 1394691 h 2854037"/>
              <a:gd name="connsiteX162" fmla="*/ 8266545 w 8398545"/>
              <a:gd name="connsiteY162" fmla="*/ 1440873 h 2854037"/>
              <a:gd name="connsiteX163" fmla="*/ 8238836 w 8398545"/>
              <a:gd name="connsiteY163" fmla="*/ 1477818 h 2854037"/>
              <a:gd name="connsiteX164" fmla="*/ 8229600 w 8398545"/>
              <a:gd name="connsiteY164" fmla="*/ 1505528 h 2854037"/>
              <a:gd name="connsiteX165" fmla="*/ 8201891 w 8398545"/>
              <a:gd name="connsiteY165" fmla="*/ 1616364 h 2854037"/>
              <a:gd name="connsiteX166" fmla="*/ 8146473 w 8398545"/>
              <a:gd name="connsiteY166" fmla="*/ 1699491 h 2854037"/>
              <a:gd name="connsiteX167" fmla="*/ 8072582 w 8398545"/>
              <a:gd name="connsiteY167" fmla="*/ 1810328 h 2854037"/>
              <a:gd name="connsiteX168" fmla="*/ 8054109 w 8398545"/>
              <a:gd name="connsiteY168" fmla="*/ 1838037 h 2854037"/>
              <a:gd name="connsiteX169" fmla="*/ 8026400 w 8398545"/>
              <a:gd name="connsiteY169" fmla="*/ 1884218 h 2854037"/>
              <a:gd name="connsiteX170" fmla="*/ 7980218 w 8398545"/>
              <a:gd name="connsiteY170" fmla="*/ 1921164 h 2854037"/>
              <a:gd name="connsiteX171" fmla="*/ 7934036 w 8398545"/>
              <a:gd name="connsiteY171" fmla="*/ 1976582 h 2854037"/>
              <a:gd name="connsiteX172" fmla="*/ 7887854 w 8398545"/>
              <a:gd name="connsiteY172" fmla="*/ 1995055 h 2854037"/>
              <a:gd name="connsiteX173" fmla="*/ 7860145 w 8398545"/>
              <a:gd name="connsiteY173" fmla="*/ 2032000 h 2854037"/>
              <a:gd name="connsiteX174" fmla="*/ 7767782 w 8398545"/>
              <a:gd name="connsiteY174" fmla="*/ 2068946 h 2854037"/>
              <a:gd name="connsiteX175" fmla="*/ 7712364 w 8398545"/>
              <a:gd name="connsiteY175" fmla="*/ 2096655 h 2854037"/>
              <a:gd name="connsiteX176" fmla="*/ 7684654 w 8398545"/>
              <a:gd name="connsiteY176" fmla="*/ 2115128 h 2854037"/>
              <a:gd name="connsiteX177" fmla="*/ 7555345 w 8398545"/>
              <a:gd name="connsiteY177" fmla="*/ 2124364 h 2854037"/>
              <a:gd name="connsiteX178" fmla="*/ 6687127 w 8398545"/>
              <a:gd name="connsiteY178" fmla="*/ 2105891 h 2854037"/>
              <a:gd name="connsiteX179" fmla="*/ 6659418 w 8398545"/>
              <a:gd name="connsiteY179" fmla="*/ 2096655 h 2854037"/>
              <a:gd name="connsiteX180" fmla="*/ 6567054 w 8398545"/>
              <a:gd name="connsiteY180" fmla="*/ 2087418 h 2854037"/>
              <a:gd name="connsiteX181" fmla="*/ 6520873 w 8398545"/>
              <a:gd name="connsiteY181" fmla="*/ 2078182 h 2854037"/>
              <a:gd name="connsiteX182" fmla="*/ 6391564 w 8398545"/>
              <a:gd name="connsiteY182" fmla="*/ 2068946 h 2854037"/>
              <a:gd name="connsiteX183" fmla="*/ 6280727 w 8398545"/>
              <a:gd name="connsiteY183" fmla="*/ 2059709 h 2854037"/>
              <a:gd name="connsiteX184" fmla="*/ 6096000 w 8398545"/>
              <a:gd name="connsiteY184" fmla="*/ 2041237 h 2854037"/>
              <a:gd name="connsiteX185" fmla="*/ 5975927 w 8398545"/>
              <a:gd name="connsiteY185" fmla="*/ 2013528 h 2854037"/>
              <a:gd name="connsiteX186" fmla="*/ 5809673 w 8398545"/>
              <a:gd name="connsiteY186" fmla="*/ 2004291 h 2854037"/>
              <a:gd name="connsiteX187" fmla="*/ 4378036 w 8398545"/>
              <a:gd name="connsiteY187" fmla="*/ 1995055 h 2854037"/>
              <a:gd name="connsiteX188" fmla="*/ 3934691 w 8398545"/>
              <a:gd name="connsiteY188" fmla="*/ 2004291 h 2854037"/>
              <a:gd name="connsiteX189" fmla="*/ 3906982 w 8398545"/>
              <a:gd name="connsiteY189" fmla="*/ 2022764 h 2854037"/>
              <a:gd name="connsiteX190" fmla="*/ 3870036 w 8398545"/>
              <a:gd name="connsiteY190" fmla="*/ 2041237 h 2854037"/>
              <a:gd name="connsiteX191" fmla="*/ 3722254 w 8398545"/>
              <a:gd name="connsiteY191"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444509 w 8398545"/>
              <a:gd name="connsiteY132" fmla="*/ 36946 h 2854037"/>
              <a:gd name="connsiteX133" fmla="*/ 7573818 w 8398545"/>
              <a:gd name="connsiteY133" fmla="*/ 55418 h 2854037"/>
              <a:gd name="connsiteX134" fmla="*/ 7647709 w 8398545"/>
              <a:gd name="connsiteY134" fmla="*/ 83128 h 2854037"/>
              <a:gd name="connsiteX135" fmla="*/ 7730836 w 8398545"/>
              <a:gd name="connsiteY135" fmla="*/ 101600 h 2854037"/>
              <a:gd name="connsiteX136" fmla="*/ 7777018 w 8398545"/>
              <a:gd name="connsiteY136" fmla="*/ 120073 h 2854037"/>
              <a:gd name="connsiteX137" fmla="*/ 7906327 w 8398545"/>
              <a:gd name="connsiteY137" fmla="*/ 147782 h 2854037"/>
              <a:gd name="connsiteX138" fmla="*/ 7934036 w 8398545"/>
              <a:gd name="connsiteY138" fmla="*/ 166255 h 2854037"/>
              <a:gd name="connsiteX139" fmla="*/ 7961745 w 8398545"/>
              <a:gd name="connsiteY139" fmla="*/ 193964 h 2854037"/>
              <a:gd name="connsiteX140" fmla="*/ 7998691 w 8398545"/>
              <a:gd name="connsiteY140" fmla="*/ 203200 h 2854037"/>
              <a:gd name="connsiteX141" fmla="*/ 8044873 w 8398545"/>
              <a:gd name="connsiteY141" fmla="*/ 230909 h 2854037"/>
              <a:gd name="connsiteX142" fmla="*/ 8100291 w 8398545"/>
              <a:gd name="connsiteY142" fmla="*/ 267855 h 2854037"/>
              <a:gd name="connsiteX143" fmla="*/ 8137236 w 8398545"/>
              <a:gd name="connsiteY143" fmla="*/ 286328 h 2854037"/>
              <a:gd name="connsiteX144" fmla="*/ 8174182 w 8398545"/>
              <a:gd name="connsiteY144" fmla="*/ 323273 h 2854037"/>
              <a:gd name="connsiteX145" fmla="*/ 8211127 w 8398545"/>
              <a:gd name="connsiteY145" fmla="*/ 350982 h 2854037"/>
              <a:gd name="connsiteX146" fmla="*/ 8266545 w 8398545"/>
              <a:gd name="connsiteY146" fmla="*/ 406400 h 2854037"/>
              <a:gd name="connsiteX147" fmla="*/ 8312727 w 8398545"/>
              <a:gd name="connsiteY147" fmla="*/ 489528 h 2854037"/>
              <a:gd name="connsiteX148" fmla="*/ 8340436 w 8398545"/>
              <a:gd name="connsiteY148" fmla="*/ 526473 h 2854037"/>
              <a:gd name="connsiteX149" fmla="*/ 8349673 w 8398545"/>
              <a:gd name="connsiteY149" fmla="*/ 554182 h 2854037"/>
              <a:gd name="connsiteX150" fmla="*/ 8368145 w 8398545"/>
              <a:gd name="connsiteY150" fmla="*/ 581891 h 2854037"/>
              <a:gd name="connsiteX151" fmla="*/ 8377382 w 8398545"/>
              <a:gd name="connsiteY151" fmla="*/ 646546 h 2854037"/>
              <a:gd name="connsiteX152" fmla="*/ 8386618 w 8398545"/>
              <a:gd name="connsiteY152" fmla="*/ 683491 h 2854037"/>
              <a:gd name="connsiteX153" fmla="*/ 8386618 w 8398545"/>
              <a:gd name="connsiteY153" fmla="*/ 979055 h 2854037"/>
              <a:gd name="connsiteX154" fmla="*/ 8377382 w 8398545"/>
              <a:gd name="connsiteY154" fmla="*/ 1016000 h 2854037"/>
              <a:gd name="connsiteX155" fmla="*/ 8349673 w 8398545"/>
              <a:gd name="connsiteY155" fmla="*/ 1163782 h 2854037"/>
              <a:gd name="connsiteX156" fmla="*/ 8331200 w 8398545"/>
              <a:gd name="connsiteY156" fmla="*/ 1209964 h 2854037"/>
              <a:gd name="connsiteX157" fmla="*/ 8321964 w 8398545"/>
              <a:gd name="connsiteY157" fmla="*/ 1246909 h 2854037"/>
              <a:gd name="connsiteX158" fmla="*/ 8303491 w 8398545"/>
              <a:gd name="connsiteY158" fmla="*/ 1293091 h 2854037"/>
              <a:gd name="connsiteX159" fmla="*/ 8285018 w 8398545"/>
              <a:gd name="connsiteY159" fmla="*/ 1366982 h 2854037"/>
              <a:gd name="connsiteX160" fmla="*/ 8275782 w 8398545"/>
              <a:gd name="connsiteY160" fmla="*/ 1394691 h 2854037"/>
              <a:gd name="connsiteX161" fmla="*/ 8266545 w 8398545"/>
              <a:gd name="connsiteY161" fmla="*/ 1440873 h 2854037"/>
              <a:gd name="connsiteX162" fmla="*/ 8238836 w 8398545"/>
              <a:gd name="connsiteY162" fmla="*/ 1477818 h 2854037"/>
              <a:gd name="connsiteX163" fmla="*/ 8229600 w 8398545"/>
              <a:gd name="connsiteY163" fmla="*/ 1505528 h 2854037"/>
              <a:gd name="connsiteX164" fmla="*/ 8201891 w 8398545"/>
              <a:gd name="connsiteY164" fmla="*/ 1616364 h 2854037"/>
              <a:gd name="connsiteX165" fmla="*/ 8146473 w 8398545"/>
              <a:gd name="connsiteY165" fmla="*/ 1699491 h 2854037"/>
              <a:gd name="connsiteX166" fmla="*/ 8072582 w 8398545"/>
              <a:gd name="connsiteY166" fmla="*/ 1810328 h 2854037"/>
              <a:gd name="connsiteX167" fmla="*/ 8054109 w 8398545"/>
              <a:gd name="connsiteY167" fmla="*/ 1838037 h 2854037"/>
              <a:gd name="connsiteX168" fmla="*/ 8026400 w 8398545"/>
              <a:gd name="connsiteY168" fmla="*/ 1884218 h 2854037"/>
              <a:gd name="connsiteX169" fmla="*/ 7980218 w 8398545"/>
              <a:gd name="connsiteY169" fmla="*/ 1921164 h 2854037"/>
              <a:gd name="connsiteX170" fmla="*/ 7934036 w 8398545"/>
              <a:gd name="connsiteY170" fmla="*/ 1976582 h 2854037"/>
              <a:gd name="connsiteX171" fmla="*/ 7887854 w 8398545"/>
              <a:gd name="connsiteY171" fmla="*/ 1995055 h 2854037"/>
              <a:gd name="connsiteX172" fmla="*/ 7860145 w 8398545"/>
              <a:gd name="connsiteY172" fmla="*/ 2032000 h 2854037"/>
              <a:gd name="connsiteX173" fmla="*/ 7767782 w 8398545"/>
              <a:gd name="connsiteY173" fmla="*/ 2068946 h 2854037"/>
              <a:gd name="connsiteX174" fmla="*/ 7712364 w 8398545"/>
              <a:gd name="connsiteY174" fmla="*/ 2096655 h 2854037"/>
              <a:gd name="connsiteX175" fmla="*/ 7684654 w 8398545"/>
              <a:gd name="connsiteY175" fmla="*/ 2115128 h 2854037"/>
              <a:gd name="connsiteX176" fmla="*/ 7555345 w 8398545"/>
              <a:gd name="connsiteY176" fmla="*/ 2124364 h 2854037"/>
              <a:gd name="connsiteX177" fmla="*/ 6687127 w 8398545"/>
              <a:gd name="connsiteY177" fmla="*/ 2105891 h 2854037"/>
              <a:gd name="connsiteX178" fmla="*/ 6659418 w 8398545"/>
              <a:gd name="connsiteY178" fmla="*/ 2096655 h 2854037"/>
              <a:gd name="connsiteX179" fmla="*/ 6567054 w 8398545"/>
              <a:gd name="connsiteY179" fmla="*/ 2087418 h 2854037"/>
              <a:gd name="connsiteX180" fmla="*/ 6520873 w 8398545"/>
              <a:gd name="connsiteY180" fmla="*/ 2078182 h 2854037"/>
              <a:gd name="connsiteX181" fmla="*/ 6391564 w 8398545"/>
              <a:gd name="connsiteY181" fmla="*/ 2068946 h 2854037"/>
              <a:gd name="connsiteX182" fmla="*/ 6280727 w 8398545"/>
              <a:gd name="connsiteY182" fmla="*/ 2059709 h 2854037"/>
              <a:gd name="connsiteX183" fmla="*/ 6096000 w 8398545"/>
              <a:gd name="connsiteY183" fmla="*/ 2041237 h 2854037"/>
              <a:gd name="connsiteX184" fmla="*/ 5975927 w 8398545"/>
              <a:gd name="connsiteY184" fmla="*/ 2013528 h 2854037"/>
              <a:gd name="connsiteX185" fmla="*/ 5809673 w 8398545"/>
              <a:gd name="connsiteY185" fmla="*/ 2004291 h 2854037"/>
              <a:gd name="connsiteX186" fmla="*/ 4378036 w 8398545"/>
              <a:gd name="connsiteY186" fmla="*/ 1995055 h 2854037"/>
              <a:gd name="connsiteX187" fmla="*/ 3934691 w 8398545"/>
              <a:gd name="connsiteY187" fmla="*/ 2004291 h 2854037"/>
              <a:gd name="connsiteX188" fmla="*/ 3906982 w 8398545"/>
              <a:gd name="connsiteY188" fmla="*/ 2022764 h 2854037"/>
              <a:gd name="connsiteX189" fmla="*/ 3870036 w 8398545"/>
              <a:gd name="connsiteY189" fmla="*/ 2041237 h 2854037"/>
              <a:gd name="connsiteX190" fmla="*/ 3722254 w 8398545"/>
              <a:gd name="connsiteY190"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444509 w 8398545"/>
              <a:gd name="connsiteY132" fmla="*/ 36946 h 2854037"/>
              <a:gd name="connsiteX133" fmla="*/ 7573818 w 8398545"/>
              <a:gd name="connsiteY133" fmla="*/ 55418 h 2854037"/>
              <a:gd name="connsiteX134" fmla="*/ 7647709 w 8398545"/>
              <a:gd name="connsiteY134" fmla="*/ 83128 h 2854037"/>
              <a:gd name="connsiteX135" fmla="*/ 7730836 w 8398545"/>
              <a:gd name="connsiteY135" fmla="*/ 101600 h 2854037"/>
              <a:gd name="connsiteX136" fmla="*/ 7906327 w 8398545"/>
              <a:gd name="connsiteY136" fmla="*/ 147782 h 2854037"/>
              <a:gd name="connsiteX137" fmla="*/ 7934036 w 8398545"/>
              <a:gd name="connsiteY137" fmla="*/ 166255 h 2854037"/>
              <a:gd name="connsiteX138" fmla="*/ 7961745 w 8398545"/>
              <a:gd name="connsiteY138" fmla="*/ 193964 h 2854037"/>
              <a:gd name="connsiteX139" fmla="*/ 7998691 w 8398545"/>
              <a:gd name="connsiteY139" fmla="*/ 203200 h 2854037"/>
              <a:gd name="connsiteX140" fmla="*/ 8044873 w 8398545"/>
              <a:gd name="connsiteY140" fmla="*/ 230909 h 2854037"/>
              <a:gd name="connsiteX141" fmla="*/ 8100291 w 8398545"/>
              <a:gd name="connsiteY141" fmla="*/ 267855 h 2854037"/>
              <a:gd name="connsiteX142" fmla="*/ 8137236 w 8398545"/>
              <a:gd name="connsiteY142" fmla="*/ 286328 h 2854037"/>
              <a:gd name="connsiteX143" fmla="*/ 8174182 w 8398545"/>
              <a:gd name="connsiteY143" fmla="*/ 323273 h 2854037"/>
              <a:gd name="connsiteX144" fmla="*/ 8211127 w 8398545"/>
              <a:gd name="connsiteY144" fmla="*/ 350982 h 2854037"/>
              <a:gd name="connsiteX145" fmla="*/ 8266545 w 8398545"/>
              <a:gd name="connsiteY145" fmla="*/ 406400 h 2854037"/>
              <a:gd name="connsiteX146" fmla="*/ 8312727 w 8398545"/>
              <a:gd name="connsiteY146" fmla="*/ 489528 h 2854037"/>
              <a:gd name="connsiteX147" fmla="*/ 8340436 w 8398545"/>
              <a:gd name="connsiteY147" fmla="*/ 526473 h 2854037"/>
              <a:gd name="connsiteX148" fmla="*/ 8349673 w 8398545"/>
              <a:gd name="connsiteY148" fmla="*/ 554182 h 2854037"/>
              <a:gd name="connsiteX149" fmla="*/ 8368145 w 8398545"/>
              <a:gd name="connsiteY149" fmla="*/ 581891 h 2854037"/>
              <a:gd name="connsiteX150" fmla="*/ 8377382 w 8398545"/>
              <a:gd name="connsiteY150" fmla="*/ 646546 h 2854037"/>
              <a:gd name="connsiteX151" fmla="*/ 8386618 w 8398545"/>
              <a:gd name="connsiteY151" fmla="*/ 683491 h 2854037"/>
              <a:gd name="connsiteX152" fmla="*/ 8386618 w 8398545"/>
              <a:gd name="connsiteY152" fmla="*/ 979055 h 2854037"/>
              <a:gd name="connsiteX153" fmla="*/ 8377382 w 8398545"/>
              <a:gd name="connsiteY153" fmla="*/ 1016000 h 2854037"/>
              <a:gd name="connsiteX154" fmla="*/ 8349673 w 8398545"/>
              <a:gd name="connsiteY154" fmla="*/ 1163782 h 2854037"/>
              <a:gd name="connsiteX155" fmla="*/ 8331200 w 8398545"/>
              <a:gd name="connsiteY155" fmla="*/ 1209964 h 2854037"/>
              <a:gd name="connsiteX156" fmla="*/ 8321964 w 8398545"/>
              <a:gd name="connsiteY156" fmla="*/ 1246909 h 2854037"/>
              <a:gd name="connsiteX157" fmla="*/ 8303491 w 8398545"/>
              <a:gd name="connsiteY157" fmla="*/ 1293091 h 2854037"/>
              <a:gd name="connsiteX158" fmla="*/ 8285018 w 8398545"/>
              <a:gd name="connsiteY158" fmla="*/ 1366982 h 2854037"/>
              <a:gd name="connsiteX159" fmla="*/ 8275782 w 8398545"/>
              <a:gd name="connsiteY159" fmla="*/ 1394691 h 2854037"/>
              <a:gd name="connsiteX160" fmla="*/ 8266545 w 8398545"/>
              <a:gd name="connsiteY160" fmla="*/ 1440873 h 2854037"/>
              <a:gd name="connsiteX161" fmla="*/ 8238836 w 8398545"/>
              <a:gd name="connsiteY161" fmla="*/ 1477818 h 2854037"/>
              <a:gd name="connsiteX162" fmla="*/ 8229600 w 8398545"/>
              <a:gd name="connsiteY162" fmla="*/ 1505528 h 2854037"/>
              <a:gd name="connsiteX163" fmla="*/ 8201891 w 8398545"/>
              <a:gd name="connsiteY163" fmla="*/ 1616364 h 2854037"/>
              <a:gd name="connsiteX164" fmla="*/ 8146473 w 8398545"/>
              <a:gd name="connsiteY164" fmla="*/ 1699491 h 2854037"/>
              <a:gd name="connsiteX165" fmla="*/ 8072582 w 8398545"/>
              <a:gd name="connsiteY165" fmla="*/ 1810328 h 2854037"/>
              <a:gd name="connsiteX166" fmla="*/ 8054109 w 8398545"/>
              <a:gd name="connsiteY166" fmla="*/ 1838037 h 2854037"/>
              <a:gd name="connsiteX167" fmla="*/ 8026400 w 8398545"/>
              <a:gd name="connsiteY167" fmla="*/ 1884218 h 2854037"/>
              <a:gd name="connsiteX168" fmla="*/ 7980218 w 8398545"/>
              <a:gd name="connsiteY168" fmla="*/ 1921164 h 2854037"/>
              <a:gd name="connsiteX169" fmla="*/ 7934036 w 8398545"/>
              <a:gd name="connsiteY169" fmla="*/ 1976582 h 2854037"/>
              <a:gd name="connsiteX170" fmla="*/ 7887854 w 8398545"/>
              <a:gd name="connsiteY170" fmla="*/ 1995055 h 2854037"/>
              <a:gd name="connsiteX171" fmla="*/ 7860145 w 8398545"/>
              <a:gd name="connsiteY171" fmla="*/ 2032000 h 2854037"/>
              <a:gd name="connsiteX172" fmla="*/ 7767782 w 8398545"/>
              <a:gd name="connsiteY172" fmla="*/ 2068946 h 2854037"/>
              <a:gd name="connsiteX173" fmla="*/ 7712364 w 8398545"/>
              <a:gd name="connsiteY173" fmla="*/ 2096655 h 2854037"/>
              <a:gd name="connsiteX174" fmla="*/ 7684654 w 8398545"/>
              <a:gd name="connsiteY174" fmla="*/ 2115128 h 2854037"/>
              <a:gd name="connsiteX175" fmla="*/ 7555345 w 8398545"/>
              <a:gd name="connsiteY175" fmla="*/ 2124364 h 2854037"/>
              <a:gd name="connsiteX176" fmla="*/ 6687127 w 8398545"/>
              <a:gd name="connsiteY176" fmla="*/ 2105891 h 2854037"/>
              <a:gd name="connsiteX177" fmla="*/ 6659418 w 8398545"/>
              <a:gd name="connsiteY177" fmla="*/ 2096655 h 2854037"/>
              <a:gd name="connsiteX178" fmla="*/ 6567054 w 8398545"/>
              <a:gd name="connsiteY178" fmla="*/ 2087418 h 2854037"/>
              <a:gd name="connsiteX179" fmla="*/ 6520873 w 8398545"/>
              <a:gd name="connsiteY179" fmla="*/ 2078182 h 2854037"/>
              <a:gd name="connsiteX180" fmla="*/ 6391564 w 8398545"/>
              <a:gd name="connsiteY180" fmla="*/ 2068946 h 2854037"/>
              <a:gd name="connsiteX181" fmla="*/ 6280727 w 8398545"/>
              <a:gd name="connsiteY181" fmla="*/ 2059709 h 2854037"/>
              <a:gd name="connsiteX182" fmla="*/ 6096000 w 8398545"/>
              <a:gd name="connsiteY182" fmla="*/ 2041237 h 2854037"/>
              <a:gd name="connsiteX183" fmla="*/ 5975927 w 8398545"/>
              <a:gd name="connsiteY183" fmla="*/ 2013528 h 2854037"/>
              <a:gd name="connsiteX184" fmla="*/ 5809673 w 8398545"/>
              <a:gd name="connsiteY184" fmla="*/ 2004291 h 2854037"/>
              <a:gd name="connsiteX185" fmla="*/ 4378036 w 8398545"/>
              <a:gd name="connsiteY185" fmla="*/ 1995055 h 2854037"/>
              <a:gd name="connsiteX186" fmla="*/ 3934691 w 8398545"/>
              <a:gd name="connsiteY186" fmla="*/ 2004291 h 2854037"/>
              <a:gd name="connsiteX187" fmla="*/ 3906982 w 8398545"/>
              <a:gd name="connsiteY187" fmla="*/ 2022764 h 2854037"/>
              <a:gd name="connsiteX188" fmla="*/ 3870036 w 8398545"/>
              <a:gd name="connsiteY188" fmla="*/ 2041237 h 2854037"/>
              <a:gd name="connsiteX189" fmla="*/ 3722254 w 8398545"/>
              <a:gd name="connsiteY189"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444509 w 8398545"/>
              <a:gd name="connsiteY132" fmla="*/ 36946 h 2854037"/>
              <a:gd name="connsiteX133" fmla="*/ 7573818 w 8398545"/>
              <a:gd name="connsiteY133" fmla="*/ 55418 h 2854037"/>
              <a:gd name="connsiteX134" fmla="*/ 7647709 w 8398545"/>
              <a:gd name="connsiteY134" fmla="*/ 83128 h 2854037"/>
              <a:gd name="connsiteX135" fmla="*/ 7906327 w 8398545"/>
              <a:gd name="connsiteY135" fmla="*/ 147782 h 2854037"/>
              <a:gd name="connsiteX136" fmla="*/ 7934036 w 8398545"/>
              <a:gd name="connsiteY136" fmla="*/ 166255 h 2854037"/>
              <a:gd name="connsiteX137" fmla="*/ 7961745 w 8398545"/>
              <a:gd name="connsiteY137" fmla="*/ 193964 h 2854037"/>
              <a:gd name="connsiteX138" fmla="*/ 7998691 w 8398545"/>
              <a:gd name="connsiteY138" fmla="*/ 203200 h 2854037"/>
              <a:gd name="connsiteX139" fmla="*/ 8044873 w 8398545"/>
              <a:gd name="connsiteY139" fmla="*/ 230909 h 2854037"/>
              <a:gd name="connsiteX140" fmla="*/ 8100291 w 8398545"/>
              <a:gd name="connsiteY140" fmla="*/ 267855 h 2854037"/>
              <a:gd name="connsiteX141" fmla="*/ 8137236 w 8398545"/>
              <a:gd name="connsiteY141" fmla="*/ 286328 h 2854037"/>
              <a:gd name="connsiteX142" fmla="*/ 8174182 w 8398545"/>
              <a:gd name="connsiteY142" fmla="*/ 323273 h 2854037"/>
              <a:gd name="connsiteX143" fmla="*/ 8211127 w 8398545"/>
              <a:gd name="connsiteY143" fmla="*/ 350982 h 2854037"/>
              <a:gd name="connsiteX144" fmla="*/ 8266545 w 8398545"/>
              <a:gd name="connsiteY144" fmla="*/ 406400 h 2854037"/>
              <a:gd name="connsiteX145" fmla="*/ 8312727 w 8398545"/>
              <a:gd name="connsiteY145" fmla="*/ 489528 h 2854037"/>
              <a:gd name="connsiteX146" fmla="*/ 8340436 w 8398545"/>
              <a:gd name="connsiteY146" fmla="*/ 526473 h 2854037"/>
              <a:gd name="connsiteX147" fmla="*/ 8349673 w 8398545"/>
              <a:gd name="connsiteY147" fmla="*/ 554182 h 2854037"/>
              <a:gd name="connsiteX148" fmla="*/ 8368145 w 8398545"/>
              <a:gd name="connsiteY148" fmla="*/ 581891 h 2854037"/>
              <a:gd name="connsiteX149" fmla="*/ 8377382 w 8398545"/>
              <a:gd name="connsiteY149" fmla="*/ 646546 h 2854037"/>
              <a:gd name="connsiteX150" fmla="*/ 8386618 w 8398545"/>
              <a:gd name="connsiteY150" fmla="*/ 683491 h 2854037"/>
              <a:gd name="connsiteX151" fmla="*/ 8386618 w 8398545"/>
              <a:gd name="connsiteY151" fmla="*/ 979055 h 2854037"/>
              <a:gd name="connsiteX152" fmla="*/ 8377382 w 8398545"/>
              <a:gd name="connsiteY152" fmla="*/ 1016000 h 2854037"/>
              <a:gd name="connsiteX153" fmla="*/ 8349673 w 8398545"/>
              <a:gd name="connsiteY153" fmla="*/ 1163782 h 2854037"/>
              <a:gd name="connsiteX154" fmla="*/ 8331200 w 8398545"/>
              <a:gd name="connsiteY154" fmla="*/ 1209964 h 2854037"/>
              <a:gd name="connsiteX155" fmla="*/ 8321964 w 8398545"/>
              <a:gd name="connsiteY155" fmla="*/ 1246909 h 2854037"/>
              <a:gd name="connsiteX156" fmla="*/ 8303491 w 8398545"/>
              <a:gd name="connsiteY156" fmla="*/ 1293091 h 2854037"/>
              <a:gd name="connsiteX157" fmla="*/ 8285018 w 8398545"/>
              <a:gd name="connsiteY157" fmla="*/ 1366982 h 2854037"/>
              <a:gd name="connsiteX158" fmla="*/ 8275782 w 8398545"/>
              <a:gd name="connsiteY158" fmla="*/ 1394691 h 2854037"/>
              <a:gd name="connsiteX159" fmla="*/ 8266545 w 8398545"/>
              <a:gd name="connsiteY159" fmla="*/ 1440873 h 2854037"/>
              <a:gd name="connsiteX160" fmla="*/ 8238836 w 8398545"/>
              <a:gd name="connsiteY160" fmla="*/ 1477818 h 2854037"/>
              <a:gd name="connsiteX161" fmla="*/ 8229600 w 8398545"/>
              <a:gd name="connsiteY161" fmla="*/ 1505528 h 2854037"/>
              <a:gd name="connsiteX162" fmla="*/ 8201891 w 8398545"/>
              <a:gd name="connsiteY162" fmla="*/ 1616364 h 2854037"/>
              <a:gd name="connsiteX163" fmla="*/ 8146473 w 8398545"/>
              <a:gd name="connsiteY163" fmla="*/ 1699491 h 2854037"/>
              <a:gd name="connsiteX164" fmla="*/ 8072582 w 8398545"/>
              <a:gd name="connsiteY164" fmla="*/ 1810328 h 2854037"/>
              <a:gd name="connsiteX165" fmla="*/ 8054109 w 8398545"/>
              <a:gd name="connsiteY165" fmla="*/ 1838037 h 2854037"/>
              <a:gd name="connsiteX166" fmla="*/ 8026400 w 8398545"/>
              <a:gd name="connsiteY166" fmla="*/ 1884218 h 2854037"/>
              <a:gd name="connsiteX167" fmla="*/ 7980218 w 8398545"/>
              <a:gd name="connsiteY167" fmla="*/ 1921164 h 2854037"/>
              <a:gd name="connsiteX168" fmla="*/ 7934036 w 8398545"/>
              <a:gd name="connsiteY168" fmla="*/ 1976582 h 2854037"/>
              <a:gd name="connsiteX169" fmla="*/ 7887854 w 8398545"/>
              <a:gd name="connsiteY169" fmla="*/ 1995055 h 2854037"/>
              <a:gd name="connsiteX170" fmla="*/ 7860145 w 8398545"/>
              <a:gd name="connsiteY170" fmla="*/ 2032000 h 2854037"/>
              <a:gd name="connsiteX171" fmla="*/ 7767782 w 8398545"/>
              <a:gd name="connsiteY171" fmla="*/ 2068946 h 2854037"/>
              <a:gd name="connsiteX172" fmla="*/ 7712364 w 8398545"/>
              <a:gd name="connsiteY172" fmla="*/ 2096655 h 2854037"/>
              <a:gd name="connsiteX173" fmla="*/ 7684654 w 8398545"/>
              <a:gd name="connsiteY173" fmla="*/ 2115128 h 2854037"/>
              <a:gd name="connsiteX174" fmla="*/ 7555345 w 8398545"/>
              <a:gd name="connsiteY174" fmla="*/ 2124364 h 2854037"/>
              <a:gd name="connsiteX175" fmla="*/ 6687127 w 8398545"/>
              <a:gd name="connsiteY175" fmla="*/ 2105891 h 2854037"/>
              <a:gd name="connsiteX176" fmla="*/ 6659418 w 8398545"/>
              <a:gd name="connsiteY176" fmla="*/ 2096655 h 2854037"/>
              <a:gd name="connsiteX177" fmla="*/ 6567054 w 8398545"/>
              <a:gd name="connsiteY177" fmla="*/ 2087418 h 2854037"/>
              <a:gd name="connsiteX178" fmla="*/ 6520873 w 8398545"/>
              <a:gd name="connsiteY178" fmla="*/ 2078182 h 2854037"/>
              <a:gd name="connsiteX179" fmla="*/ 6391564 w 8398545"/>
              <a:gd name="connsiteY179" fmla="*/ 2068946 h 2854037"/>
              <a:gd name="connsiteX180" fmla="*/ 6280727 w 8398545"/>
              <a:gd name="connsiteY180" fmla="*/ 2059709 h 2854037"/>
              <a:gd name="connsiteX181" fmla="*/ 6096000 w 8398545"/>
              <a:gd name="connsiteY181" fmla="*/ 2041237 h 2854037"/>
              <a:gd name="connsiteX182" fmla="*/ 5975927 w 8398545"/>
              <a:gd name="connsiteY182" fmla="*/ 2013528 h 2854037"/>
              <a:gd name="connsiteX183" fmla="*/ 5809673 w 8398545"/>
              <a:gd name="connsiteY183" fmla="*/ 2004291 h 2854037"/>
              <a:gd name="connsiteX184" fmla="*/ 4378036 w 8398545"/>
              <a:gd name="connsiteY184" fmla="*/ 1995055 h 2854037"/>
              <a:gd name="connsiteX185" fmla="*/ 3934691 w 8398545"/>
              <a:gd name="connsiteY185" fmla="*/ 2004291 h 2854037"/>
              <a:gd name="connsiteX186" fmla="*/ 3906982 w 8398545"/>
              <a:gd name="connsiteY186" fmla="*/ 2022764 h 2854037"/>
              <a:gd name="connsiteX187" fmla="*/ 3870036 w 8398545"/>
              <a:gd name="connsiteY187" fmla="*/ 2041237 h 2854037"/>
              <a:gd name="connsiteX188" fmla="*/ 3722254 w 8398545"/>
              <a:gd name="connsiteY188"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444509 w 8398545"/>
              <a:gd name="connsiteY132" fmla="*/ 36946 h 2854037"/>
              <a:gd name="connsiteX133" fmla="*/ 7573818 w 8398545"/>
              <a:gd name="connsiteY133" fmla="*/ 55418 h 2854037"/>
              <a:gd name="connsiteX134" fmla="*/ 7906327 w 8398545"/>
              <a:gd name="connsiteY134" fmla="*/ 147782 h 2854037"/>
              <a:gd name="connsiteX135" fmla="*/ 7934036 w 8398545"/>
              <a:gd name="connsiteY135" fmla="*/ 166255 h 2854037"/>
              <a:gd name="connsiteX136" fmla="*/ 7961745 w 8398545"/>
              <a:gd name="connsiteY136" fmla="*/ 193964 h 2854037"/>
              <a:gd name="connsiteX137" fmla="*/ 7998691 w 8398545"/>
              <a:gd name="connsiteY137" fmla="*/ 203200 h 2854037"/>
              <a:gd name="connsiteX138" fmla="*/ 8044873 w 8398545"/>
              <a:gd name="connsiteY138" fmla="*/ 230909 h 2854037"/>
              <a:gd name="connsiteX139" fmla="*/ 8100291 w 8398545"/>
              <a:gd name="connsiteY139" fmla="*/ 267855 h 2854037"/>
              <a:gd name="connsiteX140" fmla="*/ 8137236 w 8398545"/>
              <a:gd name="connsiteY140" fmla="*/ 286328 h 2854037"/>
              <a:gd name="connsiteX141" fmla="*/ 8174182 w 8398545"/>
              <a:gd name="connsiteY141" fmla="*/ 323273 h 2854037"/>
              <a:gd name="connsiteX142" fmla="*/ 8211127 w 8398545"/>
              <a:gd name="connsiteY142" fmla="*/ 350982 h 2854037"/>
              <a:gd name="connsiteX143" fmla="*/ 8266545 w 8398545"/>
              <a:gd name="connsiteY143" fmla="*/ 406400 h 2854037"/>
              <a:gd name="connsiteX144" fmla="*/ 8312727 w 8398545"/>
              <a:gd name="connsiteY144" fmla="*/ 489528 h 2854037"/>
              <a:gd name="connsiteX145" fmla="*/ 8340436 w 8398545"/>
              <a:gd name="connsiteY145" fmla="*/ 526473 h 2854037"/>
              <a:gd name="connsiteX146" fmla="*/ 8349673 w 8398545"/>
              <a:gd name="connsiteY146" fmla="*/ 554182 h 2854037"/>
              <a:gd name="connsiteX147" fmla="*/ 8368145 w 8398545"/>
              <a:gd name="connsiteY147" fmla="*/ 581891 h 2854037"/>
              <a:gd name="connsiteX148" fmla="*/ 8377382 w 8398545"/>
              <a:gd name="connsiteY148" fmla="*/ 646546 h 2854037"/>
              <a:gd name="connsiteX149" fmla="*/ 8386618 w 8398545"/>
              <a:gd name="connsiteY149" fmla="*/ 683491 h 2854037"/>
              <a:gd name="connsiteX150" fmla="*/ 8386618 w 8398545"/>
              <a:gd name="connsiteY150" fmla="*/ 979055 h 2854037"/>
              <a:gd name="connsiteX151" fmla="*/ 8377382 w 8398545"/>
              <a:gd name="connsiteY151" fmla="*/ 1016000 h 2854037"/>
              <a:gd name="connsiteX152" fmla="*/ 8349673 w 8398545"/>
              <a:gd name="connsiteY152" fmla="*/ 1163782 h 2854037"/>
              <a:gd name="connsiteX153" fmla="*/ 8331200 w 8398545"/>
              <a:gd name="connsiteY153" fmla="*/ 1209964 h 2854037"/>
              <a:gd name="connsiteX154" fmla="*/ 8321964 w 8398545"/>
              <a:gd name="connsiteY154" fmla="*/ 1246909 h 2854037"/>
              <a:gd name="connsiteX155" fmla="*/ 8303491 w 8398545"/>
              <a:gd name="connsiteY155" fmla="*/ 1293091 h 2854037"/>
              <a:gd name="connsiteX156" fmla="*/ 8285018 w 8398545"/>
              <a:gd name="connsiteY156" fmla="*/ 1366982 h 2854037"/>
              <a:gd name="connsiteX157" fmla="*/ 8275782 w 8398545"/>
              <a:gd name="connsiteY157" fmla="*/ 1394691 h 2854037"/>
              <a:gd name="connsiteX158" fmla="*/ 8266545 w 8398545"/>
              <a:gd name="connsiteY158" fmla="*/ 1440873 h 2854037"/>
              <a:gd name="connsiteX159" fmla="*/ 8238836 w 8398545"/>
              <a:gd name="connsiteY159" fmla="*/ 1477818 h 2854037"/>
              <a:gd name="connsiteX160" fmla="*/ 8229600 w 8398545"/>
              <a:gd name="connsiteY160" fmla="*/ 1505528 h 2854037"/>
              <a:gd name="connsiteX161" fmla="*/ 8201891 w 8398545"/>
              <a:gd name="connsiteY161" fmla="*/ 1616364 h 2854037"/>
              <a:gd name="connsiteX162" fmla="*/ 8146473 w 8398545"/>
              <a:gd name="connsiteY162" fmla="*/ 1699491 h 2854037"/>
              <a:gd name="connsiteX163" fmla="*/ 8072582 w 8398545"/>
              <a:gd name="connsiteY163" fmla="*/ 1810328 h 2854037"/>
              <a:gd name="connsiteX164" fmla="*/ 8054109 w 8398545"/>
              <a:gd name="connsiteY164" fmla="*/ 1838037 h 2854037"/>
              <a:gd name="connsiteX165" fmla="*/ 8026400 w 8398545"/>
              <a:gd name="connsiteY165" fmla="*/ 1884218 h 2854037"/>
              <a:gd name="connsiteX166" fmla="*/ 7980218 w 8398545"/>
              <a:gd name="connsiteY166" fmla="*/ 1921164 h 2854037"/>
              <a:gd name="connsiteX167" fmla="*/ 7934036 w 8398545"/>
              <a:gd name="connsiteY167" fmla="*/ 1976582 h 2854037"/>
              <a:gd name="connsiteX168" fmla="*/ 7887854 w 8398545"/>
              <a:gd name="connsiteY168" fmla="*/ 1995055 h 2854037"/>
              <a:gd name="connsiteX169" fmla="*/ 7860145 w 8398545"/>
              <a:gd name="connsiteY169" fmla="*/ 2032000 h 2854037"/>
              <a:gd name="connsiteX170" fmla="*/ 7767782 w 8398545"/>
              <a:gd name="connsiteY170" fmla="*/ 2068946 h 2854037"/>
              <a:gd name="connsiteX171" fmla="*/ 7712364 w 8398545"/>
              <a:gd name="connsiteY171" fmla="*/ 2096655 h 2854037"/>
              <a:gd name="connsiteX172" fmla="*/ 7684654 w 8398545"/>
              <a:gd name="connsiteY172" fmla="*/ 2115128 h 2854037"/>
              <a:gd name="connsiteX173" fmla="*/ 7555345 w 8398545"/>
              <a:gd name="connsiteY173" fmla="*/ 2124364 h 2854037"/>
              <a:gd name="connsiteX174" fmla="*/ 6687127 w 8398545"/>
              <a:gd name="connsiteY174" fmla="*/ 2105891 h 2854037"/>
              <a:gd name="connsiteX175" fmla="*/ 6659418 w 8398545"/>
              <a:gd name="connsiteY175" fmla="*/ 2096655 h 2854037"/>
              <a:gd name="connsiteX176" fmla="*/ 6567054 w 8398545"/>
              <a:gd name="connsiteY176" fmla="*/ 2087418 h 2854037"/>
              <a:gd name="connsiteX177" fmla="*/ 6520873 w 8398545"/>
              <a:gd name="connsiteY177" fmla="*/ 2078182 h 2854037"/>
              <a:gd name="connsiteX178" fmla="*/ 6391564 w 8398545"/>
              <a:gd name="connsiteY178" fmla="*/ 2068946 h 2854037"/>
              <a:gd name="connsiteX179" fmla="*/ 6280727 w 8398545"/>
              <a:gd name="connsiteY179" fmla="*/ 2059709 h 2854037"/>
              <a:gd name="connsiteX180" fmla="*/ 6096000 w 8398545"/>
              <a:gd name="connsiteY180" fmla="*/ 2041237 h 2854037"/>
              <a:gd name="connsiteX181" fmla="*/ 5975927 w 8398545"/>
              <a:gd name="connsiteY181" fmla="*/ 2013528 h 2854037"/>
              <a:gd name="connsiteX182" fmla="*/ 5809673 w 8398545"/>
              <a:gd name="connsiteY182" fmla="*/ 2004291 h 2854037"/>
              <a:gd name="connsiteX183" fmla="*/ 4378036 w 8398545"/>
              <a:gd name="connsiteY183" fmla="*/ 1995055 h 2854037"/>
              <a:gd name="connsiteX184" fmla="*/ 3934691 w 8398545"/>
              <a:gd name="connsiteY184" fmla="*/ 2004291 h 2854037"/>
              <a:gd name="connsiteX185" fmla="*/ 3906982 w 8398545"/>
              <a:gd name="connsiteY185" fmla="*/ 2022764 h 2854037"/>
              <a:gd name="connsiteX186" fmla="*/ 3870036 w 8398545"/>
              <a:gd name="connsiteY186" fmla="*/ 2041237 h 2854037"/>
              <a:gd name="connsiteX187" fmla="*/ 3722254 w 8398545"/>
              <a:gd name="connsiteY187"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444509 w 8398545"/>
              <a:gd name="connsiteY132" fmla="*/ 36946 h 2854037"/>
              <a:gd name="connsiteX133" fmla="*/ 7906327 w 8398545"/>
              <a:gd name="connsiteY133" fmla="*/ 147782 h 2854037"/>
              <a:gd name="connsiteX134" fmla="*/ 7934036 w 8398545"/>
              <a:gd name="connsiteY134" fmla="*/ 166255 h 2854037"/>
              <a:gd name="connsiteX135" fmla="*/ 7961745 w 8398545"/>
              <a:gd name="connsiteY135" fmla="*/ 193964 h 2854037"/>
              <a:gd name="connsiteX136" fmla="*/ 7998691 w 8398545"/>
              <a:gd name="connsiteY136" fmla="*/ 203200 h 2854037"/>
              <a:gd name="connsiteX137" fmla="*/ 8044873 w 8398545"/>
              <a:gd name="connsiteY137" fmla="*/ 230909 h 2854037"/>
              <a:gd name="connsiteX138" fmla="*/ 8100291 w 8398545"/>
              <a:gd name="connsiteY138" fmla="*/ 267855 h 2854037"/>
              <a:gd name="connsiteX139" fmla="*/ 8137236 w 8398545"/>
              <a:gd name="connsiteY139" fmla="*/ 286328 h 2854037"/>
              <a:gd name="connsiteX140" fmla="*/ 8174182 w 8398545"/>
              <a:gd name="connsiteY140" fmla="*/ 323273 h 2854037"/>
              <a:gd name="connsiteX141" fmla="*/ 8211127 w 8398545"/>
              <a:gd name="connsiteY141" fmla="*/ 350982 h 2854037"/>
              <a:gd name="connsiteX142" fmla="*/ 8266545 w 8398545"/>
              <a:gd name="connsiteY142" fmla="*/ 406400 h 2854037"/>
              <a:gd name="connsiteX143" fmla="*/ 8312727 w 8398545"/>
              <a:gd name="connsiteY143" fmla="*/ 489528 h 2854037"/>
              <a:gd name="connsiteX144" fmla="*/ 8340436 w 8398545"/>
              <a:gd name="connsiteY144" fmla="*/ 526473 h 2854037"/>
              <a:gd name="connsiteX145" fmla="*/ 8349673 w 8398545"/>
              <a:gd name="connsiteY145" fmla="*/ 554182 h 2854037"/>
              <a:gd name="connsiteX146" fmla="*/ 8368145 w 8398545"/>
              <a:gd name="connsiteY146" fmla="*/ 581891 h 2854037"/>
              <a:gd name="connsiteX147" fmla="*/ 8377382 w 8398545"/>
              <a:gd name="connsiteY147" fmla="*/ 646546 h 2854037"/>
              <a:gd name="connsiteX148" fmla="*/ 8386618 w 8398545"/>
              <a:gd name="connsiteY148" fmla="*/ 683491 h 2854037"/>
              <a:gd name="connsiteX149" fmla="*/ 8386618 w 8398545"/>
              <a:gd name="connsiteY149" fmla="*/ 979055 h 2854037"/>
              <a:gd name="connsiteX150" fmla="*/ 8377382 w 8398545"/>
              <a:gd name="connsiteY150" fmla="*/ 1016000 h 2854037"/>
              <a:gd name="connsiteX151" fmla="*/ 8349673 w 8398545"/>
              <a:gd name="connsiteY151" fmla="*/ 1163782 h 2854037"/>
              <a:gd name="connsiteX152" fmla="*/ 8331200 w 8398545"/>
              <a:gd name="connsiteY152" fmla="*/ 1209964 h 2854037"/>
              <a:gd name="connsiteX153" fmla="*/ 8321964 w 8398545"/>
              <a:gd name="connsiteY153" fmla="*/ 1246909 h 2854037"/>
              <a:gd name="connsiteX154" fmla="*/ 8303491 w 8398545"/>
              <a:gd name="connsiteY154" fmla="*/ 1293091 h 2854037"/>
              <a:gd name="connsiteX155" fmla="*/ 8285018 w 8398545"/>
              <a:gd name="connsiteY155" fmla="*/ 1366982 h 2854037"/>
              <a:gd name="connsiteX156" fmla="*/ 8275782 w 8398545"/>
              <a:gd name="connsiteY156" fmla="*/ 1394691 h 2854037"/>
              <a:gd name="connsiteX157" fmla="*/ 8266545 w 8398545"/>
              <a:gd name="connsiteY157" fmla="*/ 1440873 h 2854037"/>
              <a:gd name="connsiteX158" fmla="*/ 8238836 w 8398545"/>
              <a:gd name="connsiteY158" fmla="*/ 1477818 h 2854037"/>
              <a:gd name="connsiteX159" fmla="*/ 8229600 w 8398545"/>
              <a:gd name="connsiteY159" fmla="*/ 1505528 h 2854037"/>
              <a:gd name="connsiteX160" fmla="*/ 8201891 w 8398545"/>
              <a:gd name="connsiteY160" fmla="*/ 1616364 h 2854037"/>
              <a:gd name="connsiteX161" fmla="*/ 8146473 w 8398545"/>
              <a:gd name="connsiteY161" fmla="*/ 1699491 h 2854037"/>
              <a:gd name="connsiteX162" fmla="*/ 8072582 w 8398545"/>
              <a:gd name="connsiteY162" fmla="*/ 1810328 h 2854037"/>
              <a:gd name="connsiteX163" fmla="*/ 8054109 w 8398545"/>
              <a:gd name="connsiteY163" fmla="*/ 1838037 h 2854037"/>
              <a:gd name="connsiteX164" fmla="*/ 8026400 w 8398545"/>
              <a:gd name="connsiteY164" fmla="*/ 1884218 h 2854037"/>
              <a:gd name="connsiteX165" fmla="*/ 7980218 w 8398545"/>
              <a:gd name="connsiteY165" fmla="*/ 1921164 h 2854037"/>
              <a:gd name="connsiteX166" fmla="*/ 7934036 w 8398545"/>
              <a:gd name="connsiteY166" fmla="*/ 1976582 h 2854037"/>
              <a:gd name="connsiteX167" fmla="*/ 7887854 w 8398545"/>
              <a:gd name="connsiteY167" fmla="*/ 1995055 h 2854037"/>
              <a:gd name="connsiteX168" fmla="*/ 7860145 w 8398545"/>
              <a:gd name="connsiteY168" fmla="*/ 2032000 h 2854037"/>
              <a:gd name="connsiteX169" fmla="*/ 7767782 w 8398545"/>
              <a:gd name="connsiteY169" fmla="*/ 2068946 h 2854037"/>
              <a:gd name="connsiteX170" fmla="*/ 7712364 w 8398545"/>
              <a:gd name="connsiteY170" fmla="*/ 2096655 h 2854037"/>
              <a:gd name="connsiteX171" fmla="*/ 7684654 w 8398545"/>
              <a:gd name="connsiteY171" fmla="*/ 2115128 h 2854037"/>
              <a:gd name="connsiteX172" fmla="*/ 7555345 w 8398545"/>
              <a:gd name="connsiteY172" fmla="*/ 2124364 h 2854037"/>
              <a:gd name="connsiteX173" fmla="*/ 6687127 w 8398545"/>
              <a:gd name="connsiteY173" fmla="*/ 2105891 h 2854037"/>
              <a:gd name="connsiteX174" fmla="*/ 6659418 w 8398545"/>
              <a:gd name="connsiteY174" fmla="*/ 2096655 h 2854037"/>
              <a:gd name="connsiteX175" fmla="*/ 6567054 w 8398545"/>
              <a:gd name="connsiteY175" fmla="*/ 2087418 h 2854037"/>
              <a:gd name="connsiteX176" fmla="*/ 6520873 w 8398545"/>
              <a:gd name="connsiteY176" fmla="*/ 2078182 h 2854037"/>
              <a:gd name="connsiteX177" fmla="*/ 6391564 w 8398545"/>
              <a:gd name="connsiteY177" fmla="*/ 2068946 h 2854037"/>
              <a:gd name="connsiteX178" fmla="*/ 6280727 w 8398545"/>
              <a:gd name="connsiteY178" fmla="*/ 2059709 h 2854037"/>
              <a:gd name="connsiteX179" fmla="*/ 6096000 w 8398545"/>
              <a:gd name="connsiteY179" fmla="*/ 2041237 h 2854037"/>
              <a:gd name="connsiteX180" fmla="*/ 5975927 w 8398545"/>
              <a:gd name="connsiteY180" fmla="*/ 2013528 h 2854037"/>
              <a:gd name="connsiteX181" fmla="*/ 5809673 w 8398545"/>
              <a:gd name="connsiteY181" fmla="*/ 2004291 h 2854037"/>
              <a:gd name="connsiteX182" fmla="*/ 4378036 w 8398545"/>
              <a:gd name="connsiteY182" fmla="*/ 1995055 h 2854037"/>
              <a:gd name="connsiteX183" fmla="*/ 3934691 w 8398545"/>
              <a:gd name="connsiteY183" fmla="*/ 2004291 h 2854037"/>
              <a:gd name="connsiteX184" fmla="*/ 3906982 w 8398545"/>
              <a:gd name="connsiteY184" fmla="*/ 2022764 h 2854037"/>
              <a:gd name="connsiteX185" fmla="*/ 3870036 w 8398545"/>
              <a:gd name="connsiteY185" fmla="*/ 2041237 h 2854037"/>
              <a:gd name="connsiteX186" fmla="*/ 3722254 w 8398545"/>
              <a:gd name="connsiteY186"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6954982 w 8398545"/>
              <a:gd name="connsiteY131" fmla="*/ 27709 h 2854037"/>
              <a:gd name="connsiteX132" fmla="*/ 7906327 w 8398545"/>
              <a:gd name="connsiteY132" fmla="*/ 147782 h 2854037"/>
              <a:gd name="connsiteX133" fmla="*/ 7934036 w 8398545"/>
              <a:gd name="connsiteY133" fmla="*/ 166255 h 2854037"/>
              <a:gd name="connsiteX134" fmla="*/ 7961745 w 8398545"/>
              <a:gd name="connsiteY134" fmla="*/ 193964 h 2854037"/>
              <a:gd name="connsiteX135" fmla="*/ 7998691 w 8398545"/>
              <a:gd name="connsiteY135" fmla="*/ 203200 h 2854037"/>
              <a:gd name="connsiteX136" fmla="*/ 8044873 w 8398545"/>
              <a:gd name="connsiteY136" fmla="*/ 230909 h 2854037"/>
              <a:gd name="connsiteX137" fmla="*/ 8100291 w 8398545"/>
              <a:gd name="connsiteY137" fmla="*/ 267855 h 2854037"/>
              <a:gd name="connsiteX138" fmla="*/ 8137236 w 8398545"/>
              <a:gd name="connsiteY138" fmla="*/ 286328 h 2854037"/>
              <a:gd name="connsiteX139" fmla="*/ 8174182 w 8398545"/>
              <a:gd name="connsiteY139" fmla="*/ 323273 h 2854037"/>
              <a:gd name="connsiteX140" fmla="*/ 8211127 w 8398545"/>
              <a:gd name="connsiteY140" fmla="*/ 350982 h 2854037"/>
              <a:gd name="connsiteX141" fmla="*/ 8266545 w 8398545"/>
              <a:gd name="connsiteY141" fmla="*/ 406400 h 2854037"/>
              <a:gd name="connsiteX142" fmla="*/ 8312727 w 8398545"/>
              <a:gd name="connsiteY142" fmla="*/ 489528 h 2854037"/>
              <a:gd name="connsiteX143" fmla="*/ 8340436 w 8398545"/>
              <a:gd name="connsiteY143" fmla="*/ 526473 h 2854037"/>
              <a:gd name="connsiteX144" fmla="*/ 8349673 w 8398545"/>
              <a:gd name="connsiteY144" fmla="*/ 554182 h 2854037"/>
              <a:gd name="connsiteX145" fmla="*/ 8368145 w 8398545"/>
              <a:gd name="connsiteY145" fmla="*/ 581891 h 2854037"/>
              <a:gd name="connsiteX146" fmla="*/ 8377382 w 8398545"/>
              <a:gd name="connsiteY146" fmla="*/ 646546 h 2854037"/>
              <a:gd name="connsiteX147" fmla="*/ 8386618 w 8398545"/>
              <a:gd name="connsiteY147" fmla="*/ 683491 h 2854037"/>
              <a:gd name="connsiteX148" fmla="*/ 8386618 w 8398545"/>
              <a:gd name="connsiteY148" fmla="*/ 979055 h 2854037"/>
              <a:gd name="connsiteX149" fmla="*/ 8377382 w 8398545"/>
              <a:gd name="connsiteY149" fmla="*/ 1016000 h 2854037"/>
              <a:gd name="connsiteX150" fmla="*/ 8349673 w 8398545"/>
              <a:gd name="connsiteY150" fmla="*/ 1163782 h 2854037"/>
              <a:gd name="connsiteX151" fmla="*/ 8331200 w 8398545"/>
              <a:gd name="connsiteY151" fmla="*/ 1209964 h 2854037"/>
              <a:gd name="connsiteX152" fmla="*/ 8321964 w 8398545"/>
              <a:gd name="connsiteY152" fmla="*/ 1246909 h 2854037"/>
              <a:gd name="connsiteX153" fmla="*/ 8303491 w 8398545"/>
              <a:gd name="connsiteY153" fmla="*/ 1293091 h 2854037"/>
              <a:gd name="connsiteX154" fmla="*/ 8285018 w 8398545"/>
              <a:gd name="connsiteY154" fmla="*/ 1366982 h 2854037"/>
              <a:gd name="connsiteX155" fmla="*/ 8275782 w 8398545"/>
              <a:gd name="connsiteY155" fmla="*/ 1394691 h 2854037"/>
              <a:gd name="connsiteX156" fmla="*/ 8266545 w 8398545"/>
              <a:gd name="connsiteY156" fmla="*/ 1440873 h 2854037"/>
              <a:gd name="connsiteX157" fmla="*/ 8238836 w 8398545"/>
              <a:gd name="connsiteY157" fmla="*/ 1477818 h 2854037"/>
              <a:gd name="connsiteX158" fmla="*/ 8229600 w 8398545"/>
              <a:gd name="connsiteY158" fmla="*/ 1505528 h 2854037"/>
              <a:gd name="connsiteX159" fmla="*/ 8201891 w 8398545"/>
              <a:gd name="connsiteY159" fmla="*/ 1616364 h 2854037"/>
              <a:gd name="connsiteX160" fmla="*/ 8146473 w 8398545"/>
              <a:gd name="connsiteY160" fmla="*/ 1699491 h 2854037"/>
              <a:gd name="connsiteX161" fmla="*/ 8072582 w 8398545"/>
              <a:gd name="connsiteY161" fmla="*/ 1810328 h 2854037"/>
              <a:gd name="connsiteX162" fmla="*/ 8054109 w 8398545"/>
              <a:gd name="connsiteY162" fmla="*/ 1838037 h 2854037"/>
              <a:gd name="connsiteX163" fmla="*/ 8026400 w 8398545"/>
              <a:gd name="connsiteY163" fmla="*/ 1884218 h 2854037"/>
              <a:gd name="connsiteX164" fmla="*/ 7980218 w 8398545"/>
              <a:gd name="connsiteY164" fmla="*/ 1921164 h 2854037"/>
              <a:gd name="connsiteX165" fmla="*/ 7934036 w 8398545"/>
              <a:gd name="connsiteY165" fmla="*/ 1976582 h 2854037"/>
              <a:gd name="connsiteX166" fmla="*/ 7887854 w 8398545"/>
              <a:gd name="connsiteY166" fmla="*/ 1995055 h 2854037"/>
              <a:gd name="connsiteX167" fmla="*/ 7860145 w 8398545"/>
              <a:gd name="connsiteY167" fmla="*/ 2032000 h 2854037"/>
              <a:gd name="connsiteX168" fmla="*/ 7767782 w 8398545"/>
              <a:gd name="connsiteY168" fmla="*/ 2068946 h 2854037"/>
              <a:gd name="connsiteX169" fmla="*/ 7712364 w 8398545"/>
              <a:gd name="connsiteY169" fmla="*/ 2096655 h 2854037"/>
              <a:gd name="connsiteX170" fmla="*/ 7684654 w 8398545"/>
              <a:gd name="connsiteY170" fmla="*/ 2115128 h 2854037"/>
              <a:gd name="connsiteX171" fmla="*/ 7555345 w 8398545"/>
              <a:gd name="connsiteY171" fmla="*/ 2124364 h 2854037"/>
              <a:gd name="connsiteX172" fmla="*/ 6687127 w 8398545"/>
              <a:gd name="connsiteY172" fmla="*/ 2105891 h 2854037"/>
              <a:gd name="connsiteX173" fmla="*/ 6659418 w 8398545"/>
              <a:gd name="connsiteY173" fmla="*/ 2096655 h 2854037"/>
              <a:gd name="connsiteX174" fmla="*/ 6567054 w 8398545"/>
              <a:gd name="connsiteY174" fmla="*/ 2087418 h 2854037"/>
              <a:gd name="connsiteX175" fmla="*/ 6520873 w 8398545"/>
              <a:gd name="connsiteY175" fmla="*/ 2078182 h 2854037"/>
              <a:gd name="connsiteX176" fmla="*/ 6391564 w 8398545"/>
              <a:gd name="connsiteY176" fmla="*/ 2068946 h 2854037"/>
              <a:gd name="connsiteX177" fmla="*/ 6280727 w 8398545"/>
              <a:gd name="connsiteY177" fmla="*/ 2059709 h 2854037"/>
              <a:gd name="connsiteX178" fmla="*/ 6096000 w 8398545"/>
              <a:gd name="connsiteY178" fmla="*/ 2041237 h 2854037"/>
              <a:gd name="connsiteX179" fmla="*/ 5975927 w 8398545"/>
              <a:gd name="connsiteY179" fmla="*/ 2013528 h 2854037"/>
              <a:gd name="connsiteX180" fmla="*/ 5809673 w 8398545"/>
              <a:gd name="connsiteY180" fmla="*/ 2004291 h 2854037"/>
              <a:gd name="connsiteX181" fmla="*/ 4378036 w 8398545"/>
              <a:gd name="connsiteY181" fmla="*/ 1995055 h 2854037"/>
              <a:gd name="connsiteX182" fmla="*/ 3934691 w 8398545"/>
              <a:gd name="connsiteY182" fmla="*/ 2004291 h 2854037"/>
              <a:gd name="connsiteX183" fmla="*/ 3906982 w 8398545"/>
              <a:gd name="connsiteY183" fmla="*/ 2022764 h 2854037"/>
              <a:gd name="connsiteX184" fmla="*/ 3870036 w 8398545"/>
              <a:gd name="connsiteY184" fmla="*/ 2041237 h 2854037"/>
              <a:gd name="connsiteX185" fmla="*/ 3722254 w 8398545"/>
              <a:gd name="connsiteY185" fmla="*/ 2013528 h 2854037"/>
              <a:gd name="connsiteX0" fmla="*/ 3722254 w 8398545"/>
              <a:gd name="connsiteY0" fmla="*/ 2013528 h 2854037"/>
              <a:gd name="connsiteX1" fmla="*/ 3722254 w 8398545"/>
              <a:gd name="connsiteY1" fmla="*/ 2013528 h 2854037"/>
              <a:gd name="connsiteX2" fmla="*/ 3629891 w 8398545"/>
              <a:gd name="connsiteY2" fmla="*/ 1995055 h 2854037"/>
              <a:gd name="connsiteX3" fmla="*/ 3556000 w 8398545"/>
              <a:gd name="connsiteY3" fmla="*/ 1967346 h 2854037"/>
              <a:gd name="connsiteX4" fmla="*/ 3500582 w 8398545"/>
              <a:gd name="connsiteY4" fmla="*/ 1948873 h 2854037"/>
              <a:gd name="connsiteX5" fmla="*/ 3445164 w 8398545"/>
              <a:gd name="connsiteY5" fmla="*/ 1930400 h 2854037"/>
              <a:gd name="connsiteX6" fmla="*/ 3417454 w 8398545"/>
              <a:gd name="connsiteY6" fmla="*/ 1921164 h 2854037"/>
              <a:gd name="connsiteX7" fmla="*/ 3325091 w 8398545"/>
              <a:gd name="connsiteY7" fmla="*/ 1939637 h 2854037"/>
              <a:gd name="connsiteX8" fmla="*/ 3223491 w 8398545"/>
              <a:gd name="connsiteY8" fmla="*/ 1958109 h 2854037"/>
              <a:gd name="connsiteX9" fmla="*/ 3112654 w 8398545"/>
              <a:gd name="connsiteY9" fmla="*/ 2004291 h 2854037"/>
              <a:gd name="connsiteX10" fmla="*/ 3066473 w 8398545"/>
              <a:gd name="connsiteY10" fmla="*/ 2032000 h 2854037"/>
              <a:gd name="connsiteX11" fmla="*/ 3011054 w 8398545"/>
              <a:gd name="connsiteY11" fmla="*/ 2068946 h 2854037"/>
              <a:gd name="connsiteX12" fmla="*/ 2955636 w 8398545"/>
              <a:gd name="connsiteY12" fmla="*/ 2087418 h 2854037"/>
              <a:gd name="connsiteX13" fmla="*/ 2844800 w 8398545"/>
              <a:gd name="connsiteY13" fmla="*/ 2161309 h 2854037"/>
              <a:gd name="connsiteX14" fmla="*/ 2770909 w 8398545"/>
              <a:gd name="connsiteY14" fmla="*/ 2207491 h 2854037"/>
              <a:gd name="connsiteX15" fmla="*/ 2743200 w 8398545"/>
              <a:gd name="connsiteY15" fmla="*/ 2225964 h 2854037"/>
              <a:gd name="connsiteX16" fmla="*/ 2697018 w 8398545"/>
              <a:gd name="connsiteY16" fmla="*/ 2253673 h 2854037"/>
              <a:gd name="connsiteX17" fmla="*/ 2632364 w 8398545"/>
              <a:gd name="connsiteY17" fmla="*/ 2299855 h 2854037"/>
              <a:gd name="connsiteX18" fmla="*/ 2586182 w 8398545"/>
              <a:gd name="connsiteY18" fmla="*/ 2318328 h 2854037"/>
              <a:gd name="connsiteX19" fmla="*/ 2540000 w 8398545"/>
              <a:gd name="connsiteY19" fmla="*/ 2373746 h 2854037"/>
              <a:gd name="connsiteX20" fmla="*/ 2484582 w 8398545"/>
              <a:gd name="connsiteY20" fmla="*/ 2410691 h 2854037"/>
              <a:gd name="connsiteX21" fmla="*/ 2419927 w 8398545"/>
              <a:gd name="connsiteY21" fmla="*/ 2475346 h 2854037"/>
              <a:gd name="connsiteX22" fmla="*/ 2327564 w 8398545"/>
              <a:gd name="connsiteY22" fmla="*/ 2530764 h 2854037"/>
              <a:gd name="connsiteX23" fmla="*/ 2253673 w 8398545"/>
              <a:gd name="connsiteY23" fmla="*/ 2586182 h 2854037"/>
              <a:gd name="connsiteX24" fmla="*/ 2161309 w 8398545"/>
              <a:gd name="connsiteY24" fmla="*/ 2641600 h 2854037"/>
              <a:gd name="connsiteX25" fmla="*/ 2133600 w 8398545"/>
              <a:gd name="connsiteY25" fmla="*/ 2660073 h 2854037"/>
              <a:gd name="connsiteX26" fmla="*/ 1985818 w 8398545"/>
              <a:gd name="connsiteY26" fmla="*/ 2715491 h 2854037"/>
              <a:gd name="connsiteX27" fmla="*/ 1948873 w 8398545"/>
              <a:gd name="connsiteY27" fmla="*/ 2743200 h 2854037"/>
              <a:gd name="connsiteX28" fmla="*/ 1865745 w 8398545"/>
              <a:gd name="connsiteY28" fmla="*/ 2770909 h 2854037"/>
              <a:gd name="connsiteX29" fmla="*/ 1810327 w 8398545"/>
              <a:gd name="connsiteY29" fmla="*/ 2789382 h 2854037"/>
              <a:gd name="connsiteX30" fmla="*/ 1745673 w 8398545"/>
              <a:gd name="connsiteY30" fmla="*/ 2807855 h 2854037"/>
              <a:gd name="connsiteX31" fmla="*/ 1699491 w 8398545"/>
              <a:gd name="connsiteY31" fmla="*/ 2826328 h 2854037"/>
              <a:gd name="connsiteX32" fmla="*/ 1616364 w 8398545"/>
              <a:gd name="connsiteY32" fmla="*/ 2854037 h 2854037"/>
              <a:gd name="connsiteX33" fmla="*/ 1431636 w 8398545"/>
              <a:gd name="connsiteY33" fmla="*/ 2835564 h 2854037"/>
              <a:gd name="connsiteX34" fmla="*/ 1403927 w 8398545"/>
              <a:gd name="connsiteY34" fmla="*/ 2826328 h 2854037"/>
              <a:gd name="connsiteX35" fmla="*/ 1237673 w 8398545"/>
              <a:gd name="connsiteY35" fmla="*/ 2798618 h 2854037"/>
              <a:gd name="connsiteX36" fmla="*/ 1173018 w 8398545"/>
              <a:gd name="connsiteY36" fmla="*/ 2770909 h 2854037"/>
              <a:gd name="connsiteX37" fmla="*/ 1126836 w 8398545"/>
              <a:gd name="connsiteY37" fmla="*/ 2752437 h 2854037"/>
              <a:gd name="connsiteX38" fmla="*/ 1089891 w 8398545"/>
              <a:gd name="connsiteY38" fmla="*/ 2743200 h 2854037"/>
              <a:gd name="connsiteX39" fmla="*/ 1052945 w 8398545"/>
              <a:gd name="connsiteY39" fmla="*/ 2724728 h 2854037"/>
              <a:gd name="connsiteX40" fmla="*/ 1025236 w 8398545"/>
              <a:gd name="connsiteY40" fmla="*/ 2715491 h 2854037"/>
              <a:gd name="connsiteX41" fmla="*/ 951345 w 8398545"/>
              <a:gd name="connsiteY41" fmla="*/ 2669309 h 2854037"/>
              <a:gd name="connsiteX42" fmla="*/ 905164 w 8398545"/>
              <a:gd name="connsiteY42" fmla="*/ 2660073 h 2854037"/>
              <a:gd name="connsiteX43" fmla="*/ 868218 w 8398545"/>
              <a:gd name="connsiteY43" fmla="*/ 2650837 h 2854037"/>
              <a:gd name="connsiteX44" fmla="*/ 785091 w 8398545"/>
              <a:gd name="connsiteY44" fmla="*/ 2613891 h 2854037"/>
              <a:gd name="connsiteX45" fmla="*/ 720436 w 8398545"/>
              <a:gd name="connsiteY45" fmla="*/ 2576946 h 2854037"/>
              <a:gd name="connsiteX46" fmla="*/ 637309 w 8398545"/>
              <a:gd name="connsiteY46" fmla="*/ 2540000 h 2854037"/>
              <a:gd name="connsiteX47" fmla="*/ 581891 w 8398545"/>
              <a:gd name="connsiteY47" fmla="*/ 2493818 h 2854037"/>
              <a:gd name="connsiteX48" fmla="*/ 508000 w 8398545"/>
              <a:gd name="connsiteY48" fmla="*/ 2466109 h 2854037"/>
              <a:gd name="connsiteX49" fmla="*/ 452582 w 8398545"/>
              <a:gd name="connsiteY49" fmla="*/ 2419928 h 2854037"/>
              <a:gd name="connsiteX50" fmla="*/ 424873 w 8398545"/>
              <a:gd name="connsiteY50" fmla="*/ 2392218 h 2854037"/>
              <a:gd name="connsiteX51" fmla="*/ 360218 w 8398545"/>
              <a:gd name="connsiteY51" fmla="*/ 2346037 h 2854037"/>
              <a:gd name="connsiteX52" fmla="*/ 323273 w 8398545"/>
              <a:gd name="connsiteY52" fmla="*/ 2318328 h 2854037"/>
              <a:gd name="connsiteX53" fmla="*/ 295564 w 8398545"/>
              <a:gd name="connsiteY53" fmla="*/ 2299855 h 2854037"/>
              <a:gd name="connsiteX54" fmla="*/ 221673 w 8398545"/>
              <a:gd name="connsiteY54" fmla="*/ 2235200 h 2854037"/>
              <a:gd name="connsiteX55" fmla="*/ 193964 w 8398545"/>
              <a:gd name="connsiteY55" fmla="*/ 2216728 h 2854037"/>
              <a:gd name="connsiteX56" fmla="*/ 166254 w 8398545"/>
              <a:gd name="connsiteY56" fmla="*/ 2179782 h 2854037"/>
              <a:gd name="connsiteX57" fmla="*/ 110836 w 8398545"/>
              <a:gd name="connsiteY57" fmla="*/ 2124364 h 2854037"/>
              <a:gd name="connsiteX58" fmla="*/ 83127 w 8398545"/>
              <a:gd name="connsiteY58" fmla="*/ 2096655 h 2854037"/>
              <a:gd name="connsiteX59" fmla="*/ 55418 w 8398545"/>
              <a:gd name="connsiteY59" fmla="*/ 2059709 h 2854037"/>
              <a:gd name="connsiteX60" fmla="*/ 27709 w 8398545"/>
              <a:gd name="connsiteY60" fmla="*/ 2004291 h 2854037"/>
              <a:gd name="connsiteX61" fmla="*/ 9236 w 8398545"/>
              <a:gd name="connsiteY61" fmla="*/ 1902691 h 2854037"/>
              <a:gd name="connsiteX62" fmla="*/ 0 w 8398545"/>
              <a:gd name="connsiteY62" fmla="*/ 1847273 h 2854037"/>
              <a:gd name="connsiteX63" fmla="*/ 9236 w 8398545"/>
              <a:gd name="connsiteY63" fmla="*/ 1579418 h 2854037"/>
              <a:gd name="connsiteX64" fmla="*/ 27709 w 8398545"/>
              <a:gd name="connsiteY64" fmla="*/ 1505528 h 2854037"/>
              <a:gd name="connsiteX65" fmla="*/ 46182 w 8398545"/>
              <a:gd name="connsiteY65" fmla="*/ 1477818 h 2854037"/>
              <a:gd name="connsiteX66" fmla="*/ 120073 w 8398545"/>
              <a:gd name="connsiteY66" fmla="*/ 1376218 h 2854037"/>
              <a:gd name="connsiteX67" fmla="*/ 157018 w 8398545"/>
              <a:gd name="connsiteY67" fmla="*/ 1311564 h 2854037"/>
              <a:gd name="connsiteX68" fmla="*/ 193964 w 8398545"/>
              <a:gd name="connsiteY68" fmla="*/ 1256146 h 2854037"/>
              <a:gd name="connsiteX69" fmla="*/ 212436 w 8398545"/>
              <a:gd name="connsiteY69" fmla="*/ 1228437 h 2854037"/>
              <a:gd name="connsiteX70" fmla="*/ 249382 w 8398545"/>
              <a:gd name="connsiteY70" fmla="*/ 1209964 h 2854037"/>
              <a:gd name="connsiteX71" fmla="*/ 277091 w 8398545"/>
              <a:gd name="connsiteY71" fmla="*/ 1173018 h 2854037"/>
              <a:gd name="connsiteX72" fmla="*/ 304800 w 8398545"/>
              <a:gd name="connsiteY72" fmla="*/ 1154546 h 2854037"/>
              <a:gd name="connsiteX73" fmla="*/ 369454 w 8398545"/>
              <a:gd name="connsiteY73" fmla="*/ 1108364 h 2854037"/>
              <a:gd name="connsiteX74" fmla="*/ 387927 w 8398545"/>
              <a:gd name="connsiteY74" fmla="*/ 1080655 h 2854037"/>
              <a:gd name="connsiteX75" fmla="*/ 415636 w 8398545"/>
              <a:gd name="connsiteY75" fmla="*/ 1062182 h 2854037"/>
              <a:gd name="connsiteX76" fmla="*/ 443345 w 8398545"/>
              <a:gd name="connsiteY76" fmla="*/ 1034473 h 2854037"/>
              <a:gd name="connsiteX77" fmla="*/ 480291 w 8398545"/>
              <a:gd name="connsiteY77" fmla="*/ 988291 h 2854037"/>
              <a:gd name="connsiteX78" fmla="*/ 508000 w 8398545"/>
              <a:gd name="connsiteY78" fmla="*/ 969818 h 2854037"/>
              <a:gd name="connsiteX79" fmla="*/ 563418 w 8398545"/>
              <a:gd name="connsiteY79" fmla="*/ 951346 h 2854037"/>
              <a:gd name="connsiteX80" fmla="*/ 618836 w 8398545"/>
              <a:gd name="connsiteY80" fmla="*/ 905164 h 2854037"/>
              <a:gd name="connsiteX81" fmla="*/ 655782 w 8398545"/>
              <a:gd name="connsiteY81" fmla="*/ 895928 h 2854037"/>
              <a:gd name="connsiteX82" fmla="*/ 729673 w 8398545"/>
              <a:gd name="connsiteY82" fmla="*/ 868218 h 2854037"/>
              <a:gd name="connsiteX83" fmla="*/ 757382 w 8398545"/>
              <a:gd name="connsiteY83" fmla="*/ 849746 h 2854037"/>
              <a:gd name="connsiteX84" fmla="*/ 785091 w 8398545"/>
              <a:gd name="connsiteY84" fmla="*/ 822037 h 2854037"/>
              <a:gd name="connsiteX85" fmla="*/ 840509 w 8398545"/>
              <a:gd name="connsiteY85" fmla="*/ 803564 h 2854037"/>
              <a:gd name="connsiteX86" fmla="*/ 868218 w 8398545"/>
              <a:gd name="connsiteY86" fmla="*/ 785091 h 2854037"/>
              <a:gd name="connsiteX87" fmla="*/ 932873 w 8398545"/>
              <a:gd name="connsiteY87" fmla="*/ 766618 h 2854037"/>
              <a:gd name="connsiteX88" fmla="*/ 1016000 w 8398545"/>
              <a:gd name="connsiteY88" fmla="*/ 738909 h 2854037"/>
              <a:gd name="connsiteX89" fmla="*/ 1043709 w 8398545"/>
              <a:gd name="connsiteY89" fmla="*/ 729673 h 2854037"/>
              <a:gd name="connsiteX90" fmla="*/ 1597891 w 8398545"/>
              <a:gd name="connsiteY90" fmla="*/ 711200 h 2854037"/>
              <a:gd name="connsiteX91" fmla="*/ 1690254 w 8398545"/>
              <a:gd name="connsiteY91" fmla="*/ 692728 h 2854037"/>
              <a:gd name="connsiteX92" fmla="*/ 1773382 w 8398545"/>
              <a:gd name="connsiteY92" fmla="*/ 674255 h 2854037"/>
              <a:gd name="connsiteX93" fmla="*/ 1810327 w 8398545"/>
              <a:gd name="connsiteY93" fmla="*/ 655782 h 2854037"/>
              <a:gd name="connsiteX94" fmla="*/ 1874982 w 8398545"/>
              <a:gd name="connsiteY94" fmla="*/ 646546 h 2854037"/>
              <a:gd name="connsiteX95" fmla="*/ 1911927 w 8398545"/>
              <a:gd name="connsiteY95" fmla="*/ 637309 h 2854037"/>
              <a:gd name="connsiteX96" fmla="*/ 1976582 w 8398545"/>
              <a:gd name="connsiteY96" fmla="*/ 609600 h 2854037"/>
              <a:gd name="connsiteX97" fmla="*/ 2013527 w 8398545"/>
              <a:gd name="connsiteY97" fmla="*/ 600364 h 2854037"/>
              <a:gd name="connsiteX98" fmla="*/ 2105891 w 8398545"/>
              <a:gd name="connsiteY98" fmla="*/ 535709 h 2854037"/>
              <a:gd name="connsiteX99" fmla="*/ 2142836 w 8398545"/>
              <a:gd name="connsiteY99" fmla="*/ 517237 h 2854037"/>
              <a:gd name="connsiteX100" fmla="*/ 2225964 w 8398545"/>
              <a:gd name="connsiteY100" fmla="*/ 461818 h 2854037"/>
              <a:gd name="connsiteX101" fmla="*/ 2281382 w 8398545"/>
              <a:gd name="connsiteY101" fmla="*/ 424873 h 2854037"/>
              <a:gd name="connsiteX102" fmla="*/ 2309091 w 8398545"/>
              <a:gd name="connsiteY102" fmla="*/ 406400 h 2854037"/>
              <a:gd name="connsiteX103" fmla="*/ 2346036 w 8398545"/>
              <a:gd name="connsiteY103" fmla="*/ 397164 h 2854037"/>
              <a:gd name="connsiteX104" fmla="*/ 2401454 w 8398545"/>
              <a:gd name="connsiteY104" fmla="*/ 378691 h 2854037"/>
              <a:gd name="connsiteX105" fmla="*/ 2429164 w 8398545"/>
              <a:gd name="connsiteY105" fmla="*/ 369455 h 2854037"/>
              <a:gd name="connsiteX106" fmla="*/ 2484582 w 8398545"/>
              <a:gd name="connsiteY106" fmla="*/ 350982 h 2854037"/>
              <a:gd name="connsiteX107" fmla="*/ 2521527 w 8398545"/>
              <a:gd name="connsiteY107" fmla="*/ 341746 h 2854037"/>
              <a:gd name="connsiteX108" fmla="*/ 2613891 w 8398545"/>
              <a:gd name="connsiteY108" fmla="*/ 314037 h 2854037"/>
              <a:gd name="connsiteX109" fmla="*/ 2641600 w 8398545"/>
              <a:gd name="connsiteY109" fmla="*/ 304800 h 2854037"/>
              <a:gd name="connsiteX110" fmla="*/ 2687782 w 8398545"/>
              <a:gd name="connsiteY110" fmla="*/ 295564 h 2854037"/>
              <a:gd name="connsiteX111" fmla="*/ 2715491 w 8398545"/>
              <a:gd name="connsiteY111" fmla="*/ 286328 h 2854037"/>
              <a:gd name="connsiteX112" fmla="*/ 2946400 w 8398545"/>
              <a:gd name="connsiteY112" fmla="*/ 267855 h 2854037"/>
              <a:gd name="connsiteX113" fmla="*/ 3519054 w 8398545"/>
              <a:gd name="connsiteY113" fmla="*/ 258618 h 2854037"/>
              <a:gd name="connsiteX114" fmla="*/ 3897745 w 8398545"/>
              <a:gd name="connsiteY114" fmla="*/ 230909 h 2854037"/>
              <a:gd name="connsiteX115" fmla="*/ 4350327 w 8398545"/>
              <a:gd name="connsiteY115" fmla="*/ 249382 h 2854037"/>
              <a:gd name="connsiteX116" fmla="*/ 4775200 w 8398545"/>
              <a:gd name="connsiteY116" fmla="*/ 240146 h 2854037"/>
              <a:gd name="connsiteX117" fmla="*/ 4867564 w 8398545"/>
              <a:gd name="connsiteY117" fmla="*/ 212437 h 2854037"/>
              <a:gd name="connsiteX118" fmla="*/ 4932218 w 8398545"/>
              <a:gd name="connsiteY118" fmla="*/ 203200 h 2854037"/>
              <a:gd name="connsiteX119" fmla="*/ 5495636 w 8398545"/>
              <a:gd name="connsiteY119" fmla="*/ 138546 h 2854037"/>
              <a:gd name="connsiteX120" fmla="*/ 5523345 w 8398545"/>
              <a:gd name="connsiteY120" fmla="*/ 129309 h 2854037"/>
              <a:gd name="connsiteX121" fmla="*/ 5551054 w 8398545"/>
              <a:gd name="connsiteY121" fmla="*/ 110837 h 2854037"/>
              <a:gd name="connsiteX122" fmla="*/ 5597236 w 8398545"/>
              <a:gd name="connsiteY122" fmla="*/ 101600 h 2854037"/>
              <a:gd name="connsiteX123" fmla="*/ 5634182 w 8398545"/>
              <a:gd name="connsiteY123" fmla="*/ 92364 h 2854037"/>
              <a:gd name="connsiteX124" fmla="*/ 5772727 w 8398545"/>
              <a:gd name="connsiteY124" fmla="*/ 55418 h 2854037"/>
              <a:gd name="connsiteX125" fmla="*/ 5800436 w 8398545"/>
              <a:gd name="connsiteY125" fmla="*/ 46182 h 2854037"/>
              <a:gd name="connsiteX126" fmla="*/ 5920509 w 8398545"/>
              <a:gd name="connsiteY126" fmla="*/ 27709 h 2854037"/>
              <a:gd name="connsiteX127" fmla="*/ 5966691 w 8398545"/>
              <a:gd name="connsiteY127" fmla="*/ 18473 h 2854037"/>
              <a:gd name="connsiteX128" fmla="*/ 6132945 w 8398545"/>
              <a:gd name="connsiteY128" fmla="*/ 0 h 2854037"/>
              <a:gd name="connsiteX129" fmla="*/ 6705600 w 8398545"/>
              <a:gd name="connsiteY129" fmla="*/ 9237 h 2854037"/>
              <a:gd name="connsiteX130" fmla="*/ 6853382 w 8398545"/>
              <a:gd name="connsiteY130" fmla="*/ 18473 h 2854037"/>
              <a:gd name="connsiteX131" fmla="*/ 7906327 w 8398545"/>
              <a:gd name="connsiteY131" fmla="*/ 147782 h 2854037"/>
              <a:gd name="connsiteX132" fmla="*/ 7934036 w 8398545"/>
              <a:gd name="connsiteY132" fmla="*/ 166255 h 2854037"/>
              <a:gd name="connsiteX133" fmla="*/ 7961745 w 8398545"/>
              <a:gd name="connsiteY133" fmla="*/ 193964 h 2854037"/>
              <a:gd name="connsiteX134" fmla="*/ 7998691 w 8398545"/>
              <a:gd name="connsiteY134" fmla="*/ 203200 h 2854037"/>
              <a:gd name="connsiteX135" fmla="*/ 8044873 w 8398545"/>
              <a:gd name="connsiteY135" fmla="*/ 230909 h 2854037"/>
              <a:gd name="connsiteX136" fmla="*/ 8100291 w 8398545"/>
              <a:gd name="connsiteY136" fmla="*/ 267855 h 2854037"/>
              <a:gd name="connsiteX137" fmla="*/ 8137236 w 8398545"/>
              <a:gd name="connsiteY137" fmla="*/ 286328 h 2854037"/>
              <a:gd name="connsiteX138" fmla="*/ 8174182 w 8398545"/>
              <a:gd name="connsiteY138" fmla="*/ 323273 h 2854037"/>
              <a:gd name="connsiteX139" fmla="*/ 8211127 w 8398545"/>
              <a:gd name="connsiteY139" fmla="*/ 350982 h 2854037"/>
              <a:gd name="connsiteX140" fmla="*/ 8266545 w 8398545"/>
              <a:gd name="connsiteY140" fmla="*/ 406400 h 2854037"/>
              <a:gd name="connsiteX141" fmla="*/ 8312727 w 8398545"/>
              <a:gd name="connsiteY141" fmla="*/ 489528 h 2854037"/>
              <a:gd name="connsiteX142" fmla="*/ 8340436 w 8398545"/>
              <a:gd name="connsiteY142" fmla="*/ 526473 h 2854037"/>
              <a:gd name="connsiteX143" fmla="*/ 8349673 w 8398545"/>
              <a:gd name="connsiteY143" fmla="*/ 554182 h 2854037"/>
              <a:gd name="connsiteX144" fmla="*/ 8368145 w 8398545"/>
              <a:gd name="connsiteY144" fmla="*/ 581891 h 2854037"/>
              <a:gd name="connsiteX145" fmla="*/ 8377382 w 8398545"/>
              <a:gd name="connsiteY145" fmla="*/ 646546 h 2854037"/>
              <a:gd name="connsiteX146" fmla="*/ 8386618 w 8398545"/>
              <a:gd name="connsiteY146" fmla="*/ 683491 h 2854037"/>
              <a:gd name="connsiteX147" fmla="*/ 8386618 w 8398545"/>
              <a:gd name="connsiteY147" fmla="*/ 979055 h 2854037"/>
              <a:gd name="connsiteX148" fmla="*/ 8377382 w 8398545"/>
              <a:gd name="connsiteY148" fmla="*/ 1016000 h 2854037"/>
              <a:gd name="connsiteX149" fmla="*/ 8349673 w 8398545"/>
              <a:gd name="connsiteY149" fmla="*/ 1163782 h 2854037"/>
              <a:gd name="connsiteX150" fmla="*/ 8331200 w 8398545"/>
              <a:gd name="connsiteY150" fmla="*/ 1209964 h 2854037"/>
              <a:gd name="connsiteX151" fmla="*/ 8321964 w 8398545"/>
              <a:gd name="connsiteY151" fmla="*/ 1246909 h 2854037"/>
              <a:gd name="connsiteX152" fmla="*/ 8303491 w 8398545"/>
              <a:gd name="connsiteY152" fmla="*/ 1293091 h 2854037"/>
              <a:gd name="connsiteX153" fmla="*/ 8285018 w 8398545"/>
              <a:gd name="connsiteY153" fmla="*/ 1366982 h 2854037"/>
              <a:gd name="connsiteX154" fmla="*/ 8275782 w 8398545"/>
              <a:gd name="connsiteY154" fmla="*/ 1394691 h 2854037"/>
              <a:gd name="connsiteX155" fmla="*/ 8266545 w 8398545"/>
              <a:gd name="connsiteY155" fmla="*/ 1440873 h 2854037"/>
              <a:gd name="connsiteX156" fmla="*/ 8238836 w 8398545"/>
              <a:gd name="connsiteY156" fmla="*/ 1477818 h 2854037"/>
              <a:gd name="connsiteX157" fmla="*/ 8229600 w 8398545"/>
              <a:gd name="connsiteY157" fmla="*/ 1505528 h 2854037"/>
              <a:gd name="connsiteX158" fmla="*/ 8201891 w 8398545"/>
              <a:gd name="connsiteY158" fmla="*/ 1616364 h 2854037"/>
              <a:gd name="connsiteX159" fmla="*/ 8146473 w 8398545"/>
              <a:gd name="connsiteY159" fmla="*/ 1699491 h 2854037"/>
              <a:gd name="connsiteX160" fmla="*/ 8072582 w 8398545"/>
              <a:gd name="connsiteY160" fmla="*/ 1810328 h 2854037"/>
              <a:gd name="connsiteX161" fmla="*/ 8054109 w 8398545"/>
              <a:gd name="connsiteY161" fmla="*/ 1838037 h 2854037"/>
              <a:gd name="connsiteX162" fmla="*/ 8026400 w 8398545"/>
              <a:gd name="connsiteY162" fmla="*/ 1884218 h 2854037"/>
              <a:gd name="connsiteX163" fmla="*/ 7980218 w 8398545"/>
              <a:gd name="connsiteY163" fmla="*/ 1921164 h 2854037"/>
              <a:gd name="connsiteX164" fmla="*/ 7934036 w 8398545"/>
              <a:gd name="connsiteY164" fmla="*/ 1976582 h 2854037"/>
              <a:gd name="connsiteX165" fmla="*/ 7887854 w 8398545"/>
              <a:gd name="connsiteY165" fmla="*/ 1995055 h 2854037"/>
              <a:gd name="connsiteX166" fmla="*/ 7860145 w 8398545"/>
              <a:gd name="connsiteY166" fmla="*/ 2032000 h 2854037"/>
              <a:gd name="connsiteX167" fmla="*/ 7767782 w 8398545"/>
              <a:gd name="connsiteY167" fmla="*/ 2068946 h 2854037"/>
              <a:gd name="connsiteX168" fmla="*/ 7712364 w 8398545"/>
              <a:gd name="connsiteY168" fmla="*/ 2096655 h 2854037"/>
              <a:gd name="connsiteX169" fmla="*/ 7684654 w 8398545"/>
              <a:gd name="connsiteY169" fmla="*/ 2115128 h 2854037"/>
              <a:gd name="connsiteX170" fmla="*/ 7555345 w 8398545"/>
              <a:gd name="connsiteY170" fmla="*/ 2124364 h 2854037"/>
              <a:gd name="connsiteX171" fmla="*/ 6687127 w 8398545"/>
              <a:gd name="connsiteY171" fmla="*/ 2105891 h 2854037"/>
              <a:gd name="connsiteX172" fmla="*/ 6659418 w 8398545"/>
              <a:gd name="connsiteY172" fmla="*/ 2096655 h 2854037"/>
              <a:gd name="connsiteX173" fmla="*/ 6567054 w 8398545"/>
              <a:gd name="connsiteY173" fmla="*/ 2087418 h 2854037"/>
              <a:gd name="connsiteX174" fmla="*/ 6520873 w 8398545"/>
              <a:gd name="connsiteY174" fmla="*/ 2078182 h 2854037"/>
              <a:gd name="connsiteX175" fmla="*/ 6391564 w 8398545"/>
              <a:gd name="connsiteY175" fmla="*/ 2068946 h 2854037"/>
              <a:gd name="connsiteX176" fmla="*/ 6280727 w 8398545"/>
              <a:gd name="connsiteY176" fmla="*/ 2059709 h 2854037"/>
              <a:gd name="connsiteX177" fmla="*/ 6096000 w 8398545"/>
              <a:gd name="connsiteY177" fmla="*/ 2041237 h 2854037"/>
              <a:gd name="connsiteX178" fmla="*/ 5975927 w 8398545"/>
              <a:gd name="connsiteY178" fmla="*/ 2013528 h 2854037"/>
              <a:gd name="connsiteX179" fmla="*/ 5809673 w 8398545"/>
              <a:gd name="connsiteY179" fmla="*/ 2004291 h 2854037"/>
              <a:gd name="connsiteX180" fmla="*/ 4378036 w 8398545"/>
              <a:gd name="connsiteY180" fmla="*/ 1995055 h 2854037"/>
              <a:gd name="connsiteX181" fmla="*/ 3934691 w 8398545"/>
              <a:gd name="connsiteY181" fmla="*/ 2004291 h 2854037"/>
              <a:gd name="connsiteX182" fmla="*/ 3906982 w 8398545"/>
              <a:gd name="connsiteY182" fmla="*/ 2022764 h 2854037"/>
              <a:gd name="connsiteX183" fmla="*/ 3870036 w 8398545"/>
              <a:gd name="connsiteY183" fmla="*/ 2041237 h 2854037"/>
              <a:gd name="connsiteX184" fmla="*/ 3722254 w 8398545"/>
              <a:gd name="connsiteY184" fmla="*/ 2013528 h 2854037"/>
              <a:gd name="connsiteX0" fmla="*/ 3722254 w 8398545"/>
              <a:gd name="connsiteY0" fmla="*/ 2017306 h 2857815"/>
              <a:gd name="connsiteX1" fmla="*/ 3722254 w 8398545"/>
              <a:gd name="connsiteY1" fmla="*/ 2017306 h 2857815"/>
              <a:gd name="connsiteX2" fmla="*/ 3629891 w 8398545"/>
              <a:gd name="connsiteY2" fmla="*/ 1998833 h 2857815"/>
              <a:gd name="connsiteX3" fmla="*/ 3556000 w 8398545"/>
              <a:gd name="connsiteY3" fmla="*/ 1971124 h 2857815"/>
              <a:gd name="connsiteX4" fmla="*/ 3500582 w 8398545"/>
              <a:gd name="connsiteY4" fmla="*/ 1952651 h 2857815"/>
              <a:gd name="connsiteX5" fmla="*/ 3445164 w 8398545"/>
              <a:gd name="connsiteY5" fmla="*/ 1934178 h 2857815"/>
              <a:gd name="connsiteX6" fmla="*/ 3417454 w 8398545"/>
              <a:gd name="connsiteY6" fmla="*/ 1924942 h 2857815"/>
              <a:gd name="connsiteX7" fmla="*/ 3325091 w 8398545"/>
              <a:gd name="connsiteY7" fmla="*/ 1943415 h 2857815"/>
              <a:gd name="connsiteX8" fmla="*/ 3223491 w 8398545"/>
              <a:gd name="connsiteY8" fmla="*/ 1961887 h 2857815"/>
              <a:gd name="connsiteX9" fmla="*/ 3112654 w 8398545"/>
              <a:gd name="connsiteY9" fmla="*/ 2008069 h 2857815"/>
              <a:gd name="connsiteX10" fmla="*/ 3066473 w 8398545"/>
              <a:gd name="connsiteY10" fmla="*/ 2035778 h 2857815"/>
              <a:gd name="connsiteX11" fmla="*/ 3011054 w 8398545"/>
              <a:gd name="connsiteY11" fmla="*/ 2072724 h 2857815"/>
              <a:gd name="connsiteX12" fmla="*/ 2955636 w 8398545"/>
              <a:gd name="connsiteY12" fmla="*/ 2091196 h 2857815"/>
              <a:gd name="connsiteX13" fmla="*/ 2844800 w 8398545"/>
              <a:gd name="connsiteY13" fmla="*/ 2165087 h 2857815"/>
              <a:gd name="connsiteX14" fmla="*/ 2770909 w 8398545"/>
              <a:gd name="connsiteY14" fmla="*/ 2211269 h 2857815"/>
              <a:gd name="connsiteX15" fmla="*/ 2743200 w 8398545"/>
              <a:gd name="connsiteY15" fmla="*/ 2229742 h 2857815"/>
              <a:gd name="connsiteX16" fmla="*/ 2697018 w 8398545"/>
              <a:gd name="connsiteY16" fmla="*/ 2257451 h 2857815"/>
              <a:gd name="connsiteX17" fmla="*/ 2632364 w 8398545"/>
              <a:gd name="connsiteY17" fmla="*/ 2303633 h 2857815"/>
              <a:gd name="connsiteX18" fmla="*/ 2586182 w 8398545"/>
              <a:gd name="connsiteY18" fmla="*/ 2322106 h 2857815"/>
              <a:gd name="connsiteX19" fmla="*/ 2540000 w 8398545"/>
              <a:gd name="connsiteY19" fmla="*/ 2377524 h 2857815"/>
              <a:gd name="connsiteX20" fmla="*/ 2484582 w 8398545"/>
              <a:gd name="connsiteY20" fmla="*/ 2414469 h 2857815"/>
              <a:gd name="connsiteX21" fmla="*/ 2419927 w 8398545"/>
              <a:gd name="connsiteY21" fmla="*/ 2479124 h 2857815"/>
              <a:gd name="connsiteX22" fmla="*/ 2327564 w 8398545"/>
              <a:gd name="connsiteY22" fmla="*/ 2534542 h 2857815"/>
              <a:gd name="connsiteX23" fmla="*/ 2253673 w 8398545"/>
              <a:gd name="connsiteY23" fmla="*/ 2589960 h 2857815"/>
              <a:gd name="connsiteX24" fmla="*/ 2161309 w 8398545"/>
              <a:gd name="connsiteY24" fmla="*/ 2645378 h 2857815"/>
              <a:gd name="connsiteX25" fmla="*/ 2133600 w 8398545"/>
              <a:gd name="connsiteY25" fmla="*/ 2663851 h 2857815"/>
              <a:gd name="connsiteX26" fmla="*/ 1985818 w 8398545"/>
              <a:gd name="connsiteY26" fmla="*/ 2719269 h 2857815"/>
              <a:gd name="connsiteX27" fmla="*/ 1948873 w 8398545"/>
              <a:gd name="connsiteY27" fmla="*/ 2746978 h 2857815"/>
              <a:gd name="connsiteX28" fmla="*/ 1865745 w 8398545"/>
              <a:gd name="connsiteY28" fmla="*/ 2774687 h 2857815"/>
              <a:gd name="connsiteX29" fmla="*/ 1810327 w 8398545"/>
              <a:gd name="connsiteY29" fmla="*/ 2793160 h 2857815"/>
              <a:gd name="connsiteX30" fmla="*/ 1745673 w 8398545"/>
              <a:gd name="connsiteY30" fmla="*/ 2811633 h 2857815"/>
              <a:gd name="connsiteX31" fmla="*/ 1699491 w 8398545"/>
              <a:gd name="connsiteY31" fmla="*/ 2830106 h 2857815"/>
              <a:gd name="connsiteX32" fmla="*/ 1616364 w 8398545"/>
              <a:gd name="connsiteY32" fmla="*/ 2857815 h 2857815"/>
              <a:gd name="connsiteX33" fmla="*/ 1431636 w 8398545"/>
              <a:gd name="connsiteY33" fmla="*/ 2839342 h 2857815"/>
              <a:gd name="connsiteX34" fmla="*/ 1403927 w 8398545"/>
              <a:gd name="connsiteY34" fmla="*/ 2830106 h 2857815"/>
              <a:gd name="connsiteX35" fmla="*/ 1237673 w 8398545"/>
              <a:gd name="connsiteY35" fmla="*/ 2802396 h 2857815"/>
              <a:gd name="connsiteX36" fmla="*/ 1173018 w 8398545"/>
              <a:gd name="connsiteY36" fmla="*/ 2774687 h 2857815"/>
              <a:gd name="connsiteX37" fmla="*/ 1126836 w 8398545"/>
              <a:gd name="connsiteY37" fmla="*/ 2756215 h 2857815"/>
              <a:gd name="connsiteX38" fmla="*/ 1089891 w 8398545"/>
              <a:gd name="connsiteY38" fmla="*/ 2746978 h 2857815"/>
              <a:gd name="connsiteX39" fmla="*/ 1052945 w 8398545"/>
              <a:gd name="connsiteY39" fmla="*/ 2728506 h 2857815"/>
              <a:gd name="connsiteX40" fmla="*/ 1025236 w 8398545"/>
              <a:gd name="connsiteY40" fmla="*/ 2719269 h 2857815"/>
              <a:gd name="connsiteX41" fmla="*/ 951345 w 8398545"/>
              <a:gd name="connsiteY41" fmla="*/ 2673087 h 2857815"/>
              <a:gd name="connsiteX42" fmla="*/ 905164 w 8398545"/>
              <a:gd name="connsiteY42" fmla="*/ 2663851 h 2857815"/>
              <a:gd name="connsiteX43" fmla="*/ 868218 w 8398545"/>
              <a:gd name="connsiteY43" fmla="*/ 2654615 h 2857815"/>
              <a:gd name="connsiteX44" fmla="*/ 785091 w 8398545"/>
              <a:gd name="connsiteY44" fmla="*/ 2617669 h 2857815"/>
              <a:gd name="connsiteX45" fmla="*/ 720436 w 8398545"/>
              <a:gd name="connsiteY45" fmla="*/ 2580724 h 2857815"/>
              <a:gd name="connsiteX46" fmla="*/ 637309 w 8398545"/>
              <a:gd name="connsiteY46" fmla="*/ 2543778 h 2857815"/>
              <a:gd name="connsiteX47" fmla="*/ 581891 w 8398545"/>
              <a:gd name="connsiteY47" fmla="*/ 2497596 h 2857815"/>
              <a:gd name="connsiteX48" fmla="*/ 508000 w 8398545"/>
              <a:gd name="connsiteY48" fmla="*/ 2469887 h 2857815"/>
              <a:gd name="connsiteX49" fmla="*/ 452582 w 8398545"/>
              <a:gd name="connsiteY49" fmla="*/ 2423706 h 2857815"/>
              <a:gd name="connsiteX50" fmla="*/ 424873 w 8398545"/>
              <a:gd name="connsiteY50" fmla="*/ 2395996 h 2857815"/>
              <a:gd name="connsiteX51" fmla="*/ 360218 w 8398545"/>
              <a:gd name="connsiteY51" fmla="*/ 2349815 h 2857815"/>
              <a:gd name="connsiteX52" fmla="*/ 323273 w 8398545"/>
              <a:gd name="connsiteY52" fmla="*/ 2322106 h 2857815"/>
              <a:gd name="connsiteX53" fmla="*/ 295564 w 8398545"/>
              <a:gd name="connsiteY53" fmla="*/ 2303633 h 2857815"/>
              <a:gd name="connsiteX54" fmla="*/ 221673 w 8398545"/>
              <a:gd name="connsiteY54" fmla="*/ 2238978 h 2857815"/>
              <a:gd name="connsiteX55" fmla="*/ 193964 w 8398545"/>
              <a:gd name="connsiteY55" fmla="*/ 2220506 h 2857815"/>
              <a:gd name="connsiteX56" fmla="*/ 166254 w 8398545"/>
              <a:gd name="connsiteY56" fmla="*/ 2183560 h 2857815"/>
              <a:gd name="connsiteX57" fmla="*/ 110836 w 8398545"/>
              <a:gd name="connsiteY57" fmla="*/ 2128142 h 2857815"/>
              <a:gd name="connsiteX58" fmla="*/ 83127 w 8398545"/>
              <a:gd name="connsiteY58" fmla="*/ 2100433 h 2857815"/>
              <a:gd name="connsiteX59" fmla="*/ 55418 w 8398545"/>
              <a:gd name="connsiteY59" fmla="*/ 2063487 h 2857815"/>
              <a:gd name="connsiteX60" fmla="*/ 27709 w 8398545"/>
              <a:gd name="connsiteY60" fmla="*/ 2008069 h 2857815"/>
              <a:gd name="connsiteX61" fmla="*/ 9236 w 8398545"/>
              <a:gd name="connsiteY61" fmla="*/ 1906469 h 2857815"/>
              <a:gd name="connsiteX62" fmla="*/ 0 w 8398545"/>
              <a:gd name="connsiteY62" fmla="*/ 1851051 h 2857815"/>
              <a:gd name="connsiteX63" fmla="*/ 9236 w 8398545"/>
              <a:gd name="connsiteY63" fmla="*/ 1583196 h 2857815"/>
              <a:gd name="connsiteX64" fmla="*/ 27709 w 8398545"/>
              <a:gd name="connsiteY64" fmla="*/ 1509306 h 2857815"/>
              <a:gd name="connsiteX65" fmla="*/ 46182 w 8398545"/>
              <a:gd name="connsiteY65" fmla="*/ 1481596 h 2857815"/>
              <a:gd name="connsiteX66" fmla="*/ 120073 w 8398545"/>
              <a:gd name="connsiteY66" fmla="*/ 1379996 h 2857815"/>
              <a:gd name="connsiteX67" fmla="*/ 157018 w 8398545"/>
              <a:gd name="connsiteY67" fmla="*/ 1315342 h 2857815"/>
              <a:gd name="connsiteX68" fmla="*/ 193964 w 8398545"/>
              <a:gd name="connsiteY68" fmla="*/ 1259924 h 2857815"/>
              <a:gd name="connsiteX69" fmla="*/ 212436 w 8398545"/>
              <a:gd name="connsiteY69" fmla="*/ 1232215 h 2857815"/>
              <a:gd name="connsiteX70" fmla="*/ 249382 w 8398545"/>
              <a:gd name="connsiteY70" fmla="*/ 1213742 h 2857815"/>
              <a:gd name="connsiteX71" fmla="*/ 277091 w 8398545"/>
              <a:gd name="connsiteY71" fmla="*/ 1176796 h 2857815"/>
              <a:gd name="connsiteX72" fmla="*/ 304800 w 8398545"/>
              <a:gd name="connsiteY72" fmla="*/ 1158324 h 2857815"/>
              <a:gd name="connsiteX73" fmla="*/ 369454 w 8398545"/>
              <a:gd name="connsiteY73" fmla="*/ 1112142 h 2857815"/>
              <a:gd name="connsiteX74" fmla="*/ 387927 w 8398545"/>
              <a:gd name="connsiteY74" fmla="*/ 1084433 h 2857815"/>
              <a:gd name="connsiteX75" fmla="*/ 415636 w 8398545"/>
              <a:gd name="connsiteY75" fmla="*/ 1065960 h 2857815"/>
              <a:gd name="connsiteX76" fmla="*/ 443345 w 8398545"/>
              <a:gd name="connsiteY76" fmla="*/ 1038251 h 2857815"/>
              <a:gd name="connsiteX77" fmla="*/ 480291 w 8398545"/>
              <a:gd name="connsiteY77" fmla="*/ 992069 h 2857815"/>
              <a:gd name="connsiteX78" fmla="*/ 508000 w 8398545"/>
              <a:gd name="connsiteY78" fmla="*/ 973596 h 2857815"/>
              <a:gd name="connsiteX79" fmla="*/ 563418 w 8398545"/>
              <a:gd name="connsiteY79" fmla="*/ 955124 h 2857815"/>
              <a:gd name="connsiteX80" fmla="*/ 618836 w 8398545"/>
              <a:gd name="connsiteY80" fmla="*/ 908942 h 2857815"/>
              <a:gd name="connsiteX81" fmla="*/ 655782 w 8398545"/>
              <a:gd name="connsiteY81" fmla="*/ 899706 h 2857815"/>
              <a:gd name="connsiteX82" fmla="*/ 729673 w 8398545"/>
              <a:gd name="connsiteY82" fmla="*/ 871996 h 2857815"/>
              <a:gd name="connsiteX83" fmla="*/ 757382 w 8398545"/>
              <a:gd name="connsiteY83" fmla="*/ 853524 h 2857815"/>
              <a:gd name="connsiteX84" fmla="*/ 785091 w 8398545"/>
              <a:gd name="connsiteY84" fmla="*/ 825815 h 2857815"/>
              <a:gd name="connsiteX85" fmla="*/ 840509 w 8398545"/>
              <a:gd name="connsiteY85" fmla="*/ 807342 h 2857815"/>
              <a:gd name="connsiteX86" fmla="*/ 868218 w 8398545"/>
              <a:gd name="connsiteY86" fmla="*/ 788869 h 2857815"/>
              <a:gd name="connsiteX87" fmla="*/ 932873 w 8398545"/>
              <a:gd name="connsiteY87" fmla="*/ 770396 h 2857815"/>
              <a:gd name="connsiteX88" fmla="*/ 1016000 w 8398545"/>
              <a:gd name="connsiteY88" fmla="*/ 742687 h 2857815"/>
              <a:gd name="connsiteX89" fmla="*/ 1043709 w 8398545"/>
              <a:gd name="connsiteY89" fmla="*/ 733451 h 2857815"/>
              <a:gd name="connsiteX90" fmla="*/ 1597891 w 8398545"/>
              <a:gd name="connsiteY90" fmla="*/ 714978 h 2857815"/>
              <a:gd name="connsiteX91" fmla="*/ 1690254 w 8398545"/>
              <a:gd name="connsiteY91" fmla="*/ 696506 h 2857815"/>
              <a:gd name="connsiteX92" fmla="*/ 1773382 w 8398545"/>
              <a:gd name="connsiteY92" fmla="*/ 678033 h 2857815"/>
              <a:gd name="connsiteX93" fmla="*/ 1810327 w 8398545"/>
              <a:gd name="connsiteY93" fmla="*/ 659560 h 2857815"/>
              <a:gd name="connsiteX94" fmla="*/ 1874982 w 8398545"/>
              <a:gd name="connsiteY94" fmla="*/ 650324 h 2857815"/>
              <a:gd name="connsiteX95" fmla="*/ 1911927 w 8398545"/>
              <a:gd name="connsiteY95" fmla="*/ 641087 h 2857815"/>
              <a:gd name="connsiteX96" fmla="*/ 1976582 w 8398545"/>
              <a:gd name="connsiteY96" fmla="*/ 613378 h 2857815"/>
              <a:gd name="connsiteX97" fmla="*/ 2013527 w 8398545"/>
              <a:gd name="connsiteY97" fmla="*/ 604142 h 2857815"/>
              <a:gd name="connsiteX98" fmla="*/ 2105891 w 8398545"/>
              <a:gd name="connsiteY98" fmla="*/ 539487 h 2857815"/>
              <a:gd name="connsiteX99" fmla="*/ 2142836 w 8398545"/>
              <a:gd name="connsiteY99" fmla="*/ 521015 h 2857815"/>
              <a:gd name="connsiteX100" fmla="*/ 2225964 w 8398545"/>
              <a:gd name="connsiteY100" fmla="*/ 465596 h 2857815"/>
              <a:gd name="connsiteX101" fmla="*/ 2281382 w 8398545"/>
              <a:gd name="connsiteY101" fmla="*/ 428651 h 2857815"/>
              <a:gd name="connsiteX102" fmla="*/ 2309091 w 8398545"/>
              <a:gd name="connsiteY102" fmla="*/ 410178 h 2857815"/>
              <a:gd name="connsiteX103" fmla="*/ 2346036 w 8398545"/>
              <a:gd name="connsiteY103" fmla="*/ 400942 h 2857815"/>
              <a:gd name="connsiteX104" fmla="*/ 2401454 w 8398545"/>
              <a:gd name="connsiteY104" fmla="*/ 382469 h 2857815"/>
              <a:gd name="connsiteX105" fmla="*/ 2429164 w 8398545"/>
              <a:gd name="connsiteY105" fmla="*/ 373233 h 2857815"/>
              <a:gd name="connsiteX106" fmla="*/ 2484582 w 8398545"/>
              <a:gd name="connsiteY106" fmla="*/ 354760 h 2857815"/>
              <a:gd name="connsiteX107" fmla="*/ 2521527 w 8398545"/>
              <a:gd name="connsiteY107" fmla="*/ 345524 h 2857815"/>
              <a:gd name="connsiteX108" fmla="*/ 2613891 w 8398545"/>
              <a:gd name="connsiteY108" fmla="*/ 317815 h 2857815"/>
              <a:gd name="connsiteX109" fmla="*/ 2641600 w 8398545"/>
              <a:gd name="connsiteY109" fmla="*/ 308578 h 2857815"/>
              <a:gd name="connsiteX110" fmla="*/ 2687782 w 8398545"/>
              <a:gd name="connsiteY110" fmla="*/ 299342 h 2857815"/>
              <a:gd name="connsiteX111" fmla="*/ 2715491 w 8398545"/>
              <a:gd name="connsiteY111" fmla="*/ 290106 h 2857815"/>
              <a:gd name="connsiteX112" fmla="*/ 2946400 w 8398545"/>
              <a:gd name="connsiteY112" fmla="*/ 271633 h 2857815"/>
              <a:gd name="connsiteX113" fmla="*/ 3519054 w 8398545"/>
              <a:gd name="connsiteY113" fmla="*/ 262396 h 2857815"/>
              <a:gd name="connsiteX114" fmla="*/ 3897745 w 8398545"/>
              <a:gd name="connsiteY114" fmla="*/ 234687 h 2857815"/>
              <a:gd name="connsiteX115" fmla="*/ 4350327 w 8398545"/>
              <a:gd name="connsiteY115" fmla="*/ 253160 h 2857815"/>
              <a:gd name="connsiteX116" fmla="*/ 4775200 w 8398545"/>
              <a:gd name="connsiteY116" fmla="*/ 243924 h 2857815"/>
              <a:gd name="connsiteX117" fmla="*/ 4867564 w 8398545"/>
              <a:gd name="connsiteY117" fmla="*/ 216215 h 2857815"/>
              <a:gd name="connsiteX118" fmla="*/ 4932218 w 8398545"/>
              <a:gd name="connsiteY118" fmla="*/ 206978 h 2857815"/>
              <a:gd name="connsiteX119" fmla="*/ 5495636 w 8398545"/>
              <a:gd name="connsiteY119" fmla="*/ 142324 h 2857815"/>
              <a:gd name="connsiteX120" fmla="*/ 5523345 w 8398545"/>
              <a:gd name="connsiteY120" fmla="*/ 133087 h 2857815"/>
              <a:gd name="connsiteX121" fmla="*/ 5551054 w 8398545"/>
              <a:gd name="connsiteY121" fmla="*/ 114615 h 2857815"/>
              <a:gd name="connsiteX122" fmla="*/ 5597236 w 8398545"/>
              <a:gd name="connsiteY122" fmla="*/ 105378 h 2857815"/>
              <a:gd name="connsiteX123" fmla="*/ 5634182 w 8398545"/>
              <a:gd name="connsiteY123" fmla="*/ 96142 h 2857815"/>
              <a:gd name="connsiteX124" fmla="*/ 5772727 w 8398545"/>
              <a:gd name="connsiteY124" fmla="*/ 59196 h 2857815"/>
              <a:gd name="connsiteX125" fmla="*/ 5800436 w 8398545"/>
              <a:gd name="connsiteY125" fmla="*/ 49960 h 2857815"/>
              <a:gd name="connsiteX126" fmla="*/ 5920509 w 8398545"/>
              <a:gd name="connsiteY126" fmla="*/ 31487 h 2857815"/>
              <a:gd name="connsiteX127" fmla="*/ 5966691 w 8398545"/>
              <a:gd name="connsiteY127" fmla="*/ 22251 h 2857815"/>
              <a:gd name="connsiteX128" fmla="*/ 6132945 w 8398545"/>
              <a:gd name="connsiteY128" fmla="*/ 3778 h 2857815"/>
              <a:gd name="connsiteX129" fmla="*/ 6705600 w 8398545"/>
              <a:gd name="connsiteY129" fmla="*/ 13015 h 2857815"/>
              <a:gd name="connsiteX130" fmla="*/ 7906327 w 8398545"/>
              <a:gd name="connsiteY130" fmla="*/ 151560 h 2857815"/>
              <a:gd name="connsiteX131" fmla="*/ 7934036 w 8398545"/>
              <a:gd name="connsiteY131" fmla="*/ 170033 h 2857815"/>
              <a:gd name="connsiteX132" fmla="*/ 7961745 w 8398545"/>
              <a:gd name="connsiteY132" fmla="*/ 197742 h 2857815"/>
              <a:gd name="connsiteX133" fmla="*/ 7998691 w 8398545"/>
              <a:gd name="connsiteY133" fmla="*/ 206978 h 2857815"/>
              <a:gd name="connsiteX134" fmla="*/ 8044873 w 8398545"/>
              <a:gd name="connsiteY134" fmla="*/ 234687 h 2857815"/>
              <a:gd name="connsiteX135" fmla="*/ 8100291 w 8398545"/>
              <a:gd name="connsiteY135" fmla="*/ 271633 h 2857815"/>
              <a:gd name="connsiteX136" fmla="*/ 8137236 w 8398545"/>
              <a:gd name="connsiteY136" fmla="*/ 290106 h 2857815"/>
              <a:gd name="connsiteX137" fmla="*/ 8174182 w 8398545"/>
              <a:gd name="connsiteY137" fmla="*/ 327051 h 2857815"/>
              <a:gd name="connsiteX138" fmla="*/ 8211127 w 8398545"/>
              <a:gd name="connsiteY138" fmla="*/ 354760 h 2857815"/>
              <a:gd name="connsiteX139" fmla="*/ 8266545 w 8398545"/>
              <a:gd name="connsiteY139" fmla="*/ 410178 h 2857815"/>
              <a:gd name="connsiteX140" fmla="*/ 8312727 w 8398545"/>
              <a:gd name="connsiteY140" fmla="*/ 493306 h 2857815"/>
              <a:gd name="connsiteX141" fmla="*/ 8340436 w 8398545"/>
              <a:gd name="connsiteY141" fmla="*/ 530251 h 2857815"/>
              <a:gd name="connsiteX142" fmla="*/ 8349673 w 8398545"/>
              <a:gd name="connsiteY142" fmla="*/ 557960 h 2857815"/>
              <a:gd name="connsiteX143" fmla="*/ 8368145 w 8398545"/>
              <a:gd name="connsiteY143" fmla="*/ 585669 h 2857815"/>
              <a:gd name="connsiteX144" fmla="*/ 8377382 w 8398545"/>
              <a:gd name="connsiteY144" fmla="*/ 650324 h 2857815"/>
              <a:gd name="connsiteX145" fmla="*/ 8386618 w 8398545"/>
              <a:gd name="connsiteY145" fmla="*/ 687269 h 2857815"/>
              <a:gd name="connsiteX146" fmla="*/ 8386618 w 8398545"/>
              <a:gd name="connsiteY146" fmla="*/ 982833 h 2857815"/>
              <a:gd name="connsiteX147" fmla="*/ 8377382 w 8398545"/>
              <a:gd name="connsiteY147" fmla="*/ 1019778 h 2857815"/>
              <a:gd name="connsiteX148" fmla="*/ 8349673 w 8398545"/>
              <a:gd name="connsiteY148" fmla="*/ 1167560 h 2857815"/>
              <a:gd name="connsiteX149" fmla="*/ 8331200 w 8398545"/>
              <a:gd name="connsiteY149" fmla="*/ 1213742 h 2857815"/>
              <a:gd name="connsiteX150" fmla="*/ 8321964 w 8398545"/>
              <a:gd name="connsiteY150" fmla="*/ 1250687 h 2857815"/>
              <a:gd name="connsiteX151" fmla="*/ 8303491 w 8398545"/>
              <a:gd name="connsiteY151" fmla="*/ 1296869 h 2857815"/>
              <a:gd name="connsiteX152" fmla="*/ 8285018 w 8398545"/>
              <a:gd name="connsiteY152" fmla="*/ 1370760 h 2857815"/>
              <a:gd name="connsiteX153" fmla="*/ 8275782 w 8398545"/>
              <a:gd name="connsiteY153" fmla="*/ 1398469 h 2857815"/>
              <a:gd name="connsiteX154" fmla="*/ 8266545 w 8398545"/>
              <a:gd name="connsiteY154" fmla="*/ 1444651 h 2857815"/>
              <a:gd name="connsiteX155" fmla="*/ 8238836 w 8398545"/>
              <a:gd name="connsiteY155" fmla="*/ 1481596 h 2857815"/>
              <a:gd name="connsiteX156" fmla="*/ 8229600 w 8398545"/>
              <a:gd name="connsiteY156" fmla="*/ 1509306 h 2857815"/>
              <a:gd name="connsiteX157" fmla="*/ 8201891 w 8398545"/>
              <a:gd name="connsiteY157" fmla="*/ 1620142 h 2857815"/>
              <a:gd name="connsiteX158" fmla="*/ 8146473 w 8398545"/>
              <a:gd name="connsiteY158" fmla="*/ 1703269 h 2857815"/>
              <a:gd name="connsiteX159" fmla="*/ 8072582 w 8398545"/>
              <a:gd name="connsiteY159" fmla="*/ 1814106 h 2857815"/>
              <a:gd name="connsiteX160" fmla="*/ 8054109 w 8398545"/>
              <a:gd name="connsiteY160" fmla="*/ 1841815 h 2857815"/>
              <a:gd name="connsiteX161" fmla="*/ 8026400 w 8398545"/>
              <a:gd name="connsiteY161" fmla="*/ 1887996 h 2857815"/>
              <a:gd name="connsiteX162" fmla="*/ 7980218 w 8398545"/>
              <a:gd name="connsiteY162" fmla="*/ 1924942 h 2857815"/>
              <a:gd name="connsiteX163" fmla="*/ 7934036 w 8398545"/>
              <a:gd name="connsiteY163" fmla="*/ 1980360 h 2857815"/>
              <a:gd name="connsiteX164" fmla="*/ 7887854 w 8398545"/>
              <a:gd name="connsiteY164" fmla="*/ 1998833 h 2857815"/>
              <a:gd name="connsiteX165" fmla="*/ 7860145 w 8398545"/>
              <a:gd name="connsiteY165" fmla="*/ 2035778 h 2857815"/>
              <a:gd name="connsiteX166" fmla="*/ 7767782 w 8398545"/>
              <a:gd name="connsiteY166" fmla="*/ 2072724 h 2857815"/>
              <a:gd name="connsiteX167" fmla="*/ 7712364 w 8398545"/>
              <a:gd name="connsiteY167" fmla="*/ 2100433 h 2857815"/>
              <a:gd name="connsiteX168" fmla="*/ 7684654 w 8398545"/>
              <a:gd name="connsiteY168" fmla="*/ 2118906 h 2857815"/>
              <a:gd name="connsiteX169" fmla="*/ 7555345 w 8398545"/>
              <a:gd name="connsiteY169" fmla="*/ 2128142 h 2857815"/>
              <a:gd name="connsiteX170" fmla="*/ 6687127 w 8398545"/>
              <a:gd name="connsiteY170" fmla="*/ 2109669 h 2857815"/>
              <a:gd name="connsiteX171" fmla="*/ 6659418 w 8398545"/>
              <a:gd name="connsiteY171" fmla="*/ 2100433 h 2857815"/>
              <a:gd name="connsiteX172" fmla="*/ 6567054 w 8398545"/>
              <a:gd name="connsiteY172" fmla="*/ 2091196 h 2857815"/>
              <a:gd name="connsiteX173" fmla="*/ 6520873 w 8398545"/>
              <a:gd name="connsiteY173" fmla="*/ 2081960 h 2857815"/>
              <a:gd name="connsiteX174" fmla="*/ 6391564 w 8398545"/>
              <a:gd name="connsiteY174" fmla="*/ 2072724 h 2857815"/>
              <a:gd name="connsiteX175" fmla="*/ 6280727 w 8398545"/>
              <a:gd name="connsiteY175" fmla="*/ 2063487 h 2857815"/>
              <a:gd name="connsiteX176" fmla="*/ 6096000 w 8398545"/>
              <a:gd name="connsiteY176" fmla="*/ 2045015 h 2857815"/>
              <a:gd name="connsiteX177" fmla="*/ 5975927 w 8398545"/>
              <a:gd name="connsiteY177" fmla="*/ 2017306 h 2857815"/>
              <a:gd name="connsiteX178" fmla="*/ 5809673 w 8398545"/>
              <a:gd name="connsiteY178" fmla="*/ 2008069 h 2857815"/>
              <a:gd name="connsiteX179" fmla="*/ 4378036 w 8398545"/>
              <a:gd name="connsiteY179" fmla="*/ 1998833 h 2857815"/>
              <a:gd name="connsiteX180" fmla="*/ 3934691 w 8398545"/>
              <a:gd name="connsiteY180" fmla="*/ 2008069 h 2857815"/>
              <a:gd name="connsiteX181" fmla="*/ 3906982 w 8398545"/>
              <a:gd name="connsiteY181" fmla="*/ 2026542 h 2857815"/>
              <a:gd name="connsiteX182" fmla="*/ 3870036 w 8398545"/>
              <a:gd name="connsiteY182" fmla="*/ 2045015 h 2857815"/>
              <a:gd name="connsiteX183" fmla="*/ 3722254 w 8398545"/>
              <a:gd name="connsiteY183" fmla="*/ 2017306 h 2857815"/>
              <a:gd name="connsiteX0" fmla="*/ 3722254 w 8398545"/>
              <a:gd name="connsiteY0" fmla="*/ 2020756 h 2861265"/>
              <a:gd name="connsiteX1" fmla="*/ 3722254 w 8398545"/>
              <a:gd name="connsiteY1" fmla="*/ 2020756 h 2861265"/>
              <a:gd name="connsiteX2" fmla="*/ 3629891 w 8398545"/>
              <a:gd name="connsiteY2" fmla="*/ 2002283 h 2861265"/>
              <a:gd name="connsiteX3" fmla="*/ 3556000 w 8398545"/>
              <a:gd name="connsiteY3" fmla="*/ 1974574 h 2861265"/>
              <a:gd name="connsiteX4" fmla="*/ 3500582 w 8398545"/>
              <a:gd name="connsiteY4" fmla="*/ 1956101 h 2861265"/>
              <a:gd name="connsiteX5" fmla="*/ 3445164 w 8398545"/>
              <a:gd name="connsiteY5" fmla="*/ 1937628 h 2861265"/>
              <a:gd name="connsiteX6" fmla="*/ 3417454 w 8398545"/>
              <a:gd name="connsiteY6" fmla="*/ 1928392 h 2861265"/>
              <a:gd name="connsiteX7" fmla="*/ 3325091 w 8398545"/>
              <a:gd name="connsiteY7" fmla="*/ 1946865 h 2861265"/>
              <a:gd name="connsiteX8" fmla="*/ 3223491 w 8398545"/>
              <a:gd name="connsiteY8" fmla="*/ 1965337 h 2861265"/>
              <a:gd name="connsiteX9" fmla="*/ 3112654 w 8398545"/>
              <a:gd name="connsiteY9" fmla="*/ 2011519 h 2861265"/>
              <a:gd name="connsiteX10" fmla="*/ 3066473 w 8398545"/>
              <a:gd name="connsiteY10" fmla="*/ 2039228 h 2861265"/>
              <a:gd name="connsiteX11" fmla="*/ 3011054 w 8398545"/>
              <a:gd name="connsiteY11" fmla="*/ 2076174 h 2861265"/>
              <a:gd name="connsiteX12" fmla="*/ 2955636 w 8398545"/>
              <a:gd name="connsiteY12" fmla="*/ 2094646 h 2861265"/>
              <a:gd name="connsiteX13" fmla="*/ 2844800 w 8398545"/>
              <a:gd name="connsiteY13" fmla="*/ 2168537 h 2861265"/>
              <a:gd name="connsiteX14" fmla="*/ 2770909 w 8398545"/>
              <a:gd name="connsiteY14" fmla="*/ 2214719 h 2861265"/>
              <a:gd name="connsiteX15" fmla="*/ 2743200 w 8398545"/>
              <a:gd name="connsiteY15" fmla="*/ 2233192 h 2861265"/>
              <a:gd name="connsiteX16" fmla="*/ 2697018 w 8398545"/>
              <a:gd name="connsiteY16" fmla="*/ 2260901 h 2861265"/>
              <a:gd name="connsiteX17" fmla="*/ 2632364 w 8398545"/>
              <a:gd name="connsiteY17" fmla="*/ 2307083 h 2861265"/>
              <a:gd name="connsiteX18" fmla="*/ 2586182 w 8398545"/>
              <a:gd name="connsiteY18" fmla="*/ 2325556 h 2861265"/>
              <a:gd name="connsiteX19" fmla="*/ 2540000 w 8398545"/>
              <a:gd name="connsiteY19" fmla="*/ 2380974 h 2861265"/>
              <a:gd name="connsiteX20" fmla="*/ 2484582 w 8398545"/>
              <a:gd name="connsiteY20" fmla="*/ 2417919 h 2861265"/>
              <a:gd name="connsiteX21" fmla="*/ 2419927 w 8398545"/>
              <a:gd name="connsiteY21" fmla="*/ 2482574 h 2861265"/>
              <a:gd name="connsiteX22" fmla="*/ 2327564 w 8398545"/>
              <a:gd name="connsiteY22" fmla="*/ 2537992 h 2861265"/>
              <a:gd name="connsiteX23" fmla="*/ 2253673 w 8398545"/>
              <a:gd name="connsiteY23" fmla="*/ 2593410 h 2861265"/>
              <a:gd name="connsiteX24" fmla="*/ 2161309 w 8398545"/>
              <a:gd name="connsiteY24" fmla="*/ 2648828 h 2861265"/>
              <a:gd name="connsiteX25" fmla="*/ 2133600 w 8398545"/>
              <a:gd name="connsiteY25" fmla="*/ 2667301 h 2861265"/>
              <a:gd name="connsiteX26" fmla="*/ 1985818 w 8398545"/>
              <a:gd name="connsiteY26" fmla="*/ 2722719 h 2861265"/>
              <a:gd name="connsiteX27" fmla="*/ 1948873 w 8398545"/>
              <a:gd name="connsiteY27" fmla="*/ 2750428 h 2861265"/>
              <a:gd name="connsiteX28" fmla="*/ 1865745 w 8398545"/>
              <a:gd name="connsiteY28" fmla="*/ 2778137 h 2861265"/>
              <a:gd name="connsiteX29" fmla="*/ 1810327 w 8398545"/>
              <a:gd name="connsiteY29" fmla="*/ 2796610 h 2861265"/>
              <a:gd name="connsiteX30" fmla="*/ 1745673 w 8398545"/>
              <a:gd name="connsiteY30" fmla="*/ 2815083 h 2861265"/>
              <a:gd name="connsiteX31" fmla="*/ 1699491 w 8398545"/>
              <a:gd name="connsiteY31" fmla="*/ 2833556 h 2861265"/>
              <a:gd name="connsiteX32" fmla="*/ 1616364 w 8398545"/>
              <a:gd name="connsiteY32" fmla="*/ 2861265 h 2861265"/>
              <a:gd name="connsiteX33" fmla="*/ 1431636 w 8398545"/>
              <a:gd name="connsiteY33" fmla="*/ 2842792 h 2861265"/>
              <a:gd name="connsiteX34" fmla="*/ 1403927 w 8398545"/>
              <a:gd name="connsiteY34" fmla="*/ 2833556 h 2861265"/>
              <a:gd name="connsiteX35" fmla="*/ 1237673 w 8398545"/>
              <a:gd name="connsiteY35" fmla="*/ 2805846 h 2861265"/>
              <a:gd name="connsiteX36" fmla="*/ 1173018 w 8398545"/>
              <a:gd name="connsiteY36" fmla="*/ 2778137 h 2861265"/>
              <a:gd name="connsiteX37" fmla="*/ 1126836 w 8398545"/>
              <a:gd name="connsiteY37" fmla="*/ 2759665 h 2861265"/>
              <a:gd name="connsiteX38" fmla="*/ 1089891 w 8398545"/>
              <a:gd name="connsiteY38" fmla="*/ 2750428 h 2861265"/>
              <a:gd name="connsiteX39" fmla="*/ 1052945 w 8398545"/>
              <a:gd name="connsiteY39" fmla="*/ 2731956 h 2861265"/>
              <a:gd name="connsiteX40" fmla="*/ 1025236 w 8398545"/>
              <a:gd name="connsiteY40" fmla="*/ 2722719 h 2861265"/>
              <a:gd name="connsiteX41" fmla="*/ 951345 w 8398545"/>
              <a:gd name="connsiteY41" fmla="*/ 2676537 h 2861265"/>
              <a:gd name="connsiteX42" fmla="*/ 905164 w 8398545"/>
              <a:gd name="connsiteY42" fmla="*/ 2667301 h 2861265"/>
              <a:gd name="connsiteX43" fmla="*/ 868218 w 8398545"/>
              <a:gd name="connsiteY43" fmla="*/ 2658065 h 2861265"/>
              <a:gd name="connsiteX44" fmla="*/ 785091 w 8398545"/>
              <a:gd name="connsiteY44" fmla="*/ 2621119 h 2861265"/>
              <a:gd name="connsiteX45" fmla="*/ 720436 w 8398545"/>
              <a:gd name="connsiteY45" fmla="*/ 2584174 h 2861265"/>
              <a:gd name="connsiteX46" fmla="*/ 637309 w 8398545"/>
              <a:gd name="connsiteY46" fmla="*/ 2547228 h 2861265"/>
              <a:gd name="connsiteX47" fmla="*/ 581891 w 8398545"/>
              <a:gd name="connsiteY47" fmla="*/ 2501046 h 2861265"/>
              <a:gd name="connsiteX48" fmla="*/ 508000 w 8398545"/>
              <a:gd name="connsiteY48" fmla="*/ 2473337 h 2861265"/>
              <a:gd name="connsiteX49" fmla="*/ 452582 w 8398545"/>
              <a:gd name="connsiteY49" fmla="*/ 2427156 h 2861265"/>
              <a:gd name="connsiteX50" fmla="*/ 424873 w 8398545"/>
              <a:gd name="connsiteY50" fmla="*/ 2399446 h 2861265"/>
              <a:gd name="connsiteX51" fmla="*/ 360218 w 8398545"/>
              <a:gd name="connsiteY51" fmla="*/ 2353265 h 2861265"/>
              <a:gd name="connsiteX52" fmla="*/ 323273 w 8398545"/>
              <a:gd name="connsiteY52" fmla="*/ 2325556 h 2861265"/>
              <a:gd name="connsiteX53" fmla="*/ 295564 w 8398545"/>
              <a:gd name="connsiteY53" fmla="*/ 2307083 h 2861265"/>
              <a:gd name="connsiteX54" fmla="*/ 221673 w 8398545"/>
              <a:gd name="connsiteY54" fmla="*/ 2242428 h 2861265"/>
              <a:gd name="connsiteX55" fmla="*/ 193964 w 8398545"/>
              <a:gd name="connsiteY55" fmla="*/ 2223956 h 2861265"/>
              <a:gd name="connsiteX56" fmla="*/ 166254 w 8398545"/>
              <a:gd name="connsiteY56" fmla="*/ 2187010 h 2861265"/>
              <a:gd name="connsiteX57" fmla="*/ 110836 w 8398545"/>
              <a:gd name="connsiteY57" fmla="*/ 2131592 h 2861265"/>
              <a:gd name="connsiteX58" fmla="*/ 83127 w 8398545"/>
              <a:gd name="connsiteY58" fmla="*/ 2103883 h 2861265"/>
              <a:gd name="connsiteX59" fmla="*/ 55418 w 8398545"/>
              <a:gd name="connsiteY59" fmla="*/ 2066937 h 2861265"/>
              <a:gd name="connsiteX60" fmla="*/ 27709 w 8398545"/>
              <a:gd name="connsiteY60" fmla="*/ 2011519 h 2861265"/>
              <a:gd name="connsiteX61" fmla="*/ 9236 w 8398545"/>
              <a:gd name="connsiteY61" fmla="*/ 1909919 h 2861265"/>
              <a:gd name="connsiteX62" fmla="*/ 0 w 8398545"/>
              <a:gd name="connsiteY62" fmla="*/ 1854501 h 2861265"/>
              <a:gd name="connsiteX63" fmla="*/ 9236 w 8398545"/>
              <a:gd name="connsiteY63" fmla="*/ 1586646 h 2861265"/>
              <a:gd name="connsiteX64" fmla="*/ 27709 w 8398545"/>
              <a:gd name="connsiteY64" fmla="*/ 1512756 h 2861265"/>
              <a:gd name="connsiteX65" fmla="*/ 46182 w 8398545"/>
              <a:gd name="connsiteY65" fmla="*/ 1485046 h 2861265"/>
              <a:gd name="connsiteX66" fmla="*/ 120073 w 8398545"/>
              <a:gd name="connsiteY66" fmla="*/ 1383446 h 2861265"/>
              <a:gd name="connsiteX67" fmla="*/ 157018 w 8398545"/>
              <a:gd name="connsiteY67" fmla="*/ 1318792 h 2861265"/>
              <a:gd name="connsiteX68" fmla="*/ 193964 w 8398545"/>
              <a:gd name="connsiteY68" fmla="*/ 1263374 h 2861265"/>
              <a:gd name="connsiteX69" fmla="*/ 212436 w 8398545"/>
              <a:gd name="connsiteY69" fmla="*/ 1235665 h 2861265"/>
              <a:gd name="connsiteX70" fmla="*/ 249382 w 8398545"/>
              <a:gd name="connsiteY70" fmla="*/ 1217192 h 2861265"/>
              <a:gd name="connsiteX71" fmla="*/ 277091 w 8398545"/>
              <a:gd name="connsiteY71" fmla="*/ 1180246 h 2861265"/>
              <a:gd name="connsiteX72" fmla="*/ 304800 w 8398545"/>
              <a:gd name="connsiteY72" fmla="*/ 1161774 h 2861265"/>
              <a:gd name="connsiteX73" fmla="*/ 369454 w 8398545"/>
              <a:gd name="connsiteY73" fmla="*/ 1115592 h 2861265"/>
              <a:gd name="connsiteX74" fmla="*/ 387927 w 8398545"/>
              <a:gd name="connsiteY74" fmla="*/ 1087883 h 2861265"/>
              <a:gd name="connsiteX75" fmla="*/ 415636 w 8398545"/>
              <a:gd name="connsiteY75" fmla="*/ 1069410 h 2861265"/>
              <a:gd name="connsiteX76" fmla="*/ 443345 w 8398545"/>
              <a:gd name="connsiteY76" fmla="*/ 1041701 h 2861265"/>
              <a:gd name="connsiteX77" fmla="*/ 480291 w 8398545"/>
              <a:gd name="connsiteY77" fmla="*/ 995519 h 2861265"/>
              <a:gd name="connsiteX78" fmla="*/ 508000 w 8398545"/>
              <a:gd name="connsiteY78" fmla="*/ 977046 h 2861265"/>
              <a:gd name="connsiteX79" fmla="*/ 563418 w 8398545"/>
              <a:gd name="connsiteY79" fmla="*/ 958574 h 2861265"/>
              <a:gd name="connsiteX80" fmla="*/ 618836 w 8398545"/>
              <a:gd name="connsiteY80" fmla="*/ 912392 h 2861265"/>
              <a:gd name="connsiteX81" fmla="*/ 655782 w 8398545"/>
              <a:gd name="connsiteY81" fmla="*/ 903156 h 2861265"/>
              <a:gd name="connsiteX82" fmla="*/ 729673 w 8398545"/>
              <a:gd name="connsiteY82" fmla="*/ 875446 h 2861265"/>
              <a:gd name="connsiteX83" fmla="*/ 757382 w 8398545"/>
              <a:gd name="connsiteY83" fmla="*/ 856974 h 2861265"/>
              <a:gd name="connsiteX84" fmla="*/ 785091 w 8398545"/>
              <a:gd name="connsiteY84" fmla="*/ 829265 h 2861265"/>
              <a:gd name="connsiteX85" fmla="*/ 840509 w 8398545"/>
              <a:gd name="connsiteY85" fmla="*/ 810792 h 2861265"/>
              <a:gd name="connsiteX86" fmla="*/ 868218 w 8398545"/>
              <a:gd name="connsiteY86" fmla="*/ 792319 h 2861265"/>
              <a:gd name="connsiteX87" fmla="*/ 932873 w 8398545"/>
              <a:gd name="connsiteY87" fmla="*/ 773846 h 2861265"/>
              <a:gd name="connsiteX88" fmla="*/ 1016000 w 8398545"/>
              <a:gd name="connsiteY88" fmla="*/ 746137 h 2861265"/>
              <a:gd name="connsiteX89" fmla="*/ 1043709 w 8398545"/>
              <a:gd name="connsiteY89" fmla="*/ 736901 h 2861265"/>
              <a:gd name="connsiteX90" fmla="*/ 1597891 w 8398545"/>
              <a:gd name="connsiteY90" fmla="*/ 718428 h 2861265"/>
              <a:gd name="connsiteX91" fmla="*/ 1690254 w 8398545"/>
              <a:gd name="connsiteY91" fmla="*/ 699956 h 2861265"/>
              <a:gd name="connsiteX92" fmla="*/ 1773382 w 8398545"/>
              <a:gd name="connsiteY92" fmla="*/ 681483 h 2861265"/>
              <a:gd name="connsiteX93" fmla="*/ 1810327 w 8398545"/>
              <a:gd name="connsiteY93" fmla="*/ 663010 h 2861265"/>
              <a:gd name="connsiteX94" fmla="*/ 1874982 w 8398545"/>
              <a:gd name="connsiteY94" fmla="*/ 653774 h 2861265"/>
              <a:gd name="connsiteX95" fmla="*/ 1911927 w 8398545"/>
              <a:gd name="connsiteY95" fmla="*/ 644537 h 2861265"/>
              <a:gd name="connsiteX96" fmla="*/ 1976582 w 8398545"/>
              <a:gd name="connsiteY96" fmla="*/ 616828 h 2861265"/>
              <a:gd name="connsiteX97" fmla="*/ 2013527 w 8398545"/>
              <a:gd name="connsiteY97" fmla="*/ 607592 h 2861265"/>
              <a:gd name="connsiteX98" fmla="*/ 2105891 w 8398545"/>
              <a:gd name="connsiteY98" fmla="*/ 542937 h 2861265"/>
              <a:gd name="connsiteX99" fmla="*/ 2142836 w 8398545"/>
              <a:gd name="connsiteY99" fmla="*/ 524465 h 2861265"/>
              <a:gd name="connsiteX100" fmla="*/ 2225964 w 8398545"/>
              <a:gd name="connsiteY100" fmla="*/ 469046 h 2861265"/>
              <a:gd name="connsiteX101" fmla="*/ 2281382 w 8398545"/>
              <a:gd name="connsiteY101" fmla="*/ 432101 h 2861265"/>
              <a:gd name="connsiteX102" fmla="*/ 2309091 w 8398545"/>
              <a:gd name="connsiteY102" fmla="*/ 413628 h 2861265"/>
              <a:gd name="connsiteX103" fmla="*/ 2346036 w 8398545"/>
              <a:gd name="connsiteY103" fmla="*/ 404392 h 2861265"/>
              <a:gd name="connsiteX104" fmla="*/ 2401454 w 8398545"/>
              <a:gd name="connsiteY104" fmla="*/ 385919 h 2861265"/>
              <a:gd name="connsiteX105" fmla="*/ 2429164 w 8398545"/>
              <a:gd name="connsiteY105" fmla="*/ 376683 h 2861265"/>
              <a:gd name="connsiteX106" fmla="*/ 2484582 w 8398545"/>
              <a:gd name="connsiteY106" fmla="*/ 358210 h 2861265"/>
              <a:gd name="connsiteX107" fmla="*/ 2521527 w 8398545"/>
              <a:gd name="connsiteY107" fmla="*/ 348974 h 2861265"/>
              <a:gd name="connsiteX108" fmla="*/ 2613891 w 8398545"/>
              <a:gd name="connsiteY108" fmla="*/ 321265 h 2861265"/>
              <a:gd name="connsiteX109" fmla="*/ 2641600 w 8398545"/>
              <a:gd name="connsiteY109" fmla="*/ 312028 h 2861265"/>
              <a:gd name="connsiteX110" fmla="*/ 2687782 w 8398545"/>
              <a:gd name="connsiteY110" fmla="*/ 302792 h 2861265"/>
              <a:gd name="connsiteX111" fmla="*/ 2715491 w 8398545"/>
              <a:gd name="connsiteY111" fmla="*/ 293556 h 2861265"/>
              <a:gd name="connsiteX112" fmla="*/ 2946400 w 8398545"/>
              <a:gd name="connsiteY112" fmla="*/ 275083 h 2861265"/>
              <a:gd name="connsiteX113" fmla="*/ 3519054 w 8398545"/>
              <a:gd name="connsiteY113" fmla="*/ 265846 h 2861265"/>
              <a:gd name="connsiteX114" fmla="*/ 3897745 w 8398545"/>
              <a:gd name="connsiteY114" fmla="*/ 238137 h 2861265"/>
              <a:gd name="connsiteX115" fmla="*/ 4350327 w 8398545"/>
              <a:gd name="connsiteY115" fmla="*/ 256610 h 2861265"/>
              <a:gd name="connsiteX116" fmla="*/ 4775200 w 8398545"/>
              <a:gd name="connsiteY116" fmla="*/ 247374 h 2861265"/>
              <a:gd name="connsiteX117" fmla="*/ 4867564 w 8398545"/>
              <a:gd name="connsiteY117" fmla="*/ 219665 h 2861265"/>
              <a:gd name="connsiteX118" fmla="*/ 4932218 w 8398545"/>
              <a:gd name="connsiteY118" fmla="*/ 210428 h 2861265"/>
              <a:gd name="connsiteX119" fmla="*/ 5495636 w 8398545"/>
              <a:gd name="connsiteY119" fmla="*/ 145774 h 2861265"/>
              <a:gd name="connsiteX120" fmla="*/ 5523345 w 8398545"/>
              <a:gd name="connsiteY120" fmla="*/ 136537 h 2861265"/>
              <a:gd name="connsiteX121" fmla="*/ 5551054 w 8398545"/>
              <a:gd name="connsiteY121" fmla="*/ 118065 h 2861265"/>
              <a:gd name="connsiteX122" fmla="*/ 5597236 w 8398545"/>
              <a:gd name="connsiteY122" fmla="*/ 108828 h 2861265"/>
              <a:gd name="connsiteX123" fmla="*/ 5634182 w 8398545"/>
              <a:gd name="connsiteY123" fmla="*/ 99592 h 2861265"/>
              <a:gd name="connsiteX124" fmla="*/ 5772727 w 8398545"/>
              <a:gd name="connsiteY124" fmla="*/ 62646 h 2861265"/>
              <a:gd name="connsiteX125" fmla="*/ 5800436 w 8398545"/>
              <a:gd name="connsiteY125" fmla="*/ 53410 h 2861265"/>
              <a:gd name="connsiteX126" fmla="*/ 5920509 w 8398545"/>
              <a:gd name="connsiteY126" fmla="*/ 34937 h 2861265"/>
              <a:gd name="connsiteX127" fmla="*/ 5966691 w 8398545"/>
              <a:gd name="connsiteY127" fmla="*/ 25701 h 2861265"/>
              <a:gd name="connsiteX128" fmla="*/ 6132945 w 8398545"/>
              <a:gd name="connsiteY128" fmla="*/ 7228 h 2861265"/>
              <a:gd name="connsiteX129" fmla="*/ 7906327 w 8398545"/>
              <a:gd name="connsiteY129" fmla="*/ 155010 h 2861265"/>
              <a:gd name="connsiteX130" fmla="*/ 7934036 w 8398545"/>
              <a:gd name="connsiteY130" fmla="*/ 173483 h 2861265"/>
              <a:gd name="connsiteX131" fmla="*/ 7961745 w 8398545"/>
              <a:gd name="connsiteY131" fmla="*/ 201192 h 2861265"/>
              <a:gd name="connsiteX132" fmla="*/ 7998691 w 8398545"/>
              <a:gd name="connsiteY132" fmla="*/ 210428 h 2861265"/>
              <a:gd name="connsiteX133" fmla="*/ 8044873 w 8398545"/>
              <a:gd name="connsiteY133" fmla="*/ 238137 h 2861265"/>
              <a:gd name="connsiteX134" fmla="*/ 8100291 w 8398545"/>
              <a:gd name="connsiteY134" fmla="*/ 275083 h 2861265"/>
              <a:gd name="connsiteX135" fmla="*/ 8137236 w 8398545"/>
              <a:gd name="connsiteY135" fmla="*/ 293556 h 2861265"/>
              <a:gd name="connsiteX136" fmla="*/ 8174182 w 8398545"/>
              <a:gd name="connsiteY136" fmla="*/ 330501 h 2861265"/>
              <a:gd name="connsiteX137" fmla="*/ 8211127 w 8398545"/>
              <a:gd name="connsiteY137" fmla="*/ 358210 h 2861265"/>
              <a:gd name="connsiteX138" fmla="*/ 8266545 w 8398545"/>
              <a:gd name="connsiteY138" fmla="*/ 413628 h 2861265"/>
              <a:gd name="connsiteX139" fmla="*/ 8312727 w 8398545"/>
              <a:gd name="connsiteY139" fmla="*/ 496756 h 2861265"/>
              <a:gd name="connsiteX140" fmla="*/ 8340436 w 8398545"/>
              <a:gd name="connsiteY140" fmla="*/ 533701 h 2861265"/>
              <a:gd name="connsiteX141" fmla="*/ 8349673 w 8398545"/>
              <a:gd name="connsiteY141" fmla="*/ 561410 h 2861265"/>
              <a:gd name="connsiteX142" fmla="*/ 8368145 w 8398545"/>
              <a:gd name="connsiteY142" fmla="*/ 589119 h 2861265"/>
              <a:gd name="connsiteX143" fmla="*/ 8377382 w 8398545"/>
              <a:gd name="connsiteY143" fmla="*/ 653774 h 2861265"/>
              <a:gd name="connsiteX144" fmla="*/ 8386618 w 8398545"/>
              <a:gd name="connsiteY144" fmla="*/ 690719 h 2861265"/>
              <a:gd name="connsiteX145" fmla="*/ 8386618 w 8398545"/>
              <a:gd name="connsiteY145" fmla="*/ 986283 h 2861265"/>
              <a:gd name="connsiteX146" fmla="*/ 8377382 w 8398545"/>
              <a:gd name="connsiteY146" fmla="*/ 1023228 h 2861265"/>
              <a:gd name="connsiteX147" fmla="*/ 8349673 w 8398545"/>
              <a:gd name="connsiteY147" fmla="*/ 1171010 h 2861265"/>
              <a:gd name="connsiteX148" fmla="*/ 8331200 w 8398545"/>
              <a:gd name="connsiteY148" fmla="*/ 1217192 h 2861265"/>
              <a:gd name="connsiteX149" fmla="*/ 8321964 w 8398545"/>
              <a:gd name="connsiteY149" fmla="*/ 1254137 h 2861265"/>
              <a:gd name="connsiteX150" fmla="*/ 8303491 w 8398545"/>
              <a:gd name="connsiteY150" fmla="*/ 1300319 h 2861265"/>
              <a:gd name="connsiteX151" fmla="*/ 8285018 w 8398545"/>
              <a:gd name="connsiteY151" fmla="*/ 1374210 h 2861265"/>
              <a:gd name="connsiteX152" fmla="*/ 8275782 w 8398545"/>
              <a:gd name="connsiteY152" fmla="*/ 1401919 h 2861265"/>
              <a:gd name="connsiteX153" fmla="*/ 8266545 w 8398545"/>
              <a:gd name="connsiteY153" fmla="*/ 1448101 h 2861265"/>
              <a:gd name="connsiteX154" fmla="*/ 8238836 w 8398545"/>
              <a:gd name="connsiteY154" fmla="*/ 1485046 h 2861265"/>
              <a:gd name="connsiteX155" fmla="*/ 8229600 w 8398545"/>
              <a:gd name="connsiteY155" fmla="*/ 1512756 h 2861265"/>
              <a:gd name="connsiteX156" fmla="*/ 8201891 w 8398545"/>
              <a:gd name="connsiteY156" fmla="*/ 1623592 h 2861265"/>
              <a:gd name="connsiteX157" fmla="*/ 8146473 w 8398545"/>
              <a:gd name="connsiteY157" fmla="*/ 1706719 h 2861265"/>
              <a:gd name="connsiteX158" fmla="*/ 8072582 w 8398545"/>
              <a:gd name="connsiteY158" fmla="*/ 1817556 h 2861265"/>
              <a:gd name="connsiteX159" fmla="*/ 8054109 w 8398545"/>
              <a:gd name="connsiteY159" fmla="*/ 1845265 h 2861265"/>
              <a:gd name="connsiteX160" fmla="*/ 8026400 w 8398545"/>
              <a:gd name="connsiteY160" fmla="*/ 1891446 h 2861265"/>
              <a:gd name="connsiteX161" fmla="*/ 7980218 w 8398545"/>
              <a:gd name="connsiteY161" fmla="*/ 1928392 h 2861265"/>
              <a:gd name="connsiteX162" fmla="*/ 7934036 w 8398545"/>
              <a:gd name="connsiteY162" fmla="*/ 1983810 h 2861265"/>
              <a:gd name="connsiteX163" fmla="*/ 7887854 w 8398545"/>
              <a:gd name="connsiteY163" fmla="*/ 2002283 h 2861265"/>
              <a:gd name="connsiteX164" fmla="*/ 7860145 w 8398545"/>
              <a:gd name="connsiteY164" fmla="*/ 2039228 h 2861265"/>
              <a:gd name="connsiteX165" fmla="*/ 7767782 w 8398545"/>
              <a:gd name="connsiteY165" fmla="*/ 2076174 h 2861265"/>
              <a:gd name="connsiteX166" fmla="*/ 7712364 w 8398545"/>
              <a:gd name="connsiteY166" fmla="*/ 2103883 h 2861265"/>
              <a:gd name="connsiteX167" fmla="*/ 7684654 w 8398545"/>
              <a:gd name="connsiteY167" fmla="*/ 2122356 h 2861265"/>
              <a:gd name="connsiteX168" fmla="*/ 7555345 w 8398545"/>
              <a:gd name="connsiteY168" fmla="*/ 2131592 h 2861265"/>
              <a:gd name="connsiteX169" fmla="*/ 6687127 w 8398545"/>
              <a:gd name="connsiteY169" fmla="*/ 2113119 h 2861265"/>
              <a:gd name="connsiteX170" fmla="*/ 6659418 w 8398545"/>
              <a:gd name="connsiteY170" fmla="*/ 2103883 h 2861265"/>
              <a:gd name="connsiteX171" fmla="*/ 6567054 w 8398545"/>
              <a:gd name="connsiteY171" fmla="*/ 2094646 h 2861265"/>
              <a:gd name="connsiteX172" fmla="*/ 6520873 w 8398545"/>
              <a:gd name="connsiteY172" fmla="*/ 2085410 h 2861265"/>
              <a:gd name="connsiteX173" fmla="*/ 6391564 w 8398545"/>
              <a:gd name="connsiteY173" fmla="*/ 2076174 h 2861265"/>
              <a:gd name="connsiteX174" fmla="*/ 6280727 w 8398545"/>
              <a:gd name="connsiteY174" fmla="*/ 2066937 h 2861265"/>
              <a:gd name="connsiteX175" fmla="*/ 6096000 w 8398545"/>
              <a:gd name="connsiteY175" fmla="*/ 2048465 h 2861265"/>
              <a:gd name="connsiteX176" fmla="*/ 5975927 w 8398545"/>
              <a:gd name="connsiteY176" fmla="*/ 2020756 h 2861265"/>
              <a:gd name="connsiteX177" fmla="*/ 5809673 w 8398545"/>
              <a:gd name="connsiteY177" fmla="*/ 2011519 h 2861265"/>
              <a:gd name="connsiteX178" fmla="*/ 4378036 w 8398545"/>
              <a:gd name="connsiteY178" fmla="*/ 2002283 h 2861265"/>
              <a:gd name="connsiteX179" fmla="*/ 3934691 w 8398545"/>
              <a:gd name="connsiteY179" fmla="*/ 2011519 h 2861265"/>
              <a:gd name="connsiteX180" fmla="*/ 3906982 w 8398545"/>
              <a:gd name="connsiteY180" fmla="*/ 2029992 h 2861265"/>
              <a:gd name="connsiteX181" fmla="*/ 3870036 w 8398545"/>
              <a:gd name="connsiteY181" fmla="*/ 2048465 h 2861265"/>
              <a:gd name="connsiteX182" fmla="*/ 3722254 w 8398545"/>
              <a:gd name="connsiteY182" fmla="*/ 2020756 h 2861265"/>
              <a:gd name="connsiteX0" fmla="*/ 3722254 w 8398545"/>
              <a:gd name="connsiteY0" fmla="*/ 2002449 h 2842958"/>
              <a:gd name="connsiteX1" fmla="*/ 3722254 w 8398545"/>
              <a:gd name="connsiteY1" fmla="*/ 2002449 h 2842958"/>
              <a:gd name="connsiteX2" fmla="*/ 3629891 w 8398545"/>
              <a:gd name="connsiteY2" fmla="*/ 1983976 h 2842958"/>
              <a:gd name="connsiteX3" fmla="*/ 3556000 w 8398545"/>
              <a:gd name="connsiteY3" fmla="*/ 1956267 h 2842958"/>
              <a:gd name="connsiteX4" fmla="*/ 3500582 w 8398545"/>
              <a:gd name="connsiteY4" fmla="*/ 1937794 h 2842958"/>
              <a:gd name="connsiteX5" fmla="*/ 3445164 w 8398545"/>
              <a:gd name="connsiteY5" fmla="*/ 1919321 h 2842958"/>
              <a:gd name="connsiteX6" fmla="*/ 3417454 w 8398545"/>
              <a:gd name="connsiteY6" fmla="*/ 1910085 h 2842958"/>
              <a:gd name="connsiteX7" fmla="*/ 3325091 w 8398545"/>
              <a:gd name="connsiteY7" fmla="*/ 1928558 h 2842958"/>
              <a:gd name="connsiteX8" fmla="*/ 3223491 w 8398545"/>
              <a:gd name="connsiteY8" fmla="*/ 1947030 h 2842958"/>
              <a:gd name="connsiteX9" fmla="*/ 3112654 w 8398545"/>
              <a:gd name="connsiteY9" fmla="*/ 1993212 h 2842958"/>
              <a:gd name="connsiteX10" fmla="*/ 3066473 w 8398545"/>
              <a:gd name="connsiteY10" fmla="*/ 2020921 h 2842958"/>
              <a:gd name="connsiteX11" fmla="*/ 3011054 w 8398545"/>
              <a:gd name="connsiteY11" fmla="*/ 2057867 h 2842958"/>
              <a:gd name="connsiteX12" fmla="*/ 2955636 w 8398545"/>
              <a:gd name="connsiteY12" fmla="*/ 2076339 h 2842958"/>
              <a:gd name="connsiteX13" fmla="*/ 2844800 w 8398545"/>
              <a:gd name="connsiteY13" fmla="*/ 2150230 h 2842958"/>
              <a:gd name="connsiteX14" fmla="*/ 2770909 w 8398545"/>
              <a:gd name="connsiteY14" fmla="*/ 2196412 h 2842958"/>
              <a:gd name="connsiteX15" fmla="*/ 2743200 w 8398545"/>
              <a:gd name="connsiteY15" fmla="*/ 2214885 h 2842958"/>
              <a:gd name="connsiteX16" fmla="*/ 2697018 w 8398545"/>
              <a:gd name="connsiteY16" fmla="*/ 2242594 h 2842958"/>
              <a:gd name="connsiteX17" fmla="*/ 2632364 w 8398545"/>
              <a:gd name="connsiteY17" fmla="*/ 2288776 h 2842958"/>
              <a:gd name="connsiteX18" fmla="*/ 2586182 w 8398545"/>
              <a:gd name="connsiteY18" fmla="*/ 2307249 h 2842958"/>
              <a:gd name="connsiteX19" fmla="*/ 2540000 w 8398545"/>
              <a:gd name="connsiteY19" fmla="*/ 2362667 h 2842958"/>
              <a:gd name="connsiteX20" fmla="*/ 2484582 w 8398545"/>
              <a:gd name="connsiteY20" fmla="*/ 2399612 h 2842958"/>
              <a:gd name="connsiteX21" fmla="*/ 2419927 w 8398545"/>
              <a:gd name="connsiteY21" fmla="*/ 2464267 h 2842958"/>
              <a:gd name="connsiteX22" fmla="*/ 2327564 w 8398545"/>
              <a:gd name="connsiteY22" fmla="*/ 2519685 h 2842958"/>
              <a:gd name="connsiteX23" fmla="*/ 2253673 w 8398545"/>
              <a:gd name="connsiteY23" fmla="*/ 2575103 h 2842958"/>
              <a:gd name="connsiteX24" fmla="*/ 2161309 w 8398545"/>
              <a:gd name="connsiteY24" fmla="*/ 2630521 h 2842958"/>
              <a:gd name="connsiteX25" fmla="*/ 2133600 w 8398545"/>
              <a:gd name="connsiteY25" fmla="*/ 2648994 h 2842958"/>
              <a:gd name="connsiteX26" fmla="*/ 1985818 w 8398545"/>
              <a:gd name="connsiteY26" fmla="*/ 2704412 h 2842958"/>
              <a:gd name="connsiteX27" fmla="*/ 1948873 w 8398545"/>
              <a:gd name="connsiteY27" fmla="*/ 2732121 h 2842958"/>
              <a:gd name="connsiteX28" fmla="*/ 1865745 w 8398545"/>
              <a:gd name="connsiteY28" fmla="*/ 2759830 h 2842958"/>
              <a:gd name="connsiteX29" fmla="*/ 1810327 w 8398545"/>
              <a:gd name="connsiteY29" fmla="*/ 2778303 h 2842958"/>
              <a:gd name="connsiteX30" fmla="*/ 1745673 w 8398545"/>
              <a:gd name="connsiteY30" fmla="*/ 2796776 h 2842958"/>
              <a:gd name="connsiteX31" fmla="*/ 1699491 w 8398545"/>
              <a:gd name="connsiteY31" fmla="*/ 2815249 h 2842958"/>
              <a:gd name="connsiteX32" fmla="*/ 1616364 w 8398545"/>
              <a:gd name="connsiteY32" fmla="*/ 2842958 h 2842958"/>
              <a:gd name="connsiteX33" fmla="*/ 1431636 w 8398545"/>
              <a:gd name="connsiteY33" fmla="*/ 2824485 h 2842958"/>
              <a:gd name="connsiteX34" fmla="*/ 1403927 w 8398545"/>
              <a:gd name="connsiteY34" fmla="*/ 2815249 h 2842958"/>
              <a:gd name="connsiteX35" fmla="*/ 1237673 w 8398545"/>
              <a:gd name="connsiteY35" fmla="*/ 2787539 h 2842958"/>
              <a:gd name="connsiteX36" fmla="*/ 1173018 w 8398545"/>
              <a:gd name="connsiteY36" fmla="*/ 2759830 h 2842958"/>
              <a:gd name="connsiteX37" fmla="*/ 1126836 w 8398545"/>
              <a:gd name="connsiteY37" fmla="*/ 2741358 h 2842958"/>
              <a:gd name="connsiteX38" fmla="*/ 1089891 w 8398545"/>
              <a:gd name="connsiteY38" fmla="*/ 2732121 h 2842958"/>
              <a:gd name="connsiteX39" fmla="*/ 1052945 w 8398545"/>
              <a:gd name="connsiteY39" fmla="*/ 2713649 h 2842958"/>
              <a:gd name="connsiteX40" fmla="*/ 1025236 w 8398545"/>
              <a:gd name="connsiteY40" fmla="*/ 2704412 h 2842958"/>
              <a:gd name="connsiteX41" fmla="*/ 951345 w 8398545"/>
              <a:gd name="connsiteY41" fmla="*/ 2658230 h 2842958"/>
              <a:gd name="connsiteX42" fmla="*/ 905164 w 8398545"/>
              <a:gd name="connsiteY42" fmla="*/ 2648994 h 2842958"/>
              <a:gd name="connsiteX43" fmla="*/ 868218 w 8398545"/>
              <a:gd name="connsiteY43" fmla="*/ 2639758 h 2842958"/>
              <a:gd name="connsiteX44" fmla="*/ 785091 w 8398545"/>
              <a:gd name="connsiteY44" fmla="*/ 2602812 h 2842958"/>
              <a:gd name="connsiteX45" fmla="*/ 720436 w 8398545"/>
              <a:gd name="connsiteY45" fmla="*/ 2565867 h 2842958"/>
              <a:gd name="connsiteX46" fmla="*/ 637309 w 8398545"/>
              <a:gd name="connsiteY46" fmla="*/ 2528921 h 2842958"/>
              <a:gd name="connsiteX47" fmla="*/ 581891 w 8398545"/>
              <a:gd name="connsiteY47" fmla="*/ 2482739 h 2842958"/>
              <a:gd name="connsiteX48" fmla="*/ 508000 w 8398545"/>
              <a:gd name="connsiteY48" fmla="*/ 2455030 h 2842958"/>
              <a:gd name="connsiteX49" fmla="*/ 452582 w 8398545"/>
              <a:gd name="connsiteY49" fmla="*/ 2408849 h 2842958"/>
              <a:gd name="connsiteX50" fmla="*/ 424873 w 8398545"/>
              <a:gd name="connsiteY50" fmla="*/ 2381139 h 2842958"/>
              <a:gd name="connsiteX51" fmla="*/ 360218 w 8398545"/>
              <a:gd name="connsiteY51" fmla="*/ 2334958 h 2842958"/>
              <a:gd name="connsiteX52" fmla="*/ 323273 w 8398545"/>
              <a:gd name="connsiteY52" fmla="*/ 2307249 h 2842958"/>
              <a:gd name="connsiteX53" fmla="*/ 295564 w 8398545"/>
              <a:gd name="connsiteY53" fmla="*/ 2288776 h 2842958"/>
              <a:gd name="connsiteX54" fmla="*/ 221673 w 8398545"/>
              <a:gd name="connsiteY54" fmla="*/ 2224121 h 2842958"/>
              <a:gd name="connsiteX55" fmla="*/ 193964 w 8398545"/>
              <a:gd name="connsiteY55" fmla="*/ 2205649 h 2842958"/>
              <a:gd name="connsiteX56" fmla="*/ 166254 w 8398545"/>
              <a:gd name="connsiteY56" fmla="*/ 2168703 h 2842958"/>
              <a:gd name="connsiteX57" fmla="*/ 110836 w 8398545"/>
              <a:gd name="connsiteY57" fmla="*/ 2113285 h 2842958"/>
              <a:gd name="connsiteX58" fmla="*/ 83127 w 8398545"/>
              <a:gd name="connsiteY58" fmla="*/ 2085576 h 2842958"/>
              <a:gd name="connsiteX59" fmla="*/ 55418 w 8398545"/>
              <a:gd name="connsiteY59" fmla="*/ 2048630 h 2842958"/>
              <a:gd name="connsiteX60" fmla="*/ 27709 w 8398545"/>
              <a:gd name="connsiteY60" fmla="*/ 1993212 h 2842958"/>
              <a:gd name="connsiteX61" fmla="*/ 9236 w 8398545"/>
              <a:gd name="connsiteY61" fmla="*/ 1891612 h 2842958"/>
              <a:gd name="connsiteX62" fmla="*/ 0 w 8398545"/>
              <a:gd name="connsiteY62" fmla="*/ 1836194 h 2842958"/>
              <a:gd name="connsiteX63" fmla="*/ 9236 w 8398545"/>
              <a:gd name="connsiteY63" fmla="*/ 1568339 h 2842958"/>
              <a:gd name="connsiteX64" fmla="*/ 27709 w 8398545"/>
              <a:gd name="connsiteY64" fmla="*/ 1494449 h 2842958"/>
              <a:gd name="connsiteX65" fmla="*/ 46182 w 8398545"/>
              <a:gd name="connsiteY65" fmla="*/ 1466739 h 2842958"/>
              <a:gd name="connsiteX66" fmla="*/ 120073 w 8398545"/>
              <a:gd name="connsiteY66" fmla="*/ 1365139 h 2842958"/>
              <a:gd name="connsiteX67" fmla="*/ 157018 w 8398545"/>
              <a:gd name="connsiteY67" fmla="*/ 1300485 h 2842958"/>
              <a:gd name="connsiteX68" fmla="*/ 193964 w 8398545"/>
              <a:gd name="connsiteY68" fmla="*/ 1245067 h 2842958"/>
              <a:gd name="connsiteX69" fmla="*/ 212436 w 8398545"/>
              <a:gd name="connsiteY69" fmla="*/ 1217358 h 2842958"/>
              <a:gd name="connsiteX70" fmla="*/ 249382 w 8398545"/>
              <a:gd name="connsiteY70" fmla="*/ 1198885 h 2842958"/>
              <a:gd name="connsiteX71" fmla="*/ 277091 w 8398545"/>
              <a:gd name="connsiteY71" fmla="*/ 1161939 h 2842958"/>
              <a:gd name="connsiteX72" fmla="*/ 304800 w 8398545"/>
              <a:gd name="connsiteY72" fmla="*/ 1143467 h 2842958"/>
              <a:gd name="connsiteX73" fmla="*/ 369454 w 8398545"/>
              <a:gd name="connsiteY73" fmla="*/ 1097285 h 2842958"/>
              <a:gd name="connsiteX74" fmla="*/ 387927 w 8398545"/>
              <a:gd name="connsiteY74" fmla="*/ 1069576 h 2842958"/>
              <a:gd name="connsiteX75" fmla="*/ 415636 w 8398545"/>
              <a:gd name="connsiteY75" fmla="*/ 1051103 h 2842958"/>
              <a:gd name="connsiteX76" fmla="*/ 443345 w 8398545"/>
              <a:gd name="connsiteY76" fmla="*/ 1023394 h 2842958"/>
              <a:gd name="connsiteX77" fmla="*/ 480291 w 8398545"/>
              <a:gd name="connsiteY77" fmla="*/ 977212 h 2842958"/>
              <a:gd name="connsiteX78" fmla="*/ 508000 w 8398545"/>
              <a:gd name="connsiteY78" fmla="*/ 958739 h 2842958"/>
              <a:gd name="connsiteX79" fmla="*/ 563418 w 8398545"/>
              <a:gd name="connsiteY79" fmla="*/ 940267 h 2842958"/>
              <a:gd name="connsiteX80" fmla="*/ 618836 w 8398545"/>
              <a:gd name="connsiteY80" fmla="*/ 894085 h 2842958"/>
              <a:gd name="connsiteX81" fmla="*/ 655782 w 8398545"/>
              <a:gd name="connsiteY81" fmla="*/ 884849 h 2842958"/>
              <a:gd name="connsiteX82" fmla="*/ 729673 w 8398545"/>
              <a:gd name="connsiteY82" fmla="*/ 857139 h 2842958"/>
              <a:gd name="connsiteX83" fmla="*/ 757382 w 8398545"/>
              <a:gd name="connsiteY83" fmla="*/ 838667 h 2842958"/>
              <a:gd name="connsiteX84" fmla="*/ 785091 w 8398545"/>
              <a:gd name="connsiteY84" fmla="*/ 810958 h 2842958"/>
              <a:gd name="connsiteX85" fmla="*/ 840509 w 8398545"/>
              <a:gd name="connsiteY85" fmla="*/ 792485 h 2842958"/>
              <a:gd name="connsiteX86" fmla="*/ 868218 w 8398545"/>
              <a:gd name="connsiteY86" fmla="*/ 774012 h 2842958"/>
              <a:gd name="connsiteX87" fmla="*/ 932873 w 8398545"/>
              <a:gd name="connsiteY87" fmla="*/ 755539 h 2842958"/>
              <a:gd name="connsiteX88" fmla="*/ 1016000 w 8398545"/>
              <a:gd name="connsiteY88" fmla="*/ 727830 h 2842958"/>
              <a:gd name="connsiteX89" fmla="*/ 1043709 w 8398545"/>
              <a:gd name="connsiteY89" fmla="*/ 718594 h 2842958"/>
              <a:gd name="connsiteX90" fmla="*/ 1597891 w 8398545"/>
              <a:gd name="connsiteY90" fmla="*/ 700121 h 2842958"/>
              <a:gd name="connsiteX91" fmla="*/ 1690254 w 8398545"/>
              <a:gd name="connsiteY91" fmla="*/ 681649 h 2842958"/>
              <a:gd name="connsiteX92" fmla="*/ 1773382 w 8398545"/>
              <a:gd name="connsiteY92" fmla="*/ 663176 h 2842958"/>
              <a:gd name="connsiteX93" fmla="*/ 1810327 w 8398545"/>
              <a:gd name="connsiteY93" fmla="*/ 644703 h 2842958"/>
              <a:gd name="connsiteX94" fmla="*/ 1874982 w 8398545"/>
              <a:gd name="connsiteY94" fmla="*/ 635467 h 2842958"/>
              <a:gd name="connsiteX95" fmla="*/ 1911927 w 8398545"/>
              <a:gd name="connsiteY95" fmla="*/ 626230 h 2842958"/>
              <a:gd name="connsiteX96" fmla="*/ 1976582 w 8398545"/>
              <a:gd name="connsiteY96" fmla="*/ 598521 h 2842958"/>
              <a:gd name="connsiteX97" fmla="*/ 2013527 w 8398545"/>
              <a:gd name="connsiteY97" fmla="*/ 589285 h 2842958"/>
              <a:gd name="connsiteX98" fmla="*/ 2105891 w 8398545"/>
              <a:gd name="connsiteY98" fmla="*/ 524630 h 2842958"/>
              <a:gd name="connsiteX99" fmla="*/ 2142836 w 8398545"/>
              <a:gd name="connsiteY99" fmla="*/ 506158 h 2842958"/>
              <a:gd name="connsiteX100" fmla="*/ 2225964 w 8398545"/>
              <a:gd name="connsiteY100" fmla="*/ 450739 h 2842958"/>
              <a:gd name="connsiteX101" fmla="*/ 2281382 w 8398545"/>
              <a:gd name="connsiteY101" fmla="*/ 413794 h 2842958"/>
              <a:gd name="connsiteX102" fmla="*/ 2309091 w 8398545"/>
              <a:gd name="connsiteY102" fmla="*/ 395321 h 2842958"/>
              <a:gd name="connsiteX103" fmla="*/ 2346036 w 8398545"/>
              <a:gd name="connsiteY103" fmla="*/ 386085 h 2842958"/>
              <a:gd name="connsiteX104" fmla="*/ 2401454 w 8398545"/>
              <a:gd name="connsiteY104" fmla="*/ 367612 h 2842958"/>
              <a:gd name="connsiteX105" fmla="*/ 2429164 w 8398545"/>
              <a:gd name="connsiteY105" fmla="*/ 358376 h 2842958"/>
              <a:gd name="connsiteX106" fmla="*/ 2484582 w 8398545"/>
              <a:gd name="connsiteY106" fmla="*/ 339903 h 2842958"/>
              <a:gd name="connsiteX107" fmla="*/ 2521527 w 8398545"/>
              <a:gd name="connsiteY107" fmla="*/ 330667 h 2842958"/>
              <a:gd name="connsiteX108" fmla="*/ 2613891 w 8398545"/>
              <a:gd name="connsiteY108" fmla="*/ 302958 h 2842958"/>
              <a:gd name="connsiteX109" fmla="*/ 2641600 w 8398545"/>
              <a:gd name="connsiteY109" fmla="*/ 293721 h 2842958"/>
              <a:gd name="connsiteX110" fmla="*/ 2687782 w 8398545"/>
              <a:gd name="connsiteY110" fmla="*/ 284485 h 2842958"/>
              <a:gd name="connsiteX111" fmla="*/ 2715491 w 8398545"/>
              <a:gd name="connsiteY111" fmla="*/ 275249 h 2842958"/>
              <a:gd name="connsiteX112" fmla="*/ 2946400 w 8398545"/>
              <a:gd name="connsiteY112" fmla="*/ 256776 h 2842958"/>
              <a:gd name="connsiteX113" fmla="*/ 3519054 w 8398545"/>
              <a:gd name="connsiteY113" fmla="*/ 247539 h 2842958"/>
              <a:gd name="connsiteX114" fmla="*/ 3897745 w 8398545"/>
              <a:gd name="connsiteY114" fmla="*/ 219830 h 2842958"/>
              <a:gd name="connsiteX115" fmla="*/ 4350327 w 8398545"/>
              <a:gd name="connsiteY115" fmla="*/ 238303 h 2842958"/>
              <a:gd name="connsiteX116" fmla="*/ 4775200 w 8398545"/>
              <a:gd name="connsiteY116" fmla="*/ 229067 h 2842958"/>
              <a:gd name="connsiteX117" fmla="*/ 4867564 w 8398545"/>
              <a:gd name="connsiteY117" fmla="*/ 201358 h 2842958"/>
              <a:gd name="connsiteX118" fmla="*/ 4932218 w 8398545"/>
              <a:gd name="connsiteY118" fmla="*/ 192121 h 2842958"/>
              <a:gd name="connsiteX119" fmla="*/ 5495636 w 8398545"/>
              <a:gd name="connsiteY119" fmla="*/ 127467 h 2842958"/>
              <a:gd name="connsiteX120" fmla="*/ 5523345 w 8398545"/>
              <a:gd name="connsiteY120" fmla="*/ 118230 h 2842958"/>
              <a:gd name="connsiteX121" fmla="*/ 5551054 w 8398545"/>
              <a:gd name="connsiteY121" fmla="*/ 99758 h 2842958"/>
              <a:gd name="connsiteX122" fmla="*/ 5597236 w 8398545"/>
              <a:gd name="connsiteY122" fmla="*/ 90521 h 2842958"/>
              <a:gd name="connsiteX123" fmla="*/ 5634182 w 8398545"/>
              <a:gd name="connsiteY123" fmla="*/ 81285 h 2842958"/>
              <a:gd name="connsiteX124" fmla="*/ 5772727 w 8398545"/>
              <a:gd name="connsiteY124" fmla="*/ 44339 h 2842958"/>
              <a:gd name="connsiteX125" fmla="*/ 5800436 w 8398545"/>
              <a:gd name="connsiteY125" fmla="*/ 35103 h 2842958"/>
              <a:gd name="connsiteX126" fmla="*/ 5920509 w 8398545"/>
              <a:gd name="connsiteY126" fmla="*/ 16630 h 2842958"/>
              <a:gd name="connsiteX127" fmla="*/ 5966691 w 8398545"/>
              <a:gd name="connsiteY127" fmla="*/ 7394 h 2842958"/>
              <a:gd name="connsiteX128" fmla="*/ 7906327 w 8398545"/>
              <a:gd name="connsiteY128" fmla="*/ 136703 h 2842958"/>
              <a:gd name="connsiteX129" fmla="*/ 7934036 w 8398545"/>
              <a:gd name="connsiteY129" fmla="*/ 155176 h 2842958"/>
              <a:gd name="connsiteX130" fmla="*/ 7961745 w 8398545"/>
              <a:gd name="connsiteY130" fmla="*/ 182885 h 2842958"/>
              <a:gd name="connsiteX131" fmla="*/ 7998691 w 8398545"/>
              <a:gd name="connsiteY131" fmla="*/ 192121 h 2842958"/>
              <a:gd name="connsiteX132" fmla="*/ 8044873 w 8398545"/>
              <a:gd name="connsiteY132" fmla="*/ 219830 h 2842958"/>
              <a:gd name="connsiteX133" fmla="*/ 8100291 w 8398545"/>
              <a:gd name="connsiteY133" fmla="*/ 256776 h 2842958"/>
              <a:gd name="connsiteX134" fmla="*/ 8137236 w 8398545"/>
              <a:gd name="connsiteY134" fmla="*/ 275249 h 2842958"/>
              <a:gd name="connsiteX135" fmla="*/ 8174182 w 8398545"/>
              <a:gd name="connsiteY135" fmla="*/ 312194 h 2842958"/>
              <a:gd name="connsiteX136" fmla="*/ 8211127 w 8398545"/>
              <a:gd name="connsiteY136" fmla="*/ 339903 h 2842958"/>
              <a:gd name="connsiteX137" fmla="*/ 8266545 w 8398545"/>
              <a:gd name="connsiteY137" fmla="*/ 395321 h 2842958"/>
              <a:gd name="connsiteX138" fmla="*/ 8312727 w 8398545"/>
              <a:gd name="connsiteY138" fmla="*/ 478449 h 2842958"/>
              <a:gd name="connsiteX139" fmla="*/ 8340436 w 8398545"/>
              <a:gd name="connsiteY139" fmla="*/ 515394 h 2842958"/>
              <a:gd name="connsiteX140" fmla="*/ 8349673 w 8398545"/>
              <a:gd name="connsiteY140" fmla="*/ 543103 h 2842958"/>
              <a:gd name="connsiteX141" fmla="*/ 8368145 w 8398545"/>
              <a:gd name="connsiteY141" fmla="*/ 570812 h 2842958"/>
              <a:gd name="connsiteX142" fmla="*/ 8377382 w 8398545"/>
              <a:gd name="connsiteY142" fmla="*/ 635467 h 2842958"/>
              <a:gd name="connsiteX143" fmla="*/ 8386618 w 8398545"/>
              <a:gd name="connsiteY143" fmla="*/ 672412 h 2842958"/>
              <a:gd name="connsiteX144" fmla="*/ 8386618 w 8398545"/>
              <a:gd name="connsiteY144" fmla="*/ 967976 h 2842958"/>
              <a:gd name="connsiteX145" fmla="*/ 8377382 w 8398545"/>
              <a:gd name="connsiteY145" fmla="*/ 1004921 h 2842958"/>
              <a:gd name="connsiteX146" fmla="*/ 8349673 w 8398545"/>
              <a:gd name="connsiteY146" fmla="*/ 1152703 h 2842958"/>
              <a:gd name="connsiteX147" fmla="*/ 8331200 w 8398545"/>
              <a:gd name="connsiteY147" fmla="*/ 1198885 h 2842958"/>
              <a:gd name="connsiteX148" fmla="*/ 8321964 w 8398545"/>
              <a:gd name="connsiteY148" fmla="*/ 1235830 h 2842958"/>
              <a:gd name="connsiteX149" fmla="*/ 8303491 w 8398545"/>
              <a:gd name="connsiteY149" fmla="*/ 1282012 h 2842958"/>
              <a:gd name="connsiteX150" fmla="*/ 8285018 w 8398545"/>
              <a:gd name="connsiteY150" fmla="*/ 1355903 h 2842958"/>
              <a:gd name="connsiteX151" fmla="*/ 8275782 w 8398545"/>
              <a:gd name="connsiteY151" fmla="*/ 1383612 h 2842958"/>
              <a:gd name="connsiteX152" fmla="*/ 8266545 w 8398545"/>
              <a:gd name="connsiteY152" fmla="*/ 1429794 h 2842958"/>
              <a:gd name="connsiteX153" fmla="*/ 8238836 w 8398545"/>
              <a:gd name="connsiteY153" fmla="*/ 1466739 h 2842958"/>
              <a:gd name="connsiteX154" fmla="*/ 8229600 w 8398545"/>
              <a:gd name="connsiteY154" fmla="*/ 1494449 h 2842958"/>
              <a:gd name="connsiteX155" fmla="*/ 8201891 w 8398545"/>
              <a:gd name="connsiteY155" fmla="*/ 1605285 h 2842958"/>
              <a:gd name="connsiteX156" fmla="*/ 8146473 w 8398545"/>
              <a:gd name="connsiteY156" fmla="*/ 1688412 h 2842958"/>
              <a:gd name="connsiteX157" fmla="*/ 8072582 w 8398545"/>
              <a:gd name="connsiteY157" fmla="*/ 1799249 h 2842958"/>
              <a:gd name="connsiteX158" fmla="*/ 8054109 w 8398545"/>
              <a:gd name="connsiteY158" fmla="*/ 1826958 h 2842958"/>
              <a:gd name="connsiteX159" fmla="*/ 8026400 w 8398545"/>
              <a:gd name="connsiteY159" fmla="*/ 1873139 h 2842958"/>
              <a:gd name="connsiteX160" fmla="*/ 7980218 w 8398545"/>
              <a:gd name="connsiteY160" fmla="*/ 1910085 h 2842958"/>
              <a:gd name="connsiteX161" fmla="*/ 7934036 w 8398545"/>
              <a:gd name="connsiteY161" fmla="*/ 1965503 h 2842958"/>
              <a:gd name="connsiteX162" fmla="*/ 7887854 w 8398545"/>
              <a:gd name="connsiteY162" fmla="*/ 1983976 h 2842958"/>
              <a:gd name="connsiteX163" fmla="*/ 7860145 w 8398545"/>
              <a:gd name="connsiteY163" fmla="*/ 2020921 h 2842958"/>
              <a:gd name="connsiteX164" fmla="*/ 7767782 w 8398545"/>
              <a:gd name="connsiteY164" fmla="*/ 2057867 h 2842958"/>
              <a:gd name="connsiteX165" fmla="*/ 7712364 w 8398545"/>
              <a:gd name="connsiteY165" fmla="*/ 2085576 h 2842958"/>
              <a:gd name="connsiteX166" fmla="*/ 7684654 w 8398545"/>
              <a:gd name="connsiteY166" fmla="*/ 2104049 h 2842958"/>
              <a:gd name="connsiteX167" fmla="*/ 7555345 w 8398545"/>
              <a:gd name="connsiteY167" fmla="*/ 2113285 h 2842958"/>
              <a:gd name="connsiteX168" fmla="*/ 6687127 w 8398545"/>
              <a:gd name="connsiteY168" fmla="*/ 2094812 h 2842958"/>
              <a:gd name="connsiteX169" fmla="*/ 6659418 w 8398545"/>
              <a:gd name="connsiteY169" fmla="*/ 2085576 h 2842958"/>
              <a:gd name="connsiteX170" fmla="*/ 6567054 w 8398545"/>
              <a:gd name="connsiteY170" fmla="*/ 2076339 h 2842958"/>
              <a:gd name="connsiteX171" fmla="*/ 6520873 w 8398545"/>
              <a:gd name="connsiteY171" fmla="*/ 2067103 h 2842958"/>
              <a:gd name="connsiteX172" fmla="*/ 6391564 w 8398545"/>
              <a:gd name="connsiteY172" fmla="*/ 2057867 h 2842958"/>
              <a:gd name="connsiteX173" fmla="*/ 6280727 w 8398545"/>
              <a:gd name="connsiteY173" fmla="*/ 2048630 h 2842958"/>
              <a:gd name="connsiteX174" fmla="*/ 6096000 w 8398545"/>
              <a:gd name="connsiteY174" fmla="*/ 2030158 h 2842958"/>
              <a:gd name="connsiteX175" fmla="*/ 5975927 w 8398545"/>
              <a:gd name="connsiteY175" fmla="*/ 2002449 h 2842958"/>
              <a:gd name="connsiteX176" fmla="*/ 5809673 w 8398545"/>
              <a:gd name="connsiteY176" fmla="*/ 1993212 h 2842958"/>
              <a:gd name="connsiteX177" fmla="*/ 4378036 w 8398545"/>
              <a:gd name="connsiteY177" fmla="*/ 1983976 h 2842958"/>
              <a:gd name="connsiteX178" fmla="*/ 3934691 w 8398545"/>
              <a:gd name="connsiteY178" fmla="*/ 1993212 h 2842958"/>
              <a:gd name="connsiteX179" fmla="*/ 3906982 w 8398545"/>
              <a:gd name="connsiteY179" fmla="*/ 2011685 h 2842958"/>
              <a:gd name="connsiteX180" fmla="*/ 3870036 w 8398545"/>
              <a:gd name="connsiteY180" fmla="*/ 2030158 h 2842958"/>
              <a:gd name="connsiteX181" fmla="*/ 3722254 w 8398545"/>
              <a:gd name="connsiteY181" fmla="*/ 2002449 h 2842958"/>
              <a:gd name="connsiteX0" fmla="*/ 3722254 w 8398545"/>
              <a:gd name="connsiteY0" fmla="*/ 1991102 h 2831611"/>
              <a:gd name="connsiteX1" fmla="*/ 3722254 w 8398545"/>
              <a:gd name="connsiteY1" fmla="*/ 1991102 h 2831611"/>
              <a:gd name="connsiteX2" fmla="*/ 3629891 w 8398545"/>
              <a:gd name="connsiteY2" fmla="*/ 1972629 h 2831611"/>
              <a:gd name="connsiteX3" fmla="*/ 3556000 w 8398545"/>
              <a:gd name="connsiteY3" fmla="*/ 1944920 h 2831611"/>
              <a:gd name="connsiteX4" fmla="*/ 3500582 w 8398545"/>
              <a:gd name="connsiteY4" fmla="*/ 1926447 h 2831611"/>
              <a:gd name="connsiteX5" fmla="*/ 3445164 w 8398545"/>
              <a:gd name="connsiteY5" fmla="*/ 1907974 h 2831611"/>
              <a:gd name="connsiteX6" fmla="*/ 3417454 w 8398545"/>
              <a:gd name="connsiteY6" fmla="*/ 1898738 h 2831611"/>
              <a:gd name="connsiteX7" fmla="*/ 3325091 w 8398545"/>
              <a:gd name="connsiteY7" fmla="*/ 1917211 h 2831611"/>
              <a:gd name="connsiteX8" fmla="*/ 3223491 w 8398545"/>
              <a:gd name="connsiteY8" fmla="*/ 1935683 h 2831611"/>
              <a:gd name="connsiteX9" fmla="*/ 3112654 w 8398545"/>
              <a:gd name="connsiteY9" fmla="*/ 1981865 h 2831611"/>
              <a:gd name="connsiteX10" fmla="*/ 3066473 w 8398545"/>
              <a:gd name="connsiteY10" fmla="*/ 2009574 h 2831611"/>
              <a:gd name="connsiteX11" fmla="*/ 3011054 w 8398545"/>
              <a:gd name="connsiteY11" fmla="*/ 2046520 h 2831611"/>
              <a:gd name="connsiteX12" fmla="*/ 2955636 w 8398545"/>
              <a:gd name="connsiteY12" fmla="*/ 2064992 h 2831611"/>
              <a:gd name="connsiteX13" fmla="*/ 2844800 w 8398545"/>
              <a:gd name="connsiteY13" fmla="*/ 2138883 h 2831611"/>
              <a:gd name="connsiteX14" fmla="*/ 2770909 w 8398545"/>
              <a:gd name="connsiteY14" fmla="*/ 2185065 h 2831611"/>
              <a:gd name="connsiteX15" fmla="*/ 2743200 w 8398545"/>
              <a:gd name="connsiteY15" fmla="*/ 2203538 h 2831611"/>
              <a:gd name="connsiteX16" fmla="*/ 2697018 w 8398545"/>
              <a:gd name="connsiteY16" fmla="*/ 2231247 h 2831611"/>
              <a:gd name="connsiteX17" fmla="*/ 2632364 w 8398545"/>
              <a:gd name="connsiteY17" fmla="*/ 2277429 h 2831611"/>
              <a:gd name="connsiteX18" fmla="*/ 2586182 w 8398545"/>
              <a:gd name="connsiteY18" fmla="*/ 2295902 h 2831611"/>
              <a:gd name="connsiteX19" fmla="*/ 2540000 w 8398545"/>
              <a:gd name="connsiteY19" fmla="*/ 2351320 h 2831611"/>
              <a:gd name="connsiteX20" fmla="*/ 2484582 w 8398545"/>
              <a:gd name="connsiteY20" fmla="*/ 2388265 h 2831611"/>
              <a:gd name="connsiteX21" fmla="*/ 2419927 w 8398545"/>
              <a:gd name="connsiteY21" fmla="*/ 2452920 h 2831611"/>
              <a:gd name="connsiteX22" fmla="*/ 2327564 w 8398545"/>
              <a:gd name="connsiteY22" fmla="*/ 2508338 h 2831611"/>
              <a:gd name="connsiteX23" fmla="*/ 2253673 w 8398545"/>
              <a:gd name="connsiteY23" fmla="*/ 2563756 h 2831611"/>
              <a:gd name="connsiteX24" fmla="*/ 2161309 w 8398545"/>
              <a:gd name="connsiteY24" fmla="*/ 2619174 h 2831611"/>
              <a:gd name="connsiteX25" fmla="*/ 2133600 w 8398545"/>
              <a:gd name="connsiteY25" fmla="*/ 2637647 h 2831611"/>
              <a:gd name="connsiteX26" fmla="*/ 1985818 w 8398545"/>
              <a:gd name="connsiteY26" fmla="*/ 2693065 h 2831611"/>
              <a:gd name="connsiteX27" fmla="*/ 1948873 w 8398545"/>
              <a:gd name="connsiteY27" fmla="*/ 2720774 h 2831611"/>
              <a:gd name="connsiteX28" fmla="*/ 1865745 w 8398545"/>
              <a:gd name="connsiteY28" fmla="*/ 2748483 h 2831611"/>
              <a:gd name="connsiteX29" fmla="*/ 1810327 w 8398545"/>
              <a:gd name="connsiteY29" fmla="*/ 2766956 h 2831611"/>
              <a:gd name="connsiteX30" fmla="*/ 1745673 w 8398545"/>
              <a:gd name="connsiteY30" fmla="*/ 2785429 h 2831611"/>
              <a:gd name="connsiteX31" fmla="*/ 1699491 w 8398545"/>
              <a:gd name="connsiteY31" fmla="*/ 2803902 h 2831611"/>
              <a:gd name="connsiteX32" fmla="*/ 1616364 w 8398545"/>
              <a:gd name="connsiteY32" fmla="*/ 2831611 h 2831611"/>
              <a:gd name="connsiteX33" fmla="*/ 1431636 w 8398545"/>
              <a:gd name="connsiteY33" fmla="*/ 2813138 h 2831611"/>
              <a:gd name="connsiteX34" fmla="*/ 1403927 w 8398545"/>
              <a:gd name="connsiteY34" fmla="*/ 2803902 h 2831611"/>
              <a:gd name="connsiteX35" fmla="*/ 1237673 w 8398545"/>
              <a:gd name="connsiteY35" fmla="*/ 2776192 h 2831611"/>
              <a:gd name="connsiteX36" fmla="*/ 1173018 w 8398545"/>
              <a:gd name="connsiteY36" fmla="*/ 2748483 h 2831611"/>
              <a:gd name="connsiteX37" fmla="*/ 1126836 w 8398545"/>
              <a:gd name="connsiteY37" fmla="*/ 2730011 h 2831611"/>
              <a:gd name="connsiteX38" fmla="*/ 1089891 w 8398545"/>
              <a:gd name="connsiteY38" fmla="*/ 2720774 h 2831611"/>
              <a:gd name="connsiteX39" fmla="*/ 1052945 w 8398545"/>
              <a:gd name="connsiteY39" fmla="*/ 2702302 h 2831611"/>
              <a:gd name="connsiteX40" fmla="*/ 1025236 w 8398545"/>
              <a:gd name="connsiteY40" fmla="*/ 2693065 h 2831611"/>
              <a:gd name="connsiteX41" fmla="*/ 951345 w 8398545"/>
              <a:gd name="connsiteY41" fmla="*/ 2646883 h 2831611"/>
              <a:gd name="connsiteX42" fmla="*/ 905164 w 8398545"/>
              <a:gd name="connsiteY42" fmla="*/ 2637647 h 2831611"/>
              <a:gd name="connsiteX43" fmla="*/ 868218 w 8398545"/>
              <a:gd name="connsiteY43" fmla="*/ 2628411 h 2831611"/>
              <a:gd name="connsiteX44" fmla="*/ 785091 w 8398545"/>
              <a:gd name="connsiteY44" fmla="*/ 2591465 h 2831611"/>
              <a:gd name="connsiteX45" fmla="*/ 720436 w 8398545"/>
              <a:gd name="connsiteY45" fmla="*/ 2554520 h 2831611"/>
              <a:gd name="connsiteX46" fmla="*/ 637309 w 8398545"/>
              <a:gd name="connsiteY46" fmla="*/ 2517574 h 2831611"/>
              <a:gd name="connsiteX47" fmla="*/ 581891 w 8398545"/>
              <a:gd name="connsiteY47" fmla="*/ 2471392 h 2831611"/>
              <a:gd name="connsiteX48" fmla="*/ 508000 w 8398545"/>
              <a:gd name="connsiteY48" fmla="*/ 2443683 h 2831611"/>
              <a:gd name="connsiteX49" fmla="*/ 452582 w 8398545"/>
              <a:gd name="connsiteY49" fmla="*/ 2397502 h 2831611"/>
              <a:gd name="connsiteX50" fmla="*/ 424873 w 8398545"/>
              <a:gd name="connsiteY50" fmla="*/ 2369792 h 2831611"/>
              <a:gd name="connsiteX51" fmla="*/ 360218 w 8398545"/>
              <a:gd name="connsiteY51" fmla="*/ 2323611 h 2831611"/>
              <a:gd name="connsiteX52" fmla="*/ 323273 w 8398545"/>
              <a:gd name="connsiteY52" fmla="*/ 2295902 h 2831611"/>
              <a:gd name="connsiteX53" fmla="*/ 295564 w 8398545"/>
              <a:gd name="connsiteY53" fmla="*/ 2277429 h 2831611"/>
              <a:gd name="connsiteX54" fmla="*/ 221673 w 8398545"/>
              <a:gd name="connsiteY54" fmla="*/ 2212774 h 2831611"/>
              <a:gd name="connsiteX55" fmla="*/ 193964 w 8398545"/>
              <a:gd name="connsiteY55" fmla="*/ 2194302 h 2831611"/>
              <a:gd name="connsiteX56" fmla="*/ 166254 w 8398545"/>
              <a:gd name="connsiteY56" fmla="*/ 2157356 h 2831611"/>
              <a:gd name="connsiteX57" fmla="*/ 110836 w 8398545"/>
              <a:gd name="connsiteY57" fmla="*/ 2101938 h 2831611"/>
              <a:gd name="connsiteX58" fmla="*/ 83127 w 8398545"/>
              <a:gd name="connsiteY58" fmla="*/ 2074229 h 2831611"/>
              <a:gd name="connsiteX59" fmla="*/ 55418 w 8398545"/>
              <a:gd name="connsiteY59" fmla="*/ 2037283 h 2831611"/>
              <a:gd name="connsiteX60" fmla="*/ 27709 w 8398545"/>
              <a:gd name="connsiteY60" fmla="*/ 1981865 h 2831611"/>
              <a:gd name="connsiteX61" fmla="*/ 9236 w 8398545"/>
              <a:gd name="connsiteY61" fmla="*/ 1880265 h 2831611"/>
              <a:gd name="connsiteX62" fmla="*/ 0 w 8398545"/>
              <a:gd name="connsiteY62" fmla="*/ 1824847 h 2831611"/>
              <a:gd name="connsiteX63" fmla="*/ 9236 w 8398545"/>
              <a:gd name="connsiteY63" fmla="*/ 1556992 h 2831611"/>
              <a:gd name="connsiteX64" fmla="*/ 27709 w 8398545"/>
              <a:gd name="connsiteY64" fmla="*/ 1483102 h 2831611"/>
              <a:gd name="connsiteX65" fmla="*/ 46182 w 8398545"/>
              <a:gd name="connsiteY65" fmla="*/ 1455392 h 2831611"/>
              <a:gd name="connsiteX66" fmla="*/ 120073 w 8398545"/>
              <a:gd name="connsiteY66" fmla="*/ 1353792 h 2831611"/>
              <a:gd name="connsiteX67" fmla="*/ 157018 w 8398545"/>
              <a:gd name="connsiteY67" fmla="*/ 1289138 h 2831611"/>
              <a:gd name="connsiteX68" fmla="*/ 193964 w 8398545"/>
              <a:gd name="connsiteY68" fmla="*/ 1233720 h 2831611"/>
              <a:gd name="connsiteX69" fmla="*/ 212436 w 8398545"/>
              <a:gd name="connsiteY69" fmla="*/ 1206011 h 2831611"/>
              <a:gd name="connsiteX70" fmla="*/ 249382 w 8398545"/>
              <a:gd name="connsiteY70" fmla="*/ 1187538 h 2831611"/>
              <a:gd name="connsiteX71" fmla="*/ 277091 w 8398545"/>
              <a:gd name="connsiteY71" fmla="*/ 1150592 h 2831611"/>
              <a:gd name="connsiteX72" fmla="*/ 304800 w 8398545"/>
              <a:gd name="connsiteY72" fmla="*/ 1132120 h 2831611"/>
              <a:gd name="connsiteX73" fmla="*/ 369454 w 8398545"/>
              <a:gd name="connsiteY73" fmla="*/ 1085938 h 2831611"/>
              <a:gd name="connsiteX74" fmla="*/ 387927 w 8398545"/>
              <a:gd name="connsiteY74" fmla="*/ 1058229 h 2831611"/>
              <a:gd name="connsiteX75" fmla="*/ 415636 w 8398545"/>
              <a:gd name="connsiteY75" fmla="*/ 1039756 h 2831611"/>
              <a:gd name="connsiteX76" fmla="*/ 443345 w 8398545"/>
              <a:gd name="connsiteY76" fmla="*/ 1012047 h 2831611"/>
              <a:gd name="connsiteX77" fmla="*/ 480291 w 8398545"/>
              <a:gd name="connsiteY77" fmla="*/ 965865 h 2831611"/>
              <a:gd name="connsiteX78" fmla="*/ 508000 w 8398545"/>
              <a:gd name="connsiteY78" fmla="*/ 947392 h 2831611"/>
              <a:gd name="connsiteX79" fmla="*/ 563418 w 8398545"/>
              <a:gd name="connsiteY79" fmla="*/ 928920 h 2831611"/>
              <a:gd name="connsiteX80" fmla="*/ 618836 w 8398545"/>
              <a:gd name="connsiteY80" fmla="*/ 882738 h 2831611"/>
              <a:gd name="connsiteX81" fmla="*/ 655782 w 8398545"/>
              <a:gd name="connsiteY81" fmla="*/ 873502 h 2831611"/>
              <a:gd name="connsiteX82" fmla="*/ 729673 w 8398545"/>
              <a:gd name="connsiteY82" fmla="*/ 845792 h 2831611"/>
              <a:gd name="connsiteX83" fmla="*/ 757382 w 8398545"/>
              <a:gd name="connsiteY83" fmla="*/ 827320 h 2831611"/>
              <a:gd name="connsiteX84" fmla="*/ 785091 w 8398545"/>
              <a:gd name="connsiteY84" fmla="*/ 799611 h 2831611"/>
              <a:gd name="connsiteX85" fmla="*/ 840509 w 8398545"/>
              <a:gd name="connsiteY85" fmla="*/ 781138 h 2831611"/>
              <a:gd name="connsiteX86" fmla="*/ 868218 w 8398545"/>
              <a:gd name="connsiteY86" fmla="*/ 762665 h 2831611"/>
              <a:gd name="connsiteX87" fmla="*/ 932873 w 8398545"/>
              <a:gd name="connsiteY87" fmla="*/ 744192 h 2831611"/>
              <a:gd name="connsiteX88" fmla="*/ 1016000 w 8398545"/>
              <a:gd name="connsiteY88" fmla="*/ 716483 h 2831611"/>
              <a:gd name="connsiteX89" fmla="*/ 1043709 w 8398545"/>
              <a:gd name="connsiteY89" fmla="*/ 707247 h 2831611"/>
              <a:gd name="connsiteX90" fmla="*/ 1597891 w 8398545"/>
              <a:gd name="connsiteY90" fmla="*/ 688774 h 2831611"/>
              <a:gd name="connsiteX91" fmla="*/ 1690254 w 8398545"/>
              <a:gd name="connsiteY91" fmla="*/ 670302 h 2831611"/>
              <a:gd name="connsiteX92" fmla="*/ 1773382 w 8398545"/>
              <a:gd name="connsiteY92" fmla="*/ 651829 h 2831611"/>
              <a:gd name="connsiteX93" fmla="*/ 1810327 w 8398545"/>
              <a:gd name="connsiteY93" fmla="*/ 633356 h 2831611"/>
              <a:gd name="connsiteX94" fmla="*/ 1874982 w 8398545"/>
              <a:gd name="connsiteY94" fmla="*/ 624120 h 2831611"/>
              <a:gd name="connsiteX95" fmla="*/ 1911927 w 8398545"/>
              <a:gd name="connsiteY95" fmla="*/ 614883 h 2831611"/>
              <a:gd name="connsiteX96" fmla="*/ 1976582 w 8398545"/>
              <a:gd name="connsiteY96" fmla="*/ 587174 h 2831611"/>
              <a:gd name="connsiteX97" fmla="*/ 2013527 w 8398545"/>
              <a:gd name="connsiteY97" fmla="*/ 577938 h 2831611"/>
              <a:gd name="connsiteX98" fmla="*/ 2105891 w 8398545"/>
              <a:gd name="connsiteY98" fmla="*/ 513283 h 2831611"/>
              <a:gd name="connsiteX99" fmla="*/ 2142836 w 8398545"/>
              <a:gd name="connsiteY99" fmla="*/ 494811 h 2831611"/>
              <a:gd name="connsiteX100" fmla="*/ 2225964 w 8398545"/>
              <a:gd name="connsiteY100" fmla="*/ 439392 h 2831611"/>
              <a:gd name="connsiteX101" fmla="*/ 2281382 w 8398545"/>
              <a:gd name="connsiteY101" fmla="*/ 402447 h 2831611"/>
              <a:gd name="connsiteX102" fmla="*/ 2309091 w 8398545"/>
              <a:gd name="connsiteY102" fmla="*/ 383974 h 2831611"/>
              <a:gd name="connsiteX103" fmla="*/ 2346036 w 8398545"/>
              <a:gd name="connsiteY103" fmla="*/ 374738 h 2831611"/>
              <a:gd name="connsiteX104" fmla="*/ 2401454 w 8398545"/>
              <a:gd name="connsiteY104" fmla="*/ 356265 h 2831611"/>
              <a:gd name="connsiteX105" fmla="*/ 2429164 w 8398545"/>
              <a:gd name="connsiteY105" fmla="*/ 347029 h 2831611"/>
              <a:gd name="connsiteX106" fmla="*/ 2484582 w 8398545"/>
              <a:gd name="connsiteY106" fmla="*/ 328556 h 2831611"/>
              <a:gd name="connsiteX107" fmla="*/ 2521527 w 8398545"/>
              <a:gd name="connsiteY107" fmla="*/ 319320 h 2831611"/>
              <a:gd name="connsiteX108" fmla="*/ 2613891 w 8398545"/>
              <a:gd name="connsiteY108" fmla="*/ 291611 h 2831611"/>
              <a:gd name="connsiteX109" fmla="*/ 2641600 w 8398545"/>
              <a:gd name="connsiteY109" fmla="*/ 282374 h 2831611"/>
              <a:gd name="connsiteX110" fmla="*/ 2687782 w 8398545"/>
              <a:gd name="connsiteY110" fmla="*/ 273138 h 2831611"/>
              <a:gd name="connsiteX111" fmla="*/ 2715491 w 8398545"/>
              <a:gd name="connsiteY111" fmla="*/ 263902 h 2831611"/>
              <a:gd name="connsiteX112" fmla="*/ 2946400 w 8398545"/>
              <a:gd name="connsiteY112" fmla="*/ 245429 h 2831611"/>
              <a:gd name="connsiteX113" fmla="*/ 3519054 w 8398545"/>
              <a:gd name="connsiteY113" fmla="*/ 236192 h 2831611"/>
              <a:gd name="connsiteX114" fmla="*/ 3897745 w 8398545"/>
              <a:gd name="connsiteY114" fmla="*/ 208483 h 2831611"/>
              <a:gd name="connsiteX115" fmla="*/ 4350327 w 8398545"/>
              <a:gd name="connsiteY115" fmla="*/ 226956 h 2831611"/>
              <a:gd name="connsiteX116" fmla="*/ 4775200 w 8398545"/>
              <a:gd name="connsiteY116" fmla="*/ 217720 h 2831611"/>
              <a:gd name="connsiteX117" fmla="*/ 4867564 w 8398545"/>
              <a:gd name="connsiteY117" fmla="*/ 190011 h 2831611"/>
              <a:gd name="connsiteX118" fmla="*/ 4932218 w 8398545"/>
              <a:gd name="connsiteY118" fmla="*/ 180774 h 2831611"/>
              <a:gd name="connsiteX119" fmla="*/ 5495636 w 8398545"/>
              <a:gd name="connsiteY119" fmla="*/ 116120 h 2831611"/>
              <a:gd name="connsiteX120" fmla="*/ 5523345 w 8398545"/>
              <a:gd name="connsiteY120" fmla="*/ 106883 h 2831611"/>
              <a:gd name="connsiteX121" fmla="*/ 5551054 w 8398545"/>
              <a:gd name="connsiteY121" fmla="*/ 88411 h 2831611"/>
              <a:gd name="connsiteX122" fmla="*/ 5597236 w 8398545"/>
              <a:gd name="connsiteY122" fmla="*/ 79174 h 2831611"/>
              <a:gd name="connsiteX123" fmla="*/ 5634182 w 8398545"/>
              <a:gd name="connsiteY123" fmla="*/ 69938 h 2831611"/>
              <a:gd name="connsiteX124" fmla="*/ 5772727 w 8398545"/>
              <a:gd name="connsiteY124" fmla="*/ 32992 h 2831611"/>
              <a:gd name="connsiteX125" fmla="*/ 5800436 w 8398545"/>
              <a:gd name="connsiteY125" fmla="*/ 23756 h 2831611"/>
              <a:gd name="connsiteX126" fmla="*/ 5920509 w 8398545"/>
              <a:gd name="connsiteY126" fmla="*/ 5283 h 2831611"/>
              <a:gd name="connsiteX127" fmla="*/ 7906327 w 8398545"/>
              <a:gd name="connsiteY127" fmla="*/ 125356 h 2831611"/>
              <a:gd name="connsiteX128" fmla="*/ 7934036 w 8398545"/>
              <a:gd name="connsiteY128" fmla="*/ 143829 h 2831611"/>
              <a:gd name="connsiteX129" fmla="*/ 7961745 w 8398545"/>
              <a:gd name="connsiteY129" fmla="*/ 171538 h 2831611"/>
              <a:gd name="connsiteX130" fmla="*/ 7998691 w 8398545"/>
              <a:gd name="connsiteY130" fmla="*/ 180774 h 2831611"/>
              <a:gd name="connsiteX131" fmla="*/ 8044873 w 8398545"/>
              <a:gd name="connsiteY131" fmla="*/ 208483 h 2831611"/>
              <a:gd name="connsiteX132" fmla="*/ 8100291 w 8398545"/>
              <a:gd name="connsiteY132" fmla="*/ 245429 h 2831611"/>
              <a:gd name="connsiteX133" fmla="*/ 8137236 w 8398545"/>
              <a:gd name="connsiteY133" fmla="*/ 263902 h 2831611"/>
              <a:gd name="connsiteX134" fmla="*/ 8174182 w 8398545"/>
              <a:gd name="connsiteY134" fmla="*/ 300847 h 2831611"/>
              <a:gd name="connsiteX135" fmla="*/ 8211127 w 8398545"/>
              <a:gd name="connsiteY135" fmla="*/ 328556 h 2831611"/>
              <a:gd name="connsiteX136" fmla="*/ 8266545 w 8398545"/>
              <a:gd name="connsiteY136" fmla="*/ 383974 h 2831611"/>
              <a:gd name="connsiteX137" fmla="*/ 8312727 w 8398545"/>
              <a:gd name="connsiteY137" fmla="*/ 467102 h 2831611"/>
              <a:gd name="connsiteX138" fmla="*/ 8340436 w 8398545"/>
              <a:gd name="connsiteY138" fmla="*/ 504047 h 2831611"/>
              <a:gd name="connsiteX139" fmla="*/ 8349673 w 8398545"/>
              <a:gd name="connsiteY139" fmla="*/ 531756 h 2831611"/>
              <a:gd name="connsiteX140" fmla="*/ 8368145 w 8398545"/>
              <a:gd name="connsiteY140" fmla="*/ 559465 h 2831611"/>
              <a:gd name="connsiteX141" fmla="*/ 8377382 w 8398545"/>
              <a:gd name="connsiteY141" fmla="*/ 624120 h 2831611"/>
              <a:gd name="connsiteX142" fmla="*/ 8386618 w 8398545"/>
              <a:gd name="connsiteY142" fmla="*/ 661065 h 2831611"/>
              <a:gd name="connsiteX143" fmla="*/ 8386618 w 8398545"/>
              <a:gd name="connsiteY143" fmla="*/ 956629 h 2831611"/>
              <a:gd name="connsiteX144" fmla="*/ 8377382 w 8398545"/>
              <a:gd name="connsiteY144" fmla="*/ 993574 h 2831611"/>
              <a:gd name="connsiteX145" fmla="*/ 8349673 w 8398545"/>
              <a:gd name="connsiteY145" fmla="*/ 1141356 h 2831611"/>
              <a:gd name="connsiteX146" fmla="*/ 8331200 w 8398545"/>
              <a:gd name="connsiteY146" fmla="*/ 1187538 h 2831611"/>
              <a:gd name="connsiteX147" fmla="*/ 8321964 w 8398545"/>
              <a:gd name="connsiteY147" fmla="*/ 1224483 h 2831611"/>
              <a:gd name="connsiteX148" fmla="*/ 8303491 w 8398545"/>
              <a:gd name="connsiteY148" fmla="*/ 1270665 h 2831611"/>
              <a:gd name="connsiteX149" fmla="*/ 8285018 w 8398545"/>
              <a:gd name="connsiteY149" fmla="*/ 1344556 h 2831611"/>
              <a:gd name="connsiteX150" fmla="*/ 8275782 w 8398545"/>
              <a:gd name="connsiteY150" fmla="*/ 1372265 h 2831611"/>
              <a:gd name="connsiteX151" fmla="*/ 8266545 w 8398545"/>
              <a:gd name="connsiteY151" fmla="*/ 1418447 h 2831611"/>
              <a:gd name="connsiteX152" fmla="*/ 8238836 w 8398545"/>
              <a:gd name="connsiteY152" fmla="*/ 1455392 h 2831611"/>
              <a:gd name="connsiteX153" fmla="*/ 8229600 w 8398545"/>
              <a:gd name="connsiteY153" fmla="*/ 1483102 h 2831611"/>
              <a:gd name="connsiteX154" fmla="*/ 8201891 w 8398545"/>
              <a:gd name="connsiteY154" fmla="*/ 1593938 h 2831611"/>
              <a:gd name="connsiteX155" fmla="*/ 8146473 w 8398545"/>
              <a:gd name="connsiteY155" fmla="*/ 1677065 h 2831611"/>
              <a:gd name="connsiteX156" fmla="*/ 8072582 w 8398545"/>
              <a:gd name="connsiteY156" fmla="*/ 1787902 h 2831611"/>
              <a:gd name="connsiteX157" fmla="*/ 8054109 w 8398545"/>
              <a:gd name="connsiteY157" fmla="*/ 1815611 h 2831611"/>
              <a:gd name="connsiteX158" fmla="*/ 8026400 w 8398545"/>
              <a:gd name="connsiteY158" fmla="*/ 1861792 h 2831611"/>
              <a:gd name="connsiteX159" fmla="*/ 7980218 w 8398545"/>
              <a:gd name="connsiteY159" fmla="*/ 1898738 h 2831611"/>
              <a:gd name="connsiteX160" fmla="*/ 7934036 w 8398545"/>
              <a:gd name="connsiteY160" fmla="*/ 1954156 h 2831611"/>
              <a:gd name="connsiteX161" fmla="*/ 7887854 w 8398545"/>
              <a:gd name="connsiteY161" fmla="*/ 1972629 h 2831611"/>
              <a:gd name="connsiteX162" fmla="*/ 7860145 w 8398545"/>
              <a:gd name="connsiteY162" fmla="*/ 2009574 h 2831611"/>
              <a:gd name="connsiteX163" fmla="*/ 7767782 w 8398545"/>
              <a:gd name="connsiteY163" fmla="*/ 2046520 h 2831611"/>
              <a:gd name="connsiteX164" fmla="*/ 7712364 w 8398545"/>
              <a:gd name="connsiteY164" fmla="*/ 2074229 h 2831611"/>
              <a:gd name="connsiteX165" fmla="*/ 7684654 w 8398545"/>
              <a:gd name="connsiteY165" fmla="*/ 2092702 h 2831611"/>
              <a:gd name="connsiteX166" fmla="*/ 7555345 w 8398545"/>
              <a:gd name="connsiteY166" fmla="*/ 2101938 h 2831611"/>
              <a:gd name="connsiteX167" fmla="*/ 6687127 w 8398545"/>
              <a:gd name="connsiteY167" fmla="*/ 2083465 h 2831611"/>
              <a:gd name="connsiteX168" fmla="*/ 6659418 w 8398545"/>
              <a:gd name="connsiteY168" fmla="*/ 2074229 h 2831611"/>
              <a:gd name="connsiteX169" fmla="*/ 6567054 w 8398545"/>
              <a:gd name="connsiteY169" fmla="*/ 2064992 h 2831611"/>
              <a:gd name="connsiteX170" fmla="*/ 6520873 w 8398545"/>
              <a:gd name="connsiteY170" fmla="*/ 2055756 h 2831611"/>
              <a:gd name="connsiteX171" fmla="*/ 6391564 w 8398545"/>
              <a:gd name="connsiteY171" fmla="*/ 2046520 h 2831611"/>
              <a:gd name="connsiteX172" fmla="*/ 6280727 w 8398545"/>
              <a:gd name="connsiteY172" fmla="*/ 2037283 h 2831611"/>
              <a:gd name="connsiteX173" fmla="*/ 6096000 w 8398545"/>
              <a:gd name="connsiteY173" fmla="*/ 2018811 h 2831611"/>
              <a:gd name="connsiteX174" fmla="*/ 5975927 w 8398545"/>
              <a:gd name="connsiteY174" fmla="*/ 1991102 h 2831611"/>
              <a:gd name="connsiteX175" fmla="*/ 5809673 w 8398545"/>
              <a:gd name="connsiteY175" fmla="*/ 1981865 h 2831611"/>
              <a:gd name="connsiteX176" fmla="*/ 4378036 w 8398545"/>
              <a:gd name="connsiteY176" fmla="*/ 1972629 h 2831611"/>
              <a:gd name="connsiteX177" fmla="*/ 3934691 w 8398545"/>
              <a:gd name="connsiteY177" fmla="*/ 1981865 h 2831611"/>
              <a:gd name="connsiteX178" fmla="*/ 3906982 w 8398545"/>
              <a:gd name="connsiteY178" fmla="*/ 2000338 h 2831611"/>
              <a:gd name="connsiteX179" fmla="*/ 3870036 w 8398545"/>
              <a:gd name="connsiteY179" fmla="*/ 2018811 h 2831611"/>
              <a:gd name="connsiteX180" fmla="*/ 3722254 w 8398545"/>
              <a:gd name="connsiteY180" fmla="*/ 1991102 h 2831611"/>
              <a:gd name="connsiteX0" fmla="*/ 3722254 w 8398545"/>
              <a:gd name="connsiteY0" fmla="*/ 1973598 h 2814107"/>
              <a:gd name="connsiteX1" fmla="*/ 3722254 w 8398545"/>
              <a:gd name="connsiteY1" fmla="*/ 1973598 h 2814107"/>
              <a:gd name="connsiteX2" fmla="*/ 3629891 w 8398545"/>
              <a:gd name="connsiteY2" fmla="*/ 1955125 h 2814107"/>
              <a:gd name="connsiteX3" fmla="*/ 3556000 w 8398545"/>
              <a:gd name="connsiteY3" fmla="*/ 1927416 h 2814107"/>
              <a:gd name="connsiteX4" fmla="*/ 3500582 w 8398545"/>
              <a:gd name="connsiteY4" fmla="*/ 1908943 h 2814107"/>
              <a:gd name="connsiteX5" fmla="*/ 3445164 w 8398545"/>
              <a:gd name="connsiteY5" fmla="*/ 1890470 h 2814107"/>
              <a:gd name="connsiteX6" fmla="*/ 3417454 w 8398545"/>
              <a:gd name="connsiteY6" fmla="*/ 1881234 h 2814107"/>
              <a:gd name="connsiteX7" fmla="*/ 3325091 w 8398545"/>
              <a:gd name="connsiteY7" fmla="*/ 1899707 h 2814107"/>
              <a:gd name="connsiteX8" fmla="*/ 3223491 w 8398545"/>
              <a:gd name="connsiteY8" fmla="*/ 1918179 h 2814107"/>
              <a:gd name="connsiteX9" fmla="*/ 3112654 w 8398545"/>
              <a:gd name="connsiteY9" fmla="*/ 1964361 h 2814107"/>
              <a:gd name="connsiteX10" fmla="*/ 3066473 w 8398545"/>
              <a:gd name="connsiteY10" fmla="*/ 1992070 h 2814107"/>
              <a:gd name="connsiteX11" fmla="*/ 3011054 w 8398545"/>
              <a:gd name="connsiteY11" fmla="*/ 2029016 h 2814107"/>
              <a:gd name="connsiteX12" fmla="*/ 2955636 w 8398545"/>
              <a:gd name="connsiteY12" fmla="*/ 2047488 h 2814107"/>
              <a:gd name="connsiteX13" fmla="*/ 2844800 w 8398545"/>
              <a:gd name="connsiteY13" fmla="*/ 2121379 h 2814107"/>
              <a:gd name="connsiteX14" fmla="*/ 2770909 w 8398545"/>
              <a:gd name="connsiteY14" fmla="*/ 2167561 h 2814107"/>
              <a:gd name="connsiteX15" fmla="*/ 2743200 w 8398545"/>
              <a:gd name="connsiteY15" fmla="*/ 2186034 h 2814107"/>
              <a:gd name="connsiteX16" fmla="*/ 2697018 w 8398545"/>
              <a:gd name="connsiteY16" fmla="*/ 2213743 h 2814107"/>
              <a:gd name="connsiteX17" fmla="*/ 2632364 w 8398545"/>
              <a:gd name="connsiteY17" fmla="*/ 2259925 h 2814107"/>
              <a:gd name="connsiteX18" fmla="*/ 2586182 w 8398545"/>
              <a:gd name="connsiteY18" fmla="*/ 2278398 h 2814107"/>
              <a:gd name="connsiteX19" fmla="*/ 2540000 w 8398545"/>
              <a:gd name="connsiteY19" fmla="*/ 2333816 h 2814107"/>
              <a:gd name="connsiteX20" fmla="*/ 2484582 w 8398545"/>
              <a:gd name="connsiteY20" fmla="*/ 2370761 h 2814107"/>
              <a:gd name="connsiteX21" fmla="*/ 2419927 w 8398545"/>
              <a:gd name="connsiteY21" fmla="*/ 2435416 h 2814107"/>
              <a:gd name="connsiteX22" fmla="*/ 2327564 w 8398545"/>
              <a:gd name="connsiteY22" fmla="*/ 2490834 h 2814107"/>
              <a:gd name="connsiteX23" fmla="*/ 2253673 w 8398545"/>
              <a:gd name="connsiteY23" fmla="*/ 2546252 h 2814107"/>
              <a:gd name="connsiteX24" fmla="*/ 2161309 w 8398545"/>
              <a:gd name="connsiteY24" fmla="*/ 2601670 h 2814107"/>
              <a:gd name="connsiteX25" fmla="*/ 2133600 w 8398545"/>
              <a:gd name="connsiteY25" fmla="*/ 2620143 h 2814107"/>
              <a:gd name="connsiteX26" fmla="*/ 1985818 w 8398545"/>
              <a:gd name="connsiteY26" fmla="*/ 2675561 h 2814107"/>
              <a:gd name="connsiteX27" fmla="*/ 1948873 w 8398545"/>
              <a:gd name="connsiteY27" fmla="*/ 2703270 h 2814107"/>
              <a:gd name="connsiteX28" fmla="*/ 1865745 w 8398545"/>
              <a:gd name="connsiteY28" fmla="*/ 2730979 h 2814107"/>
              <a:gd name="connsiteX29" fmla="*/ 1810327 w 8398545"/>
              <a:gd name="connsiteY29" fmla="*/ 2749452 h 2814107"/>
              <a:gd name="connsiteX30" fmla="*/ 1745673 w 8398545"/>
              <a:gd name="connsiteY30" fmla="*/ 2767925 h 2814107"/>
              <a:gd name="connsiteX31" fmla="*/ 1699491 w 8398545"/>
              <a:gd name="connsiteY31" fmla="*/ 2786398 h 2814107"/>
              <a:gd name="connsiteX32" fmla="*/ 1616364 w 8398545"/>
              <a:gd name="connsiteY32" fmla="*/ 2814107 h 2814107"/>
              <a:gd name="connsiteX33" fmla="*/ 1431636 w 8398545"/>
              <a:gd name="connsiteY33" fmla="*/ 2795634 h 2814107"/>
              <a:gd name="connsiteX34" fmla="*/ 1403927 w 8398545"/>
              <a:gd name="connsiteY34" fmla="*/ 2786398 h 2814107"/>
              <a:gd name="connsiteX35" fmla="*/ 1237673 w 8398545"/>
              <a:gd name="connsiteY35" fmla="*/ 2758688 h 2814107"/>
              <a:gd name="connsiteX36" fmla="*/ 1173018 w 8398545"/>
              <a:gd name="connsiteY36" fmla="*/ 2730979 h 2814107"/>
              <a:gd name="connsiteX37" fmla="*/ 1126836 w 8398545"/>
              <a:gd name="connsiteY37" fmla="*/ 2712507 h 2814107"/>
              <a:gd name="connsiteX38" fmla="*/ 1089891 w 8398545"/>
              <a:gd name="connsiteY38" fmla="*/ 2703270 h 2814107"/>
              <a:gd name="connsiteX39" fmla="*/ 1052945 w 8398545"/>
              <a:gd name="connsiteY39" fmla="*/ 2684798 h 2814107"/>
              <a:gd name="connsiteX40" fmla="*/ 1025236 w 8398545"/>
              <a:gd name="connsiteY40" fmla="*/ 2675561 h 2814107"/>
              <a:gd name="connsiteX41" fmla="*/ 951345 w 8398545"/>
              <a:gd name="connsiteY41" fmla="*/ 2629379 h 2814107"/>
              <a:gd name="connsiteX42" fmla="*/ 905164 w 8398545"/>
              <a:gd name="connsiteY42" fmla="*/ 2620143 h 2814107"/>
              <a:gd name="connsiteX43" fmla="*/ 868218 w 8398545"/>
              <a:gd name="connsiteY43" fmla="*/ 2610907 h 2814107"/>
              <a:gd name="connsiteX44" fmla="*/ 785091 w 8398545"/>
              <a:gd name="connsiteY44" fmla="*/ 2573961 h 2814107"/>
              <a:gd name="connsiteX45" fmla="*/ 720436 w 8398545"/>
              <a:gd name="connsiteY45" fmla="*/ 2537016 h 2814107"/>
              <a:gd name="connsiteX46" fmla="*/ 637309 w 8398545"/>
              <a:gd name="connsiteY46" fmla="*/ 2500070 h 2814107"/>
              <a:gd name="connsiteX47" fmla="*/ 581891 w 8398545"/>
              <a:gd name="connsiteY47" fmla="*/ 2453888 h 2814107"/>
              <a:gd name="connsiteX48" fmla="*/ 508000 w 8398545"/>
              <a:gd name="connsiteY48" fmla="*/ 2426179 h 2814107"/>
              <a:gd name="connsiteX49" fmla="*/ 452582 w 8398545"/>
              <a:gd name="connsiteY49" fmla="*/ 2379998 h 2814107"/>
              <a:gd name="connsiteX50" fmla="*/ 424873 w 8398545"/>
              <a:gd name="connsiteY50" fmla="*/ 2352288 h 2814107"/>
              <a:gd name="connsiteX51" fmla="*/ 360218 w 8398545"/>
              <a:gd name="connsiteY51" fmla="*/ 2306107 h 2814107"/>
              <a:gd name="connsiteX52" fmla="*/ 323273 w 8398545"/>
              <a:gd name="connsiteY52" fmla="*/ 2278398 h 2814107"/>
              <a:gd name="connsiteX53" fmla="*/ 295564 w 8398545"/>
              <a:gd name="connsiteY53" fmla="*/ 2259925 h 2814107"/>
              <a:gd name="connsiteX54" fmla="*/ 221673 w 8398545"/>
              <a:gd name="connsiteY54" fmla="*/ 2195270 h 2814107"/>
              <a:gd name="connsiteX55" fmla="*/ 193964 w 8398545"/>
              <a:gd name="connsiteY55" fmla="*/ 2176798 h 2814107"/>
              <a:gd name="connsiteX56" fmla="*/ 166254 w 8398545"/>
              <a:gd name="connsiteY56" fmla="*/ 2139852 h 2814107"/>
              <a:gd name="connsiteX57" fmla="*/ 110836 w 8398545"/>
              <a:gd name="connsiteY57" fmla="*/ 2084434 h 2814107"/>
              <a:gd name="connsiteX58" fmla="*/ 83127 w 8398545"/>
              <a:gd name="connsiteY58" fmla="*/ 2056725 h 2814107"/>
              <a:gd name="connsiteX59" fmla="*/ 55418 w 8398545"/>
              <a:gd name="connsiteY59" fmla="*/ 2019779 h 2814107"/>
              <a:gd name="connsiteX60" fmla="*/ 27709 w 8398545"/>
              <a:gd name="connsiteY60" fmla="*/ 1964361 h 2814107"/>
              <a:gd name="connsiteX61" fmla="*/ 9236 w 8398545"/>
              <a:gd name="connsiteY61" fmla="*/ 1862761 h 2814107"/>
              <a:gd name="connsiteX62" fmla="*/ 0 w 8398545"/>
              <a:gd name="connsiteY62" fmla="*/ 1807343 h 2814107"/>
              <a:gd name="connsiteX63" fmla="*/ 9236 w 8398545"/>
              <a:gd name="connsiteY63" fmla="*/ 1539488 h 2814107"/>
              <a:gd name="connsiteX64" fmla="*/ 27709 w 8398545"/>
              <a:gd name="connsiteY64" fmla="*/ 1465598 h 2814107"/>
              <a:gd name="connsiteX65" fmla="*/ 46182 w 8398545"/>
              <a:gd name="connsiteY65" fmla="*/ 1437888 h 2814107"/>
              <a:gd name="connsiteX66" fmla="*/ 120073 w 8398545"/>
              <a:gd name="connsiteY66" fmla="*/ 1336288 h 2814107"/>
              <a:gd name="connsiteX67" fmla="*/ 157018 w 8398545"/>
              <a:gd name="connsiteY67" fmla="*/ 1271634 h 2814107"/>
              <a:gd name="connsiteX68" fmla="*/ 193964 w 8398545"/>
              <a:gd name="connsiteY68" fmla="*/ 1216216 h 2814107"/>
              <a:gd name="connsiteX69" fmla="*/ 212436 w 8398545"/>
              <a:gd name="connsiteY69" fmla="*/ 1188507 h 2814107"/>
              <a:gd name="connsiteX70" fmla="*/ 249382 w 8398545"/>
              <a:gd name="connsiteY70" fmla="*/ 1170034 h 2814107"/>
              <a:gd name="connsiteX71" fmla="*/ 277091 w 8398545"/>
              <a:gd name="connsiteY71" fmla="*/ 1133088 h 2814107"/>
              <a:gd name="connsiteX72" fmla="*/ 304800 w 8398545"/>
              <a:gd name="connsiteY72" fmla="*/ 1114616 h 2814107"/>
              <a:gd name="connsiteX73" fmla="*/ 369454 w 8398545"/>
              <a:gd name="connsiteY73" fmla="*/ 1068434 h 2814107"/>
              <a:gd name="connsiteX74" fmla="*/ 387927 w 8398545"/>
              <a:gd name="connsiteY74" fmla="*/ 1040725 h 2814107"/>
              <a:gd name="connsiteX75" fmla="*/ 415636 w 8398545"/>
              <a:gd name="connsiteY75" fmla="*/ 1022252 h 2814107"/>
              <a:gd name="connsiteX76" fmla="*/ 443345 w 8398545"/>
              <a:gd name="connsiteY76" fmla="*/ 994543 h 2814107"/>
              <a:gd name="connsiteX77" fmla="*/ 480291 w 8398545"/>
              <a:gd name="connsiteY77" fmla="*/ 948361 h 2814107"/>
              <a:gd name="connsiteX78" fmla="*/ 508000 w 8398545"/>
              <a:gd name="connsiteY78" fmla="*/ 929888 h 2814107"/>
              <a:gd name="connsiteX79" fmla="*/ 563418 w 8398545"/>
              <a:gd name="connsiteY79" fmla="*/ 911416 h 2814107"/>
              <a:gd name="connsiteX80" fmla="*/ 618836 w 8398545"/>
              <a:gd name="connsiteY80" fmla="*/ 865234 h 2814107"/>
              <a:gd name="connsiteX81" fmla="*/ 655782 w 8398545"/>
              <a:gd name="connsiteY81" fmla="*/ 855998 h 2814107"/>
              <a:gd name="connsiteX82" fmla="*/ 729673 w 8398545"/>
              <a:gd name="connsiteY82" fmla="*/ 828288 h 2814107"/>
              <a:gd name="connsiteX83" fmla="*/ 757382 w 8398545"/>
              <a:gd name="connsiteY83" fmla="*/ 809816 h 2814107"/>
              <a:gd name="connsiteX84" fmla="*/ 785091 w 8398545"/>
              <a:gd name="connsiteY84" fmla="*/ 782107 h 2814107"/>
              <a:gd name="connsiteX85" fmla="*/ 840509 w 8398545"/>
              <a:gd name="connsiteY85" fmla="*/ 763634 h 2814107"/>
              <a:gd name="connsiteX86" fmla="*/ 868218 w 8398545"/>
              <a:gd name="connsiteY86" fmla="*/ 745161 h 2814107"/>
              <a:gd name="connsiteX87" fmla="*/ 932873 w 8398545"/>
              <a:gd name="connsiteY87" fmla="*/ 726688 h 2814107"/>
              <a:gd name="connsiteX88" fmla="*/ 1016000 w 8398545"/>
              <a:gd name="connsiteY88" fmla="*/ 698979 h 2814107"/>
              <a:gd name="connsiteX89" fmla="*/ 1043709 w 8398545"/>
              <a:gd name="connsiteY89" fmla="*/ 689743 h 2814107"/>
              <a:gd name="connsiteX90" fmla="*/ 1597891 w 8398545"/>
              <a:gd name="connsiteY90" fmla="*/ 671270 h 2814107"/>
              <a:gd name="connsiteX91" fmla="*/ 1690254 w 8398545"/>
              <a:gd name="connsiteY91" fmla="*/ 652798 h 2814107"/>
              <a:gd name="connsiteX92" fmla="*/ 1773382 w 8398545"/>
              <a:gd name="connsiteY92" fmla="*/ 634325 h 2814107"/>
              <a:gd name="connsiteX93" fmla="*/ 1810327 w 8398545"/>
              <a:gd name="connsiteY93" fmla="*/ 615852 h 2814107"/>
              <a:gd name="connsiteX94" fmla="*/ 1874982 w 8398545"/>
              <a:gd name="connsiteY94" fmla="*/ 606616 h 2814107"/>
              <a:gd name="connsiteX95" fmla="*/ 1911927 w 8398545"/>
              <a:gd name="connsiteY95" fmla="*/ 597379 h 2814107"/>
              <a:gd name="connsiteX96" fmla="*/ 1976582 w 8398545"/>
              <a:gd name="connsiteY96" fmla="*/ 569670 h 2814107"/>
              <a:gd name="connsiteX97" fmla="*/ 2013527 w 8398545"/>
              <a:gd name="connsiteY97" fmla="*/ 560434 h 2814107"/>
              <a:gd name="connsiteX98" fmla="*/ 2105891 w 8398545"/>
              <a:gd name="connsiteY98" fmla="*/ 495779 h 2814107"/>
              <a:gd name="connsiteX99" fmla="*/ 2142836 w 8398545"/>
              <a:gd name="connsiteY99" fmla="*/ 477307 h 2814107"/>
              <a:gd name="connsiteX100" fmla="*/ 2225964 w 8398545"/>
              <a:gd name="connsiteY100" fmla="*/ 421888 h 2814107"/>
              <a:gd name="connsiteX101" fmla="*/ 2281382 w 8398545"/>
              <a:gd name="connsiteY101" fmla="*/ 384943 h 2814107"/>
              <a:gd name="connsiteX102" fmla="*/ 2309091 w 8398545"/>
              <a:gd name="connsiteY102" fmla="*/ 366470 h 2814107"/>
              <a:gd name="connsiteX103" fmla="*/ 2346036 w 8398545"/>
              <a:gd name="connsiteY103" fmla="*/ 357234 h 2814107"/>
              <a:gd name="connsiteX104" fmla="*/ 2401454 w 8398545"/>
              <a:gd name="connsiteY104" fmla="*/ 338761 h 2814107"/>
              <a:gd name="connsiteX105" fmla="*/ 2429164 w 8398545"/>
              <a:gd name="connsiteY105" fmla="*/ 329525 h 2814107"/>
              <a:gd name="connsiteX106" fmla="*/ 2484582 w 8398545"/>
              <a:gd name="connsiteY106" fmla="*/ 311052 h 2814107"/>
              <a:gd name="connsiteX107" fmla="*/ 2521527 w 8398545"/>
              <a:gd name="connsiteY107" fmla="*/ 301816 h 2814107"/>
              <a:gd name="connsiteX108" fmla="*/ 2613891 w 8398545"/>
              <a:gd name="connsiteY108" fmla="*/ 274107 h 2814107"/>
              <a:gd name="connsiteX109" fmla="*/ 2641600 w 8398545"/>
              <a:gd name="connsiteY109" fmla="*/ 264870 h 2814107"/>
              <a:gd name="connsiteX110" fmla="*/ 2687782 w 8398545"/>
              <a:gd name="connsiteY110" fmla="*/ 255634 h 2814107"/>
              <a:gd name="connsiteX111" fmla="*/ 2715491 w 8398545"/>
              <a:gd name="connsiteY111" fmla="*/ 246398 h 2814107"/>
              <a:gd name="connsiteX112" fmla="*/ 2946400 w 8398545"/>
              <a:gd name="connsiteY112" fmla="*/ 227925 h 2814107"/>
              <a:gd name="connsiteX113" fmla="*/ 3519054 w 8398545"/>
              <a:gd name="connsiteY113" fmla="*/ 218688 h 2814107"/>
              <a:gd name="connsiteX114" fmla="*/ 3897745 w 8398545"/>
              <a:gd name="connsiteY114" fmla="*/ 190979 h 2814107"/>
              <a:gd name="connsiteX115" fmla="*/ 4350327 w 8398545"/>
              <a:gd name="connsiteY115" fmla="*/ 209452 h 2814107"/>
              <a:gd name="connsiteX116" fmla="*/ 4775200 w 8398545"/>
              <a:gd name="connsiteY116" fmla="*/ 200216 h 2814107"/>
              <a:gd name="connsiteX117" fmla="*/ 4867564 w 8398545"/>
              <a:gd name="connsiteY117" fmla="*/ 172507 h 2814107"/>
              <a:gd name="connsiteX118" fmla="*/ 4932218 w 8398545"/>
              <a:gd name="connsiteY118" fmla="*/ 163270 h 2814107"/>
              <a:gd name="connsiteX119" fmla="*/ 5495636 w 8398545"/>
              <a:gd name="connsiteY119" fmla="*/ 98616 h 2814107"/>
              <a:gd name="connsiteX120" fmla="*/ 5523345 w 8398545"/>
              <a:gd name="connsiteY120" fmla="*/ 89379 h 2814107"/>
              <a:gd name="connsiteX121" fmla="*/ 5551054 w 8398545"/>
              <a:gd name="connsiteY121" fmla="*/ 70907 h 2814107"/>
              <a:gd name="connsiteX122" fmla="*/ 5597236 w 8398545"/>
              <a:gd name="connsiteY122" fmla="*/ 61670 h 2814107"/>
              <a:gd name="connsiteX123" fmla="*/ 5634182 w 8398545"/>
              <a:gd name="connsiteY123" fmla="*/ 52434 h 2814107"/>
              <a:gd name="connsiteX124" fmla="*/ 5772727 w 8398545"/>
              <a:gd name="connsiteY124" fmla="*/ 15488 h 2814107"/>
              <a:gd name="connsiteX125" fmla="*/ 5800436 w 8398545"/>
              <a:gd name="connsiteY125" fmla="*/ 6252 h 2814107"/>
              <a:gd name="connsiteX126" fmla="*/ 7906327 w 8398545"/>
              <a:gd name="connsiteY126" fmla="*/ 107852 h 2814107"/>
              <a:gd name="connsiteX127" fmla="*/ 7934036 w 8398545"/>
              <a:gd name="connsiteY127" fmla="*/ 126325 h 2814107"/>
              <a:gd name="connsiteX128" fmla="*/ 7961745 w 8398545"/>
              <a:gd name="connsiteY128" fmla="*/ 154034 h 2814107"/>
              <a:gd name="connsiteX129" fmla="*/ 7998691 w 8398545"/>
              <a:gd name="connsiteY129" fmla="*/ 163270 h 2814107"/>
              <a:gd name="connsiteX130" fmla="*/ 8044873 w 8398545"/>
              <a:gd name="connsiteY130" fmla="*/ 190979 h 2814107"/>
              <a:gd name="connsiteX131" fmla="*/ 8100291 w 8398545"/>
              <a:gd name="connsiteY131" fmla="*/ 227925 h 2814107"/>
              <a:gd name="connsiteX132" fmla="*/ 8137236 w 8398545"/>
              <a:gd name="connsiteY132" fmla="*/ 246398 h 2814107"/>
              <a:gd name="connsiteX133" fmla="*/ 8174182 w 8398545"/>
              <a:gd name="connsiteY133" fmla="*/ 283343 h 2814107"/>
              <a:gd name="connsiteX134" fmla="*/ 8211127 w 8398545"/>
              <a:gd name="connsiteY134" fmla="*/ 311052 h 2814107"/>
              <a:gd name="connsiteX135" fmla="*/ 8266545 w 8398545"/>
              <a:gd name="connsiteY135" fmla="*/ 366470 h 2814107"/>
              <a:gd name="connsiteX136" fmla="*/ 8312727 w 8398545"/>
              <a:gd name="connsiteY136" fmla="*/ 449598 h 2814107"/>
              <a:gd name="connsiteX137" fmla="*/ 8340436 w 8398545"/>
              <a:gd name="connsiteY137" fmla="*/ 486543 h 2814107"/>
              <a:gd name="connsiteX138" fmla="*/ 8349673 w 8398545"/>
              <a:gd name="connsiteY138" fmla="*/ 514252 h 2814107"/>
              <a:gd name="connsiteX139" fmla="*/ 8368145 w 8398545"/>
              <a:gd name="connsiteY139" fmla="*/ 541961 h 2814107"/>
              <a:gd name="connsiteX140" fmla="*/ 8377382 w 8398545"/>
              <a:gd name="connsiteY140" fmla="*/ 606616 h 2814107"/>
              <a:gd name="connsiteX141" fmla="*/ 8386618 w 8398545"/>
              <a:gd name="connsiteY141" fmla="*/ 643561 h 2814107"/>
              <a:gd name="connsiteX142" fmla="*/ 8386618 w 8398545"/>
              <a:gd name="connsiteY142" fmla="*/ 939125 h 2814107"/>
              <a:gd name="connsiteX143" fmla="*/ 8377382 w 8398545"/>
              <a:gd name="connsiteY143" fmla="*/ 976070 h 2814107"/>
              <a:gd name="connsiteX144" fmla="*/ 8349673 w 8398545"/>
              <a:gd name="connsiteY144" fmla="*/ 1123852 h 2814107"/>
              <a:gd name="connsiteX145" fmla="*/ 8331200 w 8398545"/>
              <a:gd name="connsiteY145" fmla="*/ 1170034 h 2814107"/>
              <a:gd name="connsiteX146" fmla="*/ 8321964 w 8398545"/>
              <a:gd name="connsiteY146" fmla="*/ 1206979 h 2814107"/>
              <a:gd name="connsiteX147" fmla="*/ 8303491 w 8398545"/>
              <a:gd name="connsiteY147" fmla="*/ 1253161 h 2814107"/>
              <a:gd name="connsiteX148" fmla="*/ 8285018 w 8398545"/>
              <a:gd name="connsiteY148" fmla="*/ 1327052 h 2814107"/>
              <a:gd name="connsiteX149" fmla="*/ 8275782 w 8398545"/>
              <a:gd name="connsiteY149" fmla="*/ 1354761 h 2814107"/>
              <a:gd name="connsiteX150" fmla="*/ 8266545 w 8398545"/>
              <a:gd name="connsiteY150" fmla="*/ 1400943 h 2814107"/>
              <a:gd name="connsiteX151" fmla="*/ 8238836 w 8398545"/>
              <a:gd name="connsiteY151" fmla="*/ 1437888 h 2814107"/>
              <a:gd name="connsiteX152" fmla="*/ 8229600 w 8398545"/>
              <a:gd name="connsiteY152" fmla="*/ 1465598 h 2814107"/>
              <a:gd name="connsiteX153" fmla="*/ 8201891 w 8398545"/>
              <a:gd name="connsiteY153" fmla="*/ 1576434 h 2814107"/>
              <a:gd name="connsiteX154" fmla="*/ 8146473 w 8398545"/>
              <a:gd name="connsiteY154" fmla="*/ 1659561 h 2814107"/>
              <a:gd name="connsiteX155" fmla="*/ 8072582 w 8398545"/>
              <a:gd name="connsiteY155" fmla="*/ 1770398 h 2814107"/>
              <a:gd name="connsiteX156" fmla="*/ 8054109 w 8398545"/>
              <a:gd name="connsiteY156" fmla="*/ 1798107 h 2814107"/>
              <a:gd name="connsiteX157" fmla="*/ 8026400 w 8398545"/>
              <a:gd name="connsiteY157" fmla="*/ 1844288 h 2814107"/>
              <a:gd name="connsiteX158" fmla="*/ 7980218 w 8398545"/>
              <a:gd name="connsiteY158" fmla="*/ 1881234 h 2814107"/>
              <a:gd name="connsiteX159" fmla="*/ 7934036 w 8398545"/>
              <a:gd name="connsiteY159" fmla="*/ 1936652 h 2814107"/>
              <a:gd name="connsiteX160" fmla="*/ 7887854 w 8398545"/>
              <a:gd name="connsiteY160" fmla="*/ 1955125 h 2814107"/>
              <a:gd name="connsiteX161" fmla="*/ 7860145 w 8398545"/>
              <a:gd name="connsiteY161" fmla="*/ 1992070 h 2814107"/>
              <a:gd name="connsiteX162" fmla="*/ 7767782 w 8398545"/>
              <a:gd name="connsiteY162" fmla="*/ 2029016 h 2814107"/>
              <a:gd name="connsiteX163" fmla="*/ 7712364 w 8398545"/>
              <a:gd name="connsiteY163" fmla="*/ 2056725 h 2814107"/>
              <a:gd name="connsiteX164" fmla="*/ 7684654 w 8398545"/>
              <a:gd name="connsiteY164" fmla="*/ 2075198 h 2814107"/>
              <a:gd name="connsiteX165" fmla="*/ 7555345 w 8398545"/>
              <a:gd name="connsiteY165" fmla="*/ 2084434 h 2814107"/>
              <a:gd name="connsiteX166" fmla="*/ 6687127 w 8398545"/>
              <a:gd name="connsiteY166" fmla="*/ 2065961 h 2814107"/>
              <a:gd name="connsiteX167" fmla="*/ 6659418 w 8398545"/>
              <a:gd name="connsiteY167" fmla="*/ 2056725 h 2814107"/>
              <a:gd name="connsiteX168" fmla="*/ 6567054 w 8398545"/>
              <a:gd name="connsiteY168" fmla="*/ 2047488 h 2814107"/>
              <a:gd name="connsiteX169" fmla="*/ 6520873 w 8398545"/>
              <a:gd name="connsiteY169" fmla="*/ 2038252 h 2814107"/>
              <a:gd name="connsiteX170" fmla="*/ 6391564 w 8398545"/>
              <a:gd name="connsiteY170" fmla="*/ 2029016 h 2814107"/>
              <a:gd name="connsiteX171" fmla="*/ 6280727 w 8398545"/>
              <a:gd name="connsiteY171" fmla="*/ 2019779 h 2814107"/>
              <a:gd name="connsiteX172" fmla="*/ 6096000 w 8398545"/>
              <a:gd name="connsiteY172" fmla="*/ 2001307 h 2814107"/>
              <a:gd name="connsiteX173" fmla="*/ 5975927 w 8398545"/>
              <a:gd name="connsiteY173" fmla="*/ 1973598 h 2814107"/>
              <a:gd name="connsiteX174" fmla="*/ 5809673 w 8398545"/>
              <a:gd name="connsiteY174" fmla="*/ 1964361 h 2814107"/>
              <a:gd name="connsiteX175" fmla="*/ 4378036 w 8398545"/>
              <a:gd name="connsiteY175" fmla="*/ 1955125 h 2814107"/>
              <a:gd name="connsiteX176" fmla="*/ 3934691 w 8398545"/>
              <a:gd name="connsiteY176" fmla="*/ 1964361 h 2814107"/>
              <a:gd name="connsiteX177" fmla="*/ 3906982 w 8398545"/>
              <a:gd name="connsiteY177" fmla="*/ 1982834 h 2814107"/>
              <a:gd name="connsiteX178" fmla="*/ 3870036 w 8398545"/>
              <a:gd name="connsiteY178" fmla="*/ 2001307 h 2814107"/>
              <a:gd name="connsiteX179" fmla="*/ 3722254 w 8398545"/>
              <a:gd name="connsiteY179" fmla="*/ 1973598 h 2814107"/>
              <a:gd name="connsiteX0" fmla="*/ 3722254 w 8398545"/>
              <a:gd name="connsiteY0" fmla="*/ 1959686 h 2800195"/>
              <a:gd name="connsiteX1" fmla="*/ 3722254 w 8398545"/>
              <a:gd name="connsiteY1" fmla="*/ 1959686 h 2800195"/>
              <a:gd name="connsiteX2" fmla="*/ 3629891 w 8398545"/>
              <a:gd name="connsiteY2" fmla="*/ 1941213 h 2800195"/>
              <a:gd name="connsiteX3" fmla="*/ 3556000 w 8398545"/>
              <a:gd name="connsiteY3" fmla="*/ 1913504 h 2800195"/>
              <a:gd name="connsiteX4" fmla="*/ 3500582 w 8398545"/>
              <a:gd name="connsiteY4" fmla="*/ 1895031 h 2800195"/>
              <a:gd name="connsiteX5" fmla="*/ 3445164 w 8398545"/>
              <a:gd name="connsiteY5" fmla="*/ 1876558 h 2800195"/>
              <a:gd name="connsiteX6" fmla="*/ 3417454 w 8398545"/>
              <a:gd name="connsiteY6" fmla="*/ 1867322 h 2800195"/>
              <a:gd name="connsiteX7" fmla="*/ 3325091 w 8398545"/>
              <a:gd name="connsiteY7" fmla="*/ 1885795 h 2800195"/>
              <a:gd name="connsiteX8" fmla="*/ 3223491 w 8398545"/>
              <a:gd name="connsiteY8" fmla="*/ 1904267 h 2800195"/>
              <a:gd name="connsiteX9" fmla="*/ 3112654 w 8398545"/>
              <a:gd name="connsiteY9" fmla="*/ 1950449 h 2800195"/>
              <a:gd name="connsiteX10" fmla="*/ 3066473 w 8398545"/>
              <a:gd name="connsiteY10" fmla="*/ 1978158 h 2800195"/>
              <a:gd name="connsiteX11" fmla="*/ 3011054 w 8398545"/>
              <a:gd name="connsiteY11" fmla="*/ 2015104 h 2800195"/>
              <a:gd name="connsiteX12" fmla="*/ 2955636 w 8398545"/>
              <a:gd name="connsiteY12" fmla="*/ 2033576 h 2800195"/>
              <a:gd name="connsiteX13" fmla="*/ 2844800 w 8398545"/>
              <a:gd name="connsiteY13" fmla="*/ 2107467 h 2800195"/>
              <a:gd name="connsiteX14" fmla="*/ 2770909 w 8398545"/>
              <a:gd name="connsiteY14" fmla="*/ 2153649 h 2800195"/>
              <a:gd name="connsiteX15" fmla="*/ 2743200 w 8398545"/>
              <a:gd name="connsiteY15" fmla="*/ 2172122 h 2800195"/>
              <a:gd name="connsiteX16" fmla="*/ 2697018 w 8398545"/>
              <a:gd name="connsiteY16" fmla="*/ 2199831 h 2800195"/>
              <a:gd name="connsiteX17" fmla="*/ 2632364 w 8398545"/>
              <a:gd name="connsiteY17" fmla="*/ 2246013 h 2800195"/>
              <a:gd name="connsiteX18" fmla="*/ 2586182 w 8398545"/>
              <a:gd name="connsiteY18" fmla="*/ 2264486 h 2800195"/>
              <a:gd name="connsiteX19" fmla="*/ 2540000 w 8398545"/>
              <a:gd name="connsiteY19" fmla="*/ 2319904 h 2800195"/>
              <a:gd name="connsiteX20" fmla="*/ 2484582 w 8398545"/>
              <a:gd name="connsiteY20" fmla="*/ 2356849 h 2800195"/>
              <a:gd name="connsiteX21" fmla="*/ 2419927 w 8398545"/>
              <a:gd name="connsiteY21" fmla="*/ 2421504 h 2800195"/>
              <a:gd name="connsiteX22" fmla="*/ 2327564 w 8398545"/>
              <a:gd name="connsiteY22" fmla="*/ 2476922 h 2800195"/>
              <a:gd name="connsiteX23" fmla="*/ 2253673 w 8398545"/>
              <a:gd name="connsiteY23" fmla="*/ 2532340 h 2800195"/>
              <a:gd name="connsiteX24" fmla="*/ 2161309 w 8398545"/>
              <a:gd name="connsiteY24" fmla="*/ 2587758 h 2800195"/>
              <a:gd name="connsiteX25" fmla="*/ 2133600 w 8398545"/>
              <a:gd name="connsiteY25" fmla="*/ 2606231 h 2800195"/>
              <a:gd name="connsiteX26" fmla="*/ 1985818 w 8398545"/>
              <a:gd name="connsiteY26" fmla="*/ 2661649 h 2800195"/>
              <a:gd name="connsiteX27" fmla="*/ 1948873 w 8398545"/>
              <a:gd name="connsiteY27" fmla="*/ 2689358 h 2800195"/>
              <a:gd name="connsiteX28" fmla="*/ 1865745 w 8398545"/>
              <a:gd name="connsiteY28" fmla="*/ 2717067 h 2800195"/>
              <a:gd name="connsiteX29" fmla="*/ 1810327 w 8398545"/>
              <a:gd name="connsiteY29" fmla="*/ 2735540 h 2800195"/>
              <a:gd name="connsiteX30" fmla="*/ 1745673 w 8398545"/>
              <a:gd name="connsiteY30" fmla="*/ 2754013 h 2800195"/>
              <a:gd name="connsiteX31" fmla="*/ 1699491 w 8398545"/>
              <a:gd name="connsiteY31" fmla="*/ 2772486 h 2800195"/>
              <a:gd name="connsiteX32" fmla="*/ 1616364 w 8398545"/>
              <a:gd name="connsiteY32" fmla="*/ 2800195 h 2800195"/>
              <a:gd name="connsiteX33" fmla="*/ 1431636 w 8398545"/>
              <a:gd name="connsiteY33" fmla="*/ 2781722 h 2800195"/>
              <a:gd name="connsiteX34" fmla="*/ 1403927 w 8398545"/>
              <a:gd name="connsiteY34" fmla="*/ 2772486 h 2800195"/>
              <a:gd name="connsiteX35" fmla="*/ 1237673 w 8398545"/>
              <a:gd name="connsiteY35" fmla="*/ 2744776 h 2800195"/>
              <a:gd name="connsiteX36" fmla="*/ 1173018 w 8398545"/>
              <a:gd name="connsiteY36" fmla="*/ 2717067 h 2800195"/>
              <a:gd name="connsiteX37" fmla="*/ 1126836 w 8398545"/>
              <a:gd name="connsiteY37" fmla="*/ 2698595 h 2800195"/>
              <a:gd name="connsiteX38" fmla="*/ 1089891 w 8398545"/>
              <a:gd name="connsiteY38" fmla="*/ 2689358 h 2800195"/>
              <a:gd name="connsiteX39" fmla="*/ 1052945 w 8398545"/>
              <a:gd name="connsiteY39" fmla="*/ 2670886 h 2800195"/>
              <a:gd name="connsiteX40" fmla="*/ 1025236 w 8398545"/>
              <a:gd name="connsiteY40" fmla="*/ 2661649 h 2800195"/>
              <a:gd name="connsiteX41" fmla="*/ 951345 w 8398545"/>
              <a:gd name="connsiteY41" fmla="*/ 2615467 h 2800195"/>
              <a:gd name="connsiteX42" fmla="*/ 905164 w 8398545"/>
              <a:gd name="connsiteY42" fmla="*/ 2606231 h 2800195"/>
              <a:gd name="connsiteX43" fmla="*/ 868218 w 8398545"/>
              <a:gd name="connsiteY43" fmla="*/ 2596995 h 2800195"/>
              <a:gd name="connsiteX44" fmla="*/ 785091 w 8398545"/>
              <a:gd name="connsiteY44" fmla="*/ 2560049 h 2800195"/>
              <a:gd name="connsiteX45" fmla="*/ 720436 w 8398545"/>
              <a:gd name="connsiteY45" fmla="*/ 2523104 h 2800195"/>
              <a:gd name="connsiteX46" fmla="*/ 637309 w 8398545"/>
              <a:gd name="connsiteY46" fmla="*/ 2486158 h 2800195"/>
              <a:gd name="connsiteX47" fmla="*/ 581891 w 8398545"/>
              <a:gd name="connsiteY47" fmla="*/ 2439976 h 2800195"/>
              <a:gd name="connsiteX48" fmla="*/ 508000 w 8398545"/>
              <a:gd name="connsiteY48" fmla="*/ 2412267 h 2800195"/>
              <a:gd name="connsiteX49" fmla="*/ 452582 w 8398545"/>
              <a:gd name="connsiteY49" fmla="*/ 2366086 h 2800195"/>
              <a:gd name="connsiteX50" fmla="*/ 424873 w 8398545"/>
              <a:gd name="connsiteY50" fmla="*/ 2338376 h 2800195"/>
              <a:gd name="connsiteX51" fmla="*/ 360218 w 8398545"/>
              <a:gd name="connsiteY51" fmla="*/ 2292195 h 2800195"/>
              <a:gd name="connsiteX52" fmla="*/ 323273 w 8398545"/>
              <a:gd name="connsiteY52" fmla="*/ 2264486 h 2800195"/>
              <a:gd name="connsiteX53" fmla="*/ 295564 w 8398545"/>
              <a:gd name="connsiteY53" fmla="*/ 2246013 h 2800195"/>
              <a:gd name="connsiteX54" fmla="*/ 221673 w 8398545"/>
              <a:gd name="connsiteY54" fmla="*/ 2181358 h 2800195"/>
              <a:gd name="connsiteX55" fmla="*/ 193964 w 8398545"/>
              <a:gd name="connsiteY55" fmla="*/ 2162886 h 2800195"/>
              <a:gd name="connsiteX56" fmla="*/ 166254 w 8398545"/>
              <a:gd name="connsiteY56" fmla="*/ 2125940 h 2800195"/>
              <a:gd name="connsiteX57" fmla="*/ 110836 w 8398545"/>
              <a:gd name="connsiteY57" fmla="*/ 2070522 h 2800195"/>
              <a:gd name="connsiteX58" fmla="*/ 83127 w 8398545"/>
              <a:gd name="connsiteY58" fmla="*/ 2042813 h 2800195"/>
              <a:gd name="connsiteX59" fmla="*/ 55418 w 8398545"/>
              <a:gd name="connsiteY59" fmla="*/ 2005867 h 2800195"/>
              <a:gd name="connsiteX60" fmla="*/ 27709 w 8398545"/>
              <a:gd name="connsiteY60" fmla="*/ 1950449 h 2800195"/>
              <a:gd name="connsiteX61" fmla="*/ 9236 w 8398545"/>
              <a:gd name="connsiteY61" fmla="*/ 1848849 h 2800195"/>
              <a:gd name="connsiteX62" fmla="*/ 0 w 8398545"/>
              <a:gd name="connsiteY62" fmla="*/ 1793431 h 2800195"/>
              <a:gd name="connsiteX63" fmla="*/ 9236 w 8398545"/>
              <a:gd name="connsiteY63" fmla="*/ 1525576 h 2800195"/>
              <a:gd name="connsiteX64" fmla="*/ 27709 w 8398545"/>
              <a:gd name="connsiteY64" fmla="*/ 1451686 h 2800195"/>
              <a:gd name="connsiteX65" fmla="*/ 46182 w 8398545"/>
              <a:gd name="connsiteY65" fmla="*/ 1423976 h 2800195"/>
              <a:gd name="connsiteX66" fmla="*/ 120073 w 8398545"/>
              <a:gd name="connsiteY66" fmla="*/ 1322376 h 2800195"/>
              <a:gd name="connsiteX67" fmla="*/ 157018 w 8398545"/>
              <a:gd name="connsiteY67" fmla="*/ 1257722 h 2800195"/>
              <a:gd name="connsiteX68" fmla="*/ 193964 w 8398545"/>
              <a:gd name="connsiteY68" fmla="*/ 1202304 h 2800195"/>
              <a:gd name="connsiteX69" fmla="*/ 212436 w 8398545"/>
              <a:gd name="connsiteY69" fmla="*/ 1174595 h 2800195"/>
              <a:gd name="connsiteX70" fmla="*/ 249382 w 8398545"/>
              <a:gd name="connsiteY70" fmla="*/ 1156122 h 2800195"/>
              <a:gd name="connsiteX71" fmla="*/ 277091 w 8398545"/>
              <a:gd name="connsiteY71" fmla="*/ 1119176 h 2800195"/>
              <a:gd name="connsiteX72" fmla="*/ 304800 w 8398545"/>
              <a:gd name="connsiteY72" fmla="*/ 1100704 h 2800195"/>
              <a:gd name="connsiteX73" fmla="*/ 369454 w 8398545"/>
              <a:gd name="connsiteY73" fmla="*/ 1054522 h 2800195"/>
              <a:gd name="connsiteX74" fmla="*/ 387927 w 8398545"/>
              <a:gd name="connsiteY74" fmla="*/ 1026813 h 2800195"/>
              <a:gd name="connsiteX75" fmla="*/ 415636 w 8398545"/>
              <a:gd name="connsiteY75" fmla="*/ 1008340 h 2800195"/>
              <a:gd name="connsiteX76" fmla="*/ 443345 w 8398545"/>
              <a:gd name="connsiteY76" fmla="*/ 980631 h 2800195"/>
              <a:gd name="connsiteX77" fmla="*/ 480291 w 8398545"/>
              <a:gd name="connsiteY77" fmla="*/ 934449 h 2800195"/>
              <a:gd name="connsiteX78" fmla="*/ 508000 w 8398545"/>
              <a:gd name="connsiteY78" fmla="*/ 915976 h 2800195"/>
              <a:gd name="connsiteX79" fmla="*/ 563418 w 8398545"/>
              <a:gd name="connsiteY79" fmla="*/ 897504 h 2800195"/>
              <a:gd name="connsiteX80" fmla="*/ 618836 w 8398545"/>
              <a:gd name="connsiteY80" fmla="*/ 851322 h 2800195"/>
              <a:gd name="connsiteX81" fmla="*/ 655782 w 8398545"/>
              <a:gd name="connsiteY81" fmla="*/ 842086 h 2800195"/>
              <a:gd name="connsiteX82" fmla="*/ 729673 w 8398545"/>
              <a:gd name="connsiteY82" fmla="*/ 814376 h 2800195"/>
              <a:gd name="connsiteX83" fmla="*/ 757382 w 8398545"/>
              <a:gd name="connsiteY83" fmla="*/ 795904 h 2800195"/>
              <a:gd name="connsiteX84" fmla="*/ 785091 w 8398545"/>
              <a:gd name="connsiteY84" fmla="*/ 768195 h 2800195"/>
              <a:gd name="connsiteX85" fmla="*/ 840509 w 8398545"/>
              <a:gd name="connsiteY85" fmla="*/ 749722 h 2800195"/>
              <a:gd name="connsiteX86" fmla="*/ 868218 w 8398545"/>
              <a:gd name="connsiteY86" fmla="*/ 731249 h 2800195"/>
              <a:gd name="connsiteX87" fmla="*/ 932873 w 8398545"/>
              <a:gd name="connsiteY87" fmla="*/ 712776 h 2800195"/>
              <a:gd name="connsiteX88" fmla="*/ 1016000 w 8398545"/>
              <a:gd name="connsiteY88" fmla="*/ 685067 h 2800195"/>
              <a:gd name="connsiteX89" fmla="*/ 1043709 w 8398545"/>
              <a:gd name="connsiteY89" fmla="*/ 675831 h 2800195"/>
              <a:gd name="connsiteX90" fmla="*/ 1597891 w 8398545"/>
              <a:gd name="connsiteY90" fmla="*/ 657358 h 2800195"/>
              <a:gd name="connsiteX91" fmla="*/ 1690254 w 8398545"/>
              <a:gd name="connsiteY91" fmla="*/ 638886 h 2800195"/>
              <a:gd name="connsiteX92" fmla="*/ 1773382 w 8398545"/>
              <a:gd name="connsiteY92" fmla="*/ 620413 h 2800195"/>
              <a:gd name="connsiteX93" fmla="*/ 1810327 w 8398545"/>
              <a:gd name="connsiteY93" fmla="*/ 601940 h 2800195"/>
              <a:gd name="connsiteX94" fmla="*/ 1874982 w 8398545"/>
              <a:gd name="connsiteY94" fmla="*/ 592704 h 2800195"/>
              <a:gd name="connsiteX95" fmla="*/ 1911927 w 8398545"/>
              <a:gd name="connsiteY95" fmla="*/ 583467 h 2800195"/>
              <a:gd name="connsiteX96" fmla="*/ 1976582 w 8398545"/>
              <a:gd name="connsiteY96" fmla="*/ 555758 h 2800195"/>
              <a:gd name="connsiteX97" fmla="*/ 2013527 w 8398545"/>
              <a:gd name="connsiteY97" fmla="*/ 546522 h 2800195"/>
              <a:gd name="connsiteX98" fmla="*/ 2105891 w 8398545"/>
              <a:gd name="connsiteY98" fmla="*/ 481867 h 2800195"/>
              <a:gd name="connsiteX99" fmla="*/ 2142836 w 8398545"/>
              <a:gd name="connsiteY99" fmla="*/ 463395 h 2800195"/>
              <a:gd name="connsiteX100" fmla="*/ 2225964 w 8398545"/>
              <a:gd name="connsiteY100" fmla="*/ 407976 h 2800195"/>
              <a:gd name="connsiteX101" fmla="*/ 2281382 w 8398545"/>
              <a:gd name="connsiteY101" fmla="*/ 371031 h 2800195"/>
              <a:gd name="connsiteX102" fmla="*/ 2309091 w 8398545"/>
              <a:gd name="connsiteY102" fmla="*/ 352558 h 2800195"/>
              <a:gd name="connsiteX103" fmla="*/ 2346036 w 8398545"/>
              <a:gd name="connsiteY103" fmla="*/ 343322 h 2800195"/>
              <a:gd name="connsiteX104" fmla="*/ 2401454 w 8398545"/>
              <a:gd name="connsiteY104" fmla="*/ 324849 h 2800195"/>
              <a:gd name="connsiteX105" fmla="*/ 2429164 w 8398545"/>
              <a:gd name="connsiteY105" fmla="*/ 315613 h 2800195"/>
              <a:gd name="connsiteX106" fmla="*/ 2484582 w 8398545"/>
              <a:gd name="connsiteY106" fmla="*/ 297140 h 2800195"/>
              <a:gd name="connsiteX107" fmla="*/ 2521527 w 8398545"/>
              <a:gd name="connsiteY107" fmla="*/ 287904 h 2800195"/>
              <a:gd name="connsiteX108" fmla="*/ 2613891 w 8398545"/>
              <a:gd name="connsiteY108" fmla="*/ 260195 h 2800195"/>
              <a:gd name="connsiteX109" fmla="*/ 2641600 w 8398545"/>
              <a:gd name="connsiteY109" fmla="*/ 250958 h 2800195"/>
              <a:gd name="connsiteX110" fmla="*/ 2687782 w 8398545"/>
              <a:gd name="connsiteY110" fmla="*/ 241722 h 2800195"/>
              <a:gd name="connsiteX111" fmla="*/ 2715491 w 8398545"/>
              <a:gd name="connsiteY111" fmla="*/ 232486 h 2800195"/>
              <a:gd name="connsiteX112" fmla="*/ 2946400 w 8398545"/>
              <a:gd name="connsiteY112" fmla="*/ 214013 h 2800195"/>
              <a:gd name="connsiteX113" fmla="*/ 3519054 w 8398545"/>
              <a:gd name="connsiteY113" fmla="*/ 204776 h 2800195"/>
              <a:gd name="connsiteX114" fmla="*/ 3897745 w 8398545"/>
              <a:gd name="connsiteY114" fmla="*/ 177067 h 2800195"/>
              <a:gd name="connsiteX115" fmla="*/ 4350327 w 8398545"/>
              <a:gd name="connsiteY115" fmla="*/ 195540 h 2800195"/>
              <a:gd name="connsiteX116" fmla="*/ 4775200 w 8398545"/>
              <a:gd name="connsiteY116" fmla="*/ 186304 h 2800195"/>
              <a:gd name="connsiteX117" fmla="*/ 4867564 w 8398545"/>
              <a:gd name="connsiteY117" fmla="*/ 158595 h 2800195"/>
              <a:gd name="connsiteX118" fmla="*/ 4932218 w 8398545"/>
              <a:gd name="connsiteY118" fmla="*/ 149358 h 2800195"/>
              <a:gd name="connsiteX119" fmla="*/ 5495636 w 8398545"/>
              <a:gd name="connsiteY119" fmla="*/ 84704 h 2800195"/>
              <a:gd name="connsiteX120" fmla="*/ 5523345 w 8398545"/>
              <a:gd name="connsiteY120" fmla="*/ 75467 h 2800195"/>
              <a:gd name="connsiteX121" fmla="*/ 5551054 w 8398545"/>
              <a:gd name="connsiteY121" fmla="*/ 56995 h 2800195"/>
              <a:gd name="connsiteX122" fmla="*/ 5597236 w 8398545"/>
              <a:gd name="connsiteY122" fmla="*/ 47758 h 2800195"/>
              <a:gd name="connsiteX123" fmla="*/ 5634182 w 8398545"/>
              <a:gd name="connsiteY123" fmla="*/ 38522 h 2800195"/>
              <a:gd name="connsiteX124" fmla="*/ 5772727 w 8398545"/>
              <a:gd name="connsiteY124" fmla="*/ 1576 h 2800195"/>
              <a:gd name="connsiteX125" fmla="*/ 7906327 w 8398545"/>
              <a:gd name="connsiteY125" fmla="*/ 93940 h 2800195"/>
              <a:gd name="connsiteX126" fmla="*/ 7934036 w 8398545"/>
              <a:gd name="connsiteY126" fmla="*/ 112413 h 2800195"/>
              <a:gd name="connsiteX127" fmla="*/ 7961745 w 8398545"/>
              <a:gd name="connsiteY127" fmla="*/ 140122 h 2800195"/>
              <a:gd name="connsiteX128" fmla="*/ 7998691 w 8398545"/>
              <a:gd name="connsiteY128" fmla="*/ 149358 h 2800195"/>
              <a:gd name="connsiteX129" fmla="*/ 8044873 w 8398545"/>
              <a:gd name="connsiteY129" fmla="*/ 177067 h 2800195"/>
              <a:gd name="connsiteX130" fmla="*/ 8100291 w 8398545"/>
              <a:gd name="connsiteY130" fmla="*/ 214013 h 2800195"/>
              <a:gd name="connsiteX131" fmla="*/ 8137236 w 8398545"/>
              <a:gd name="connsiteY131" fmla="*/ 232486 h 2800195"/>
              <a:gd name="connsiteX132" fmla="*/ 8174182 w 8398545"/>
              <a:gd name="connsiteY132" fmla="*/ 269431 h 2800195"/>
              <a:gd name="connsiteX133" fmla="*/ 8211127 w 8398545"/>
              <a:gd name="connsiteY133" fmla="*/ 297140 h 2800195"/>
              <a:gd name="connsiteX134" fmla="*/ 8266545 w 8398545"/>
              <a:gd name="connsiteY134" fmla="*/ 352558 h 2800195"/>
              <a:gd name="connsiteX135" fmla="*/ 8312727 w 8398545"/>
              <a:gd name="connsiteY135" fmla="*/ 435686 h 2800195"/>
              <a:gd name="connsiteX136" fmla="*/ 8340436 w 8398545"/>
              <a:gd name="connsiteY136" fmla="*/ 472631 h 2800195"/>
              <a:gd name="connsiteX137" fmla="*/ 8349673 w 8398545"/>
              <a:gd name="connsiteY137" fmla="*/ 500340 h 2800195"/>
              <a:gd name="connsiteX138" fmla="*/ 8368145 w 8398545"/>
              <a:gd name="connsiteY138" fmla="*/ 528049 h 2800195"/>
              <a:gd name="connsiteX139" fmla="*/ 8377382 w 8398545"/>
              <a:gd name="connsiteY139" fmla="*/ 592704 h 2800195"/>
              <a:gd name="connsiteX140" fmla="*/ 8386618 w 8398545"/>
              <a:gd name="connsiteY140" fmla="*/ 629649 h 2800195"/>
              <a:gd name="connsiteX141" fmla="*/ 8386618 w 8398545"/>
              <a:gd name="connsiteY141" fmla="*/ 925213 h 2800195"/>
              <a:gd name="connsiteX142" fmla="*/ 8377382 w 8398545"/>
              <a:gd name="connsiteY142" fmla="*/ 962158 h 2800195"/>
              <a:gd name="connsiteX143" fmla="*/ 8349673 w 8398545"/>
              <a:gd name="connsiteY143" fmla="*/ 1109940 h 2800195"/>
              <a:gd name="connsiteX144" fmla="*/ 8331200 w 8398545"/>
              <a:gd name="connsiteY144" fmla="*/ 1156122 h 2800195"/>
              <a:gd name="connsiteX145" fmla="*/ 8321964 w 8398545"/>
              <a:gd name="connsiteY145" fmla="*/ 1193067 h 2800195"/>
              <a:gd name="connsiteX146" fmla="*/ 8303491 w 8398545"/>
              <a:gd name="connsiteY146" fmla="*/ 1239249 h 2800195"/>
              <a:gd name="connsiteX147" fmla="*/ 8285018 w 8398545"/>
              <a:gd name="connsiteY147" fmla="*/ 1313140 h 2800195"/>
              <a:gd name="connsiteX148" fmla="*/ 8275782 w 8398545"/>
              <a:gd name="connsiteY148" fmla="*/ 1340849 h 2800195"/>
              <a:gd name="connsiteX149" fmla="*/ 8266545 w 8398545"/>
              <a:gd name="connsiteY149" fmla="*/ 1387031 h 2800195"/>
              <a:gd name="connsiteX150" fmla="*/ 8238836 w 8398545"/>
              <a:gd name="connsiteY150" fmla="*/ 1423976 h 2800195"/>
              <a:gd name="connsiteX151" fmla="*/ 8229600 w 8398545"/>
              <a:gd name="connsiteY151" fmla="*/ 1451686 h 2800195"/>
              <a:gd name="connsiteX152" fmla="*/ 8201891 w 8398545"/>
              <a:gd name="connsiteY152" fmla="*/ 1562522 h 2800195"/>
              <a:gd name="connsiteX153" fmla="*/ 8146473 w 8398545"/>
              <a:gd name="connsiteY153" fmla="*/ 1645649 h 2800195"/>
              <a:gd name="connsiteX154" fmla="*/ 8072582 w 8398545"/>
              <a:gd name="connsiteY154" fmla="*/ 1756486 h 2800195"/>
              <a:gd name="connsiteX155" fmla="*/ 8054109 w 8398545"/>
              <a:gd name="connsiteY155" fmla="*/ 1784195 h 2800195"/>
              <a:gd name="connsiteX156" fmla="*/ 8026400 w 8398545"/>
              <a:gd name="connsiteY156" fmla="*/ 1830376 h 2800195"/>
              <a:gd name="connsiteX157" fmla="*/ 7980218 w 8398545"/>
              <a:gd name="connsiteY157" fmla="*/ 1867322 h 2800195"/>
              <a:gd name="connsiteX158" fmla="*/ 7934036 w 8398545"/>
              <a:gd name="connsiteY158" fmla="*/ 1922740 h 2800195"/>
              <a:gd name="connsiteX159" fmla="*/ 7887854 w 8398545"/>
              <a:gd name="connsiteY159" fmla="*/ 1941213 h 2800195"/>
              <a:gd name="connsiteX160" fmla="*/ 7860145 w 8398545"/>
              <a:gd name="connsiteY160" fmla="*/ 1978158 h 2800195"/>
              <a:gd name="connsiteX161" fmla="*/ 7767782 w 8398545"/>
              <a:gd name="connsiteY161" fmla="*/ 2015104 h 2800195"/>
              <a:gd name="connsiteX162" fmla="*/ 7712364 w 8398545"/>
              <a:gd name="connsiteY162" fmla="*/ 2042813 h 2800195"/>
              <a:gd name="connsiteX163" fmla="*/ 7684654 w 8398545"/>
              <a:gd name="connsiteY163" fmla="*/ 2061286 h 2800195"/>
              <a:gd name="connsiteX164" fmla="*/ 7555345 w 8398545"/>
              <a:gd name="connsiteY164" fmla="*/ 2070522 h 2800195"/>
              <a:gd name="connsiteX165" fmla="*/ 6687127 w 8398545"/>
              <a:gd name="connsiteY165" fmla="*/ 2052049 h 2800195"/>
              <a:gd name="connsiteX166" fmla="*/ 6659418 w 8398545"/>
              <a:gd name="connsiteY166" fmla="*/ 2042813 h 2800195"/>
              <a:gd name="connsiteX167" fmla="*/ 6567054 w 8398545"/>
              <a:gd name="connsiteY167" fmla="*/ 2033576 h 2800195"/>
              <a:gd name="connsiteX168" fmla="*/ 6520873 w 8398545"/>
              <a:gd name="connsiteY168" fmla="*/ 2024340 h 2800195"/>
              <a:gd name="connsiteX169" fmla="*/ 6391564 w 8398545"/>
              <a:gd name="connsiteY169" fmla="*/ 2015104 h 2800195"/>
              <a:gd name="connsiteX170" fmla="*/ 6280727 w 8398545"/>
              <a:gd name="connsiteY170" fmla="*/ 2005867 h 2800195"/>
              <a:gd name="connsiteX171" fmla="*/ 6096000 w 8398545"/>
              <a:gd name="connsiteY171" fmla="*/ 1987395 h 2800195"/>
              <a:gd name="connsiteX172" fmla="*/ 5975927 w 8398545"/>
              <a:gd name="connsiteY172" fmla="*/ 1959686 h 2800195"/>
              <a:gd name="connsiteX173" fmla="*/ 5809673 w 8398545"/>
              <a:gd name="connsiteY173" fmla="*/ 1950449 h 2800195"/>
              <a:gd name="connsiteX174" fmla="*/ 4378036 w 8398545"/>
              <a:gd name="connsiteY174" fmla="*/ 1941213 h 2800195"/>
              <a:gd name="connsiteX175" fmla="*/ 3934691 w 8398545"/>
              <a:gd name="connsiteY175" fmla="*/ 1950449 h 2800195"/>
              <a:gd name="connsiteX176" fmla="*/ 3906982 w 8398545"/>
              <a:gd name="connsiteY176" fmla="*/ 1968922 h 2800195"/>
              <a:gd name="connsiteX177" fmla="*/ 3870036 w 8398545"/>
              <a:gd name="connsiteY177" fmla="*/ 1987395 h 2800195"/>
              <a:gd name="connsiteX178" fmla="*/ 3722254 w 8398545"/>
              <a:gd name="connsiteY178" fmla="*/ 1959686 h 2800195"/>
              <a:gd name="connsiteX0" fmla="*/ 3722254 w 8398545"/>
              <a:gd name="connsiteY0" fmla="*/ 1923428 h 2763937"/>
              <a:gd name="connsiteX1" fmla="*/ 3722254 w 8398545"/>
              <a:gd name="connsiteY1" fmla="*/ 1923428 h 2763937"/>
              <a:gd name="connsiteX2" fmla="*/ 3629891 w 8398545"/>
              <a:gd name="connsiteY2" fmla="*/ 1904955 h 2763937"/>
              <a:gd name="connsiteX3" fmla="*/ 3556000 w 8398545"/>
              <a:gd name="connsiteY3" fmla="*/ 1877246 h 2763937"/>
              <a:gd name="connsiteX4" fmla="*/ 3500582 w 8398545"/>
              <a:gd name="connsiteY4" fmla="*/ 1858773 h 2763937"/>
              <a:gd name="connsiteX5" fmla="*/ 3445164 w 8398545"/>
              <a:gd name="connsiteY5" fmla="*/ 1840300 h 2763937"/>
              <a:gd name="connsiteX6" fmla="*/ 3417454 w 8398545"/>
              <a:gd name="connsiteY6" fmla="*/ 1831064 h 2763937"/>
              <a:gd name="connsiteX7" fmla="*/ 3325091 w 8398545"/>
              <a:gd name="connsiteY7" fmla="*/ 1849537 h 2763937"/>
              <a:gd name="connsiteX8" fmla="*/ 3223491 w 8398545"/>
              <a:gd name="connsiteY8" fmla="*/ 1868009 h 2763937"/>
              <a:gd name="connsiteX9" fmla="*/ 3112654 w 8398545"/>
              <a:gd name="connsiteY9" fmla="*/ 1914191 h 2763937"/>
              <a:gd name="connsiteX10" fmla="*/ 3066473 w 8398545"/>
              <a:gd name="connsiteY10" fmla="*/ 1941900 h 2763937"/>
              <a:gd name="connsiteX11" fmla="*/ 3011054 w 8398545"/>
              <a:gd name="connsiteY11" fmla="*/ 1978846 h 2763937"/>
              <a:gd name="connsiteX12" fmla="*/ 2955636 w 8398545"/>
              <a:gd name="connsiteY12" fmla="*/ 1997318 h 2763937"/>
              <a:gd name="connsiteX13" fmla="*/ 2844800 w 8398545"/>
              <a:gd name="connsiteY13" fmla="*/ 2071209 h 2763937"/>
              <a:gd name="connsiteX14" fmla="*/ 2770909 w 8398545"/>
              <a:gd name="connsiteY14" fmla="*/ 2117391 h 2763937"/>
              <a:gd name="connsiteX15" fmla="*/ 2743200 w 8398545"/>
              <a:gd name="connsiteY15" fmla="*/ 2135864 h 2763937"/>
              <a:gd name="connsiteX16" fmla="*/ 2697018 w 8398545"/>
              <a:gd name="connsiteY16" fmla="*/ 2163573 h 2763937"/>
              <a:gd name="connsiteX17" fmla="*/ 2632364 w 8398545"/>
              <a:gd name="connsiteY17" fmla="*/ 2209755 h 2763937"/>
              <a:gd name="connsiteX18" fmla="*/ 2586182 w 8398545"/>
              <a:gd name="connsiteY18" fmla="*/ 2228228 h 2763937"/>
              <a:gd name="connsiteX19" fmla="*/ 2540000 w 8398545"/>
              <a:gd name="connsiteY19" fmla="*/ 2283646 h 2763937"/>
              <a:gd name="connsiteX20" fmla="*/ 2484582 w 8398545"/>
              <a:gd name="connsiteY20" fmla="*/ 2320591 h 2763937"/>
              <a:gd name="connsiteX21" fmla="*/ 2419927 w 8398545"/>
              <a:gd name="connsiteY21" fmla="*/ 2385246 h 2763937"/>
              <a:gd name="connsiteX22" fmla="*/ 2327564 w 8398545"/>
              <a:gd name="connsiteY22" fmla="*/ 2440664 h 2763937"/>
              <a:gd name="connsiteX23" fmla="*/ 2253673 w 8398545"/>
              <a:gd name="connsiteY23" fmla="*/ 2496082 h 2763937"/>
              <a:gd name="connsiteX24" fmla="*/ 2161309 w 8398545"/>
              <a:gd name="connsiteY24" fmla="*/ 2551500 h 2763937"/>
              <a:gd name="connsiteX25" fmla="*/ 2133600 w 8398545"/>
              <a:gd name="connsiteY25" fmla="*/ 2569973 h 2763937"/>
              <a:gd name="connsiteX26" fmla="*/ 1985818 w 8398545"/>
              <a:gd name="connsiteY26" fmla="*/ 2625391 h 2763937"/>
              <a:gd name="connsiteX27" fmla="*/ 1948873 w 8398545"/>
              <a:gd name="connsiteY27" fmla="*/ 2653100 h 2763937"/>
              <a:gd name="connsiteX28" fmla="*/ 1865745 w 8398545"/>
              <a:gd name="connsiteY28" fmla="*/ 2680809 h 2763937"/>
              <a:gd name="connsiteX29" fmla="*/ 1810327 w 8398545"/>
              <a:gd name="connsiteY29" fmla="*/ 2699282 h 2763937"/>
              <a:gd name="connsiteX30" fmla="*/ 1745673 w 8398545"/>
              <a:gd name="connsiteY30" fmla="*/ 2717755 h 2763937"/>
              <a:gd name="connsiteX31" fmla="*/ 1699491 w 8398545"/>
              <a:gd name="connsiteY31" fmla="*/ 2736228 h 2763937"/>
              <a:gd name="connsiteX32" fmla="*/ 1616364 w 8398545"/>
              <a:gd name="connsiteY32" fmla="*/ 2763937 h 2763937"/>
              <a:gd name="connsiteX33" fmla="*/ 1431636 w 8398545"/>
              <a:gd name="connsiteY33" fmla="*/ 2745464 h 2763937"/>
              <a:gd name="connsiteX34" fmla="*/ 1403927 w 8398545"/>
              <a:gd name="connsiteY34" fmla="*/ 2736228 h 2763937"/>
              <a:gd name="connsiteX35" fmla="*/ 1237673 w 8398545"/>
              <a:gd name="connsiteY35" fmla="*/ 2708518 h 2763937"/>
              <a:gd name="connsiteX36" fmla="*/ 1173018 w 8398545"/>
              <a:gd name="connsiteY36" fmla="*/ 2680809 h 2763937"/>
              <a:gd name="connsiteX37" fmla="*/ 1126836 w 8398545"/>
              <a:gd name="connsiteY37" fmla="*/ 2662337 h 2763937"/>
              <a:gd name="connsiteX38" fmla="*/ 1089891 w 8398545"/>
              <a:gd name="connsiteY38" fmla="*/ 2653100 h 2763937"/>
              <a:gd name="connsiteX39" fmla="*/ 1052945 w 8398545"/>
              <a:gd name="connsiteY39" fmla="*/ 2634628 h 2763937"/>
              <a:gd name="connsiteX40" fmla="*/ 1025236 w 8398545"/>
              <a:gd name="connsiteY40" fmla="*/ 2625391 h 2763937"/>
              <a:gd name="connsiteX41" fmla="*/ 951345 w 8398545"/>
              <a:gd name="connsiteY41" fmla="*/ 2579209 h 2763937"/>
              <a:gd name="connsiteX42" fmla="*/ 905164 w 8398545"/>
              <a:gd name="connsiteY42" fmla="*/ 2569973 h 2763937"/>
              <a:gd name="connsiteX43" fmla="*/ 868218 w 8398545"/>
              <a:gd name="connsiteY43" fmla="*/ 2560737 h 2763937"/>
              <a:gd name="connsiteX44" fmla="*/ 785091 w 8398545"/>
              <a:gd name="connsiteY44" fmla="*/ 2523791 h 2763937"/>
              <a:gd name="connsiteX45" fmla="*/ 720436 w 8398545"/>
              <a:gd name="connsiteY45" fmla="*/ 2486846 h 2763937"/>
              <a:gd name="connsiteX46" fmla="*/ 637309 w 8398545"/>
              <a:gd name="connsiteY46" fmla="*/ 2449900 h 2763937"/>
              <a:gd name="connsiteX47" fmla="*/ 581891 w 8398545"/>
              <a:gd name="connsiteY47" fmla="*/ 2403718 h 2763937"/>
              <a:gd name="connsiteX48" fmla="*/ 508000 w 8398545"/>
              <a:gd name="connsiteY48" fmla="*/ 2376009 h 2763937"/>
              <a:gd name="connsiteX49" fmla="*/ 452582 w 8398545"/>
              <a:gd name="connsiteY49" fmla="*/ 2329828 h 2763937"/>
              <a:gd name="connsiteX50" fmla="*/ 424873 w 8398545"/>
              <a:gd name="connsiteY50" fmla="*/ 2302118 h 2763937"/>
              <a:gd name="connsiteX51" fmla="*/ 360218 w 8398545"/>
              <a:gd name="connsiteY51" fmla="*/ 2255937 h 2763937"/>
              <a:gd name="connsiteX52" fmla="*/ 323273 w 8398545"/>
              <a:gd name="connsiteY52" fmla="*/ 2228228 h 2763937"/>
              <a:gd name="connsiteX53" fmla="*/ 295564 w 8398545"/>
              <a:gd name="connsiteY53" fmla="*/ 2209755 h 2763937"/>
              <a:gd name="connsiteX54" fmla="*/ 221673 w 8398545"/>
              <a:gd name="connsiteY54" fmla="*/ 2145100 h 2763937"/>
              <a:gd name="connsiteX55" fmla="*/ 193964 w 8398545"/>
              <a:gd name="connsiteY55" fmla="*/ 2126628 h 2763937"/>
              <a:gd name="connsiteX56" fmla="*/ 166254 w 8398545"/>
              <a:gd name="connsiteY56" fmla="*/ 2089682 h 2763937"/>
              <a:gd name="connsiteX57" fmla="*/ 110836 w 8398545"/>
              <a:gd name="connsiteY57" fmla="*/ 2034264 h 2763937"/>
              <a:gd name="connsiteX58" fmla="*/ 83127 w 8398545"/>
              <a:gd name="connsiteY58" fmla="*/ 2006555 h 2763937"/>
              <a:gd name="connsiteX59" fmla="*/ 55418 w 8398545"/>
              <a:gd name="connsiteY59" fmla="*/ 1969609 h 2763937"/>
              <a:gd name="connsiteX60" fmla="*/ 27709 w 8398545"/>
              <a:gd name="connsiteY60" fmla="*/ 1914191 h 2763937"/>
              <a:gd name="connsiteX61" fmla="*/ 9236 w 8398545"/>
              <a:gd name="connsiteY61" fmla="*/ 1812591 h 2763937"/>
              <a:gd name="connsiteX62" fmla="*/ 0 w 8398545"/>
              <a:gd name="connsiteY62" fmla="*/ 1757173 h 2763937"/>
              <a:gd name="connsiteX63" fmla="*/ 9236 w 8398545"/>
              <a:gd name="connsiteY63" fmla="*/ 1489318 h 2763937"/>
              <a:gd name="connsiteX64" fmla="*/ 27709 w 8398545"/>
              <a:gd name="connsiteY64" fmla="*/ 1415428 h 2763937"/>
              <a:gd name="connsiteX65" fmla="*/ 46182 w 8398545"/>
              <a:gd name="connsiteY65" fmla="*/ 1387718 h 2763937"/>
              <a:gd name="connsiteX66" fmla="*/ 120073 w 8398545"/>
              <a:gd name="connsiteY66" fmla="*/ 1286118 h 2763937"/>
              <a:gd name="connsiteX67" fmla="*/ 157018 w 8398545"/>
              <a:gd name="connsiteY67" fmla="*/ 1221464 h 2763937"/>
              <a:gd name="connsiteX68" fmla="*/ 193964 w 8398545"/>
              <a:gd name="connsiteY68" fmla="*/ 1166046 h 2763937"/>
              <a:gd name="connsiteX69" fmla="*/ 212436 w 8398545"/>
              <a:gd name="connsiteY69" fmla="*/ 1138337 h 2763937"/>
              <a:gd name="connsiteX70" fmla="*/ 249382 w 8398545"/>
              <a:gd name="connsiteY70" fmla="*/ 1119864 h 2763937"/>
              <a:gd name="connsiteX71" fmla="*/ 277091 w 8398545"/>
              <a:gd name="connsiteY71" fmla="*/ 1082918 h 2763937"/>
              <a:gd name="connsiteX72" fmla="*/ 304800 w 8398545"/>
              <a:gd name="connsiteY72" fmla="*/ 1064446 h 2763937"/>
              <a:gd name="connsiteX73" fmla="*/ 369454 w 8398545"/>
              <a:gd name="connsiteY73" fmla="*/ 1018264 h 2763937"/>
              <a:gd name="connsiteX74" fmla="*/ 387927 w 8398545"/>
              <a:gd name="connsiteY74" fmla="*/ 990555 h 2763937"/>
              <a:gd name="connsiteX75" fmla="*/ 415636 w 8398545"/>
              <a:gd name="connsiteY75" fmla="*/ 972082 h 2763937"/>
              <a:gd name="connsiteX76" fmla="*/ 443345 w 8398545"/>
              <a:gd name="connsiteY76" fmla="*/ 944373 h 2763937"/>
              <a:gd name="connsiteX77" fmla="*/ 480291 w 8398545"/>
              <a:gd name="connsiteY77" fmla="*/ 898191 h 2763937"/>
              <a:gd name="connsiteX78" fmla="*/ 508000 w 8398545"/>
              <a:gd name="connsiteY78" fmla="*/ 879718 h 2763937"/>
              <a:gd name="connsiteX79" fmla="*/ 563418 w 8398545"/>
              <a:gd name="connsiteY79" fmla="*/ 861246 h 2763937"/>
              <a:gd name="connsiteX80" fmla="*/ 618836 w 8398545"/>
              <a:gd name="connsiteY80" fmla="*/ 815064 h 2763937"/>
              <a:gd name="connsiteX81" fmla="*/ 655782 w 8398545"/>
              <a:gd name="connsiteY81" fmla="*/ 805828 h 2763937"/>
              <a:gd name="connsiteX82" fmla="*/ 729673 w 8398545"/>
              <a:gd name="connsiteY82" fmla="*/ 778118 h 2763937"/>
              <a:gd name="connsiteX83" fmla="*/ 757382 w 8398545"/>
              <a:gd name="connsiteY83" fmla="*/ 759646 h 2763937"/>
              <a:gd name="connsiteX84" fmla="*/ 785091 w 8398545"/>
              <a:gd name="connsiteY84" fmla="*/ 731937 h 2763937"/>
              <a:gd name="connsiteX85" fmla="*/ 840509 w 8398545"/>
              <a:gd name="connsiteY85" fmla="*/ 713464 h 2763937"/>
              <a:gd name="connsiteX86" fmla="*/ 868218 w 8398545"/>
              <a:gd name="connsiteY86" fmla="*/ 694991 h 2763937"/>
              <a:gd name="connsiteX87" fmla="*/ 932873 w 8398545"/>
              <a:gd name="connsiteY87" fmla="*/ 676518 h 2763937"/>
              <a:gd name="connsiteX88" fmla="*/ 1016000 w 8398545"/>
              <a:gd name="connsiteY88" fmla="*/ 648809 h 2763937"/>
              <a:gd name="connsiteX89" fmla="*/ 1043709 w 8398545"/>
              <a:gd name="connsiteY89" fmla="*/ 639573 h 2763937"/>
              <a:gd name="connsiteX90" fmla="*/ 1597891 w 8398545"/>
              <a:gd name="connsiteY90" fmla="*/ 621100 h 2763937"/>
              <a:gd name="connsiteX91" fmla="*/ 1690254 w 8398545"/>
              <a:gd name="connsiteY91" fmla="*/ 602628 h 2763937"/>
              <a:gd name="connsiteX92" fmla="*/ 1773382 w 8398545"/>
              <a:gd name="connsiteY92" fmla="*/ 584155 h 2763937"/>
              <a:gd name="connsiteX93" fmla="*/ 1810327 w 8398545"/>
              <a:gd name="connsiteY93" fmla="*/ 565682 h 2763937"/>
              <a:gd name="connsiteX94" fmla="*/ 1874982 w 8398545"/>
              <a:gd name="connsiteY94" fmla="*/ 556446 h 2763937"/>
              <a:gd name="connsiteX95" fmla="*/ 1911927 w 8398545"/>
              <a:gd name="connsiteY95" fmla="*/ 547209 h 2763937"/>
              <a:gd name="connsiteX96" fmla="*/ 1976582 w 8398545"/>
              <a:gd name="connsiteY96" fmla="*/ 519500 h 2763937"/>
              <a:gd name="connsiteX97" fmla="*/ 2013527 w 8398545"/>
              <a:gd name="connsiteY97" fmla="*/ 510264 h 2763937"/>
              <a:gd name="connsiteX98" fmla="*/ 2105891 w 8398545"/>
              <a:gd name="connsiteY98" fmla="*/ 445609 h 2763937"/>
              <a:gd name="connsiteX99" fmla="*/ 2142836 w 8398545"/>
              <a:gd name="connsiteY99" fmla="*/ 427137 h 2763937"/>
              <a:gd name="connsiteX100" fmla="*/ 2225964 w 8398545"/>
              <a:gd name="connsiteY100" fmla="*/ 371718 h 2763937"/>
              <a:gd name="connsiteX101" fmla="*/ 2281382 w 8398545"/>
              <a:gd name="connsiteY101" fmla="*/ 334773 h 2763937"/>
              <a:gd name="connsiteX102" fmla="*/ 2309091 w 8398545"/>
              <a:gd name="connsiteY102" fmla="*/ 316300 h 2763937"/>
              <a:gd name="connsiteX103" fmla="*/ 2346036 w 8398545"/>
              <a:gd name="connsiteY103" fmla="*/ 307064 h 2763937"/>
              <a:gd name="connsiteX104" fmla="*/ 2401454 w 8398545"/>
              <a:gd name="connsiteY104" fmla="*/ 288591 h 2763937"/>
              <a:gd name="connsiteX105" fmla="*/ 2429164 w 8398545"/>
              <a:gd name="connsiteY105" fmla="*/ 279355 h 2763937"/>
              <a:gd name="connsiteX106" fmla="*/ 2484582 w 8398545"/>
              <a:gd name="connsiteY106" fmla="*/ 260882 h 2763937"/>
              <a:gd name="connsiteX107" fmla="*/ 2521527 w 8398545"/>
              <a:gd name="connsiteY107" fmla="*/ 251646 h 2763937"/>
              <a:gd name="connsiteX108" fmla="*/ 2613891 w 8398545"/>
              <a:gd name="connsiteY108" fmla="*/ 223937 h 2763937"/>
              <a:gd name="connsiteX109" fmla="*/ 2641600 w 8398545"/>
              <a:gd name="connsiteY109" fmla="*/ 214700 h 2763937"/>
              <a:gd name="connsiteX110" fmla="*/ 2687782 w 8398545"/>
              <a:gd name="connsiteY110" fmla="*/ 205464 h 2763937"/>
              <a:gd name="connsiteX111" fmla="*/ 2715491 w 8398545"/>
              <a:gd name="connsiteY111" fmla="*/ 196228 h 2763937"/>
              <a:gd name="connsiteX112" fmla="*/ 2946400 w 8398545"/>
              <a:gd name="connsiteY112" fmla="*/ 177755 h 2763937"/>
              <a:gd name="connsiteX113" fmla="*/ 3519054 w 8398545"/>
              <a:gd name="connsiteY113" fmla="*/ 168518 h 2763937"/>
              <a:gd name="connsiteX114" fmla="*/ 3897745 w 8398545"/>
              <a:gd name="connsiteY114" fmla="*/ 140809 h 2763937"/>
              <a:gd name="connsiteX115" fmla="*/ 4350327 w 8398545"/>
              <a:gd name="connsiteY115" fmla="*/ 159282 h 2763937"/>
              <a:gd name="connsiteX116" fmla="*/ 4775200 w 8398545"/>
              <a:gd name="connsiteY116" fmla="*/ 150046 h 2763937"/>
              <a:gd name="connsiteX117" fmla="*/ 4867564 w 8398545"/>
              <a:gd name="connsiteY117" fmla="*/ 122337 h 2763937"/>
              <a:gd name="connsiteX118" fmla="*/ 4932218 w 8398545"/>
              <a:gd name="connsiteY118" fmla="*/ 113100 h 2763937"/>
              <a:gd name="connsiteX119" fmla="*/ 5495636 w 8398545"/>
              <a:gd name="connsiteY119" fmla="*/ 48446 h 2763937"/>
              <a:gd name="connsiteX120" fmla="*/ 5523345 w 8398545"/>
              <a:gd name="connsiteY120" fmla="*/ 39209 h 2763937"/>
              <a:gd name="connsiteX121" fmla="*/ 5551054 w 8398545"/>
              <a:gd name="connsiteY121" fmla="*/ 20737 h 2763937"/>
              <a:gd name="connsiteX122" fmla="*/ 5597236 w 8398545"/>
              <a:gd name="connsiteY122" fmla="*/ 11500 h 2763937"/>
              <a:gd name="connsiteX123" fmla="*/ 5634182 w 8398545"/>
              <a:gd name="connsiteY123" fmla="*/ 2264 h 2763937"/>
              <a:gd name="connsiteX124" fmla="*/ 7906327 w 8398545"/>
              <a:gd name="connsiteY124" fmla="*/ 57682 h 2763937"/>
              <a:gd name="connsiteX125" fmla="*/ 7934036 w 8398545"/>
              <a:gd name="connsiteY125" fmla="*/ 76155 h 2763937"/>
              <a:gd name="connsiteX126" fmla="*/ 7961745 w 8398545"/>
              <a:gd name="connsiteY126" fmla="*/ 103864 h 2763937"/>
              <a:gd name="connsiteX127" fmla="*/ 7998691 w 8398545"/>
              <a:gd name="connsiteY127" fmla="*/ 113100 h 2763937"/>
              <a:gd name="connsiteX128" fmla="*/ 8044873 w 8398545"/>
              <a:gd name="connsiteY128" fmla="*/ 140809 h 2763937"/>
              <a:gd name="connsiteX129" fmla="*/ 8100291 w 8398545"/>
              <a:gd name="connsiteY129" fmla="*/ 177755 h 2763937"/>
              <a:gd name="connsiteX130" fmla="*/ 8137236 w 8398545"/>
              <a:gd name="connsiteY130" fmla="*/ 196228 h 2763937"/>
              <a:gd name="connsiteX131" fmla="*/ 8174182 w 8398545"/>
              <a:gd name="connsiteY131" fmla="*/ 233173 h 2763937"/>
              <a:gd name="connsiteX132" fmla="*/ 8211127 w 8398545"/>
              <a:gd name="connsiteY132" fmla="*/ 260882 h 2763937"/>
              <a:gd name="connsiteX133" fmla="*/ 8266545 w 8398545"/>
              <a:gd name="connsiteY133" fmla="*/ 316300 h 2763937"/>
              <a:gd name="connsiteX134" fmla="*/ 8312727 w 8398545"/>
              <a:gd name="connsiteY134" fmla="*/ 399428 h 2763937"/>
              <a:gd name="connsiteX135" fmla="*/ 8340436 w 8398545"/>
              <a:gd name="connsiteY135" fmla="*/ 436373 h 2763937"/>
              <a:gd name="connsiteX136" fmla="*/ 8349673 w 8398545"/>
              <a:gd name="connsiteY136" fmla="*/ 464082 h 2763937"/>
              <a:gd name="connsiteX137" fmla="*/ 8368145 w 8398545"/>
              <a:gd name="connsiteY137" fmla="*/ 491791 h 2763937"/>
              <a:gd name="connsiteX138" fmla="*/ 8377382 w 8398545"/>
              <a:gd name="connsiteY138" fmla="*/ 556446 h 2763937"/>
              <a:gd name="connsiteX139" fmla="*/ 8386618 w 8398545"/>
              <a:gd name="connsiteY139" fmla="*/ 593391 h 2763937"/>
              <a:gd name="connsiteX140" fmla="*/ 8386618 w 8398545"/>
              <a:gd name="connsiteY140" fmla="*/ 888955 h 2763937"/>
              <a:gd name="connsiteX141" fmla="*/ 8377382 w 8398545"/>
              <a:gd name="connsiteY141" fmla="*/ 925900 h 2763937"/>
              <a:gd name="connsiteX142" fmla="*/ 8349673 w 8398545"/>
              <a:gd name="connsiteY142" fmla="*/ 1073682 h 2763937"/>
              <a:gd name="connsiteX143" fmla="*/ 8331200 w 8398545"/>
              <a:gd name="connsiteY143" fmla="*/ 1119864 h 2763937"/>
              <a:gd name="connsiteX144" fmla="*/ 8321964 w 8398545"/>
              <a:gd name="connsiteY144" fmla="*/ 1156809 h 2763937"/>
              <a:gd name="connsiteX145" fmla="*/ 8303491 w 8398545"/>
              <a:gd name="connsiteY145" fmla="*/ 1202991 h 2763937"/>
              <a:gd name="connsiteX146" fmla="*/ 8285018 w 8398545"/>
              <a:gd name="connsiteY146" fmla="*/ 1276882 h 2763937"/>
              <a:gd name="connsiteX147" fmla="*/ 8275782 w 8398545"/>
              <a:gd name="connsiteY147" fmla="*/ 1304591 h 2763937"/>
              <a:gd name="connsiteX148" fmla="*/ 8266545 w 8398545"/>
              <a:gd name="connsiteY148" fmla="*/ 1350773 h 2763937"/>
              <a:gd name="connsiteX149" fmla="*/ 8238836 w 8398545"/>
              <a:gd name="connsiteY149" fmla="*/ 1387718 h 2763937"/>
              <a:gd name="connsiteX150" fmla="*/ 8229600 w 8398545"/>
              <a:gd name="connsiteY150" fmla="*/ 1415428 h 2763937"/>
              <a:gd name="connsiteX151" fmla="*/ 8201891 w 8398545"/>
              <a:gd name="connsiteY151" fmla="*/ 1526264 h 2763937"/>
              <a:gd name="connsiteX152" fmla="*/ 8146473 w 8398545"/>
              <a:gd name="connsiteY152" fmla="*/ 1609391 h 2763937"/>
              <a:gd name="connsiteX153" fmla="*/ 8072582 w 8398545"/>
              <a:gd name="connsiteY153" fmla="*/ 1720228 h 2763937"/>
              <a:gd name="connsiteX154" fmla="*/ 8054109 w 8398545"/>
              <a:gd name="connsiteY154" fmla="*/ 1747937 h 2763937"/>
              <a:gd name="connsiteX155" fmla="*/ 8026400 w 8398545"/>
              <a:gd name="connsiteY155" fmla="*/ 1794118 h 2763937"/>
              <a:gd name="connsiteX156" fmla="*/ 7980218 w 8398545"/>
              <a:gd name="connsiteY156" fmla="*/ 1831064 h 2763937"/>
              <a:gd name="connsiteX157" fmla="*/ 7934036 w 8398545"/>
              <a:gd name="connsiteY157" fmla="*/ 1886482 h 2763937"/>
              <a:gd name="connsiteX158" fmla="*/ 7887854 w 8398545"/>
              <a:gd name="connsiteY158" fmla="*/ 1904955 h 2763937"/>
              <a:gd name="connsiteX159" fmla="*/ 7860145 w 8398545"/>
              <a:gd name="connsiteY159" fmla="*/ 1941900 h 2763937"/>
              <a:gd name="connsiteX160" fmla="*/ 7767782 w 8398545"/>
              <a:gd name="connsiteY160" fmla="*/ 1978846 h 2763937"/>
              <a:gd name="connsiteX161" fmla="*/ 7712364 w 8398545"/>
              <a:gd name="connsiteY161" fmla="*/ 2006555 h 2763937"/>
              <a:gd name="connsiteX162" fmla="*/ 7684654 w 8398545"/>
              <a:gd name="connsiteY162" fmla="*/ 2025028 h 2763937"/>
              <a:gd name="connsiteX163" fmla="*/ 7555345 w 8398545"/>
              <a:gd name="connsiteY163" fmla="*/ 2034264 h 2763937"/>
              <a:gd name="connsiteX164" fmla="*/ 6687127 w 8398545"/>
              <a:gd name="connsiteY164" fmla="*/ 2015791 h 2763937"/>
              <a:gd name="connsiteX165" fmla="*/ 6659418 w 8398545"/>
              <a:gd name="connsiteY165" fmla="*/ 2006555 h 2763937"/>
              <a:gd name="connsiteX166" fmla="*/ 6567054 w 8398545"/>
              <a:gd name="connsiteY166" fmla="*/ 1997318 h 2763937"/>
              <a:gd name="connsiteX167" fmla="*/ 6520873 w 8398545"/>
              <a:gd name="connsiteY167" fmla="*/ 1988082 h 2763937"/>
              <a:gd name="connsiteX168" fmla="*/ 6391564 w 8398545"/>
              <a:gd name="connsiteY168" fmla="*/ 1978846 h 2763937"/>
              <a:gd name="connsiteX169" fmla="*/ 6280727 w 8398545"/>
              <a:gd name="connsiteY169" fmla="*/ 1969609 h 2763937"/>
              <a:gd name="connsiteX170" fmla="*/ 6096000 w 8398545"/>
              <a:gd name="connsiteY170" fmla="*/ 1951137 h 2763937"/>
              <a:gd name="connsiteX171" fmla="*/ 5975927 w 8398545"/>
              <a:gd name="connsiteY171" fmla="*/ 1923428 h 2763937"/>
              <a:gd name="connsiteX172" fmla="*/ 5809673 w 8398545"/>
              <a:gd name="connsiteY172" fmla="*/ 1914191 h 2763937"/>
              <a:gd name="connsiteX173" fmla="*/ 4378036 w 8398545"/>
              <a:gd name="connsiteY173" fmla="*/ 1904955 h 2763937"/>
              <a:gd name="connsiteX174" fmla="*/ 3934691 w 8398545"/>
              <a:gd name="connsiteY174" fmla="*/ 1914191 h 2763937"/>
              <a:gd name="connsiteX175" fmla="*/ 3906982 w 8398545"/>
              <a:gd name="connsiteY175" fmla="*/ 1932664 h 2763937"/>
              <a:gd name="connsiteX176" fmla="*/ 3870036 w 8398545"/>
              <a:gd name="connsiteY176" fmla="*/ 1951137 h 2763937"/>
              <a:gd name="connsiteX177" fmla="*/ 3722254 w 8398545"/>
              <a:gd name="connsiteY177" fmla="*/ 1923428 h 2763937"/>
              <a:gd name="connsiteX0" fmla="*/ 3722254 w 8398545"/>
              <a:gd name="connsiteY0" fmla="*/ 1913881 h 2754390"/>
              <a:gd name="connsiteX1" fmla="*/ 3722254 w 8398545"/>
              <a:gd name="connsiteY1" fmla="*/ 1913881 h 2754390"/>
              <a:gd name="connsiteX2" fmla="*/ 3629891 w 8398545"/>
              <a:gd name="connsiteY2" fmla="*/ 1895408 h 2754390"/>
              <a:gd name="connsiteX3" fmla="*/ 3556000 w 8398545"/>
              <a:gd name="connsiteY3" fmla="*/ 1867699 h 2754390"/>
              <a:gd name="connsiteX4" fmla="*/ 3500582 w 8398545"/>
              <a:gd name="connsiteY4" fmla="*/ 1849226 h 2754390"/>
              <a:gd name="connsiteX5" fmla="*/ 3445164 w 8398545"/>
              <a:gd name="connsiteY5" fmla="*/ 1830753 h 2754390"/>
              <a:gd name="connsiteX6" fmla="*/ 3417454 w 8398545"/>
              <a:gd name="connsiteY6" fmla="*/ 1821517 h 2754390"/>
              <a:gd name="connsiteX7" fmla="*/ 3325091 w 8398545"/>
              <a:gd name="connsiteY7" fmla="*/ 1839990 h 2754390"/>
              <a:gd name="connsiteX8" fmla="*/ 3223491 w 8398545"/>
              <a:gd name="connsiteY8" fmla="*/ 1858462 h 2754390"/>
              <a:gd name="connsiteX9" fmla="*/ 3112654 w 8398545"/>
              <a:gd name="connsiteY9" fmla="*/ 1904644 h 2754390"/>
              <a:gd name="connsiteX10" fmla="*/ 3066473 w 8398545"/>
              <a:gd name="connsiteY10" fmla="*/ 1932353 h 2754390"/>
              <a:gd name="connsiteX11" fmla="*/ 3011054 w 8398545"/>
              <a:gd name="connsiteY11" fmla="*/ 1969299 h 2754390"/>
              <a:gd name="connsiteX12" fmla="*/ 2955636 w 8398545"/>
              <a:gd name="connsiteY12" fmla="*/ 1987771 h 2754390"/>
              <a:gd name="connsiteX13" fmla="*/ 2844800 w 8398545"/>
              <a:gd name="connsiteY13" fmla="*/ 2061662 h 2754390"/>
              <a:gd name="connsiteX14" fmla="*/ 2770909 w 8398545"/>
              <a:gd name="connsiteY14" fmla="*/ 2107844 h 2754390"/>
              <a:gd name="connsiteX15" fmla="*/ 2743200 w 8398545"/>
              <a:gd name="connsiteY15" fmla="*/ 2126317 h 2754390"/>
              <a:gd name="connsiteX16" fmla="*/ 2697018 w 8398545"/>
              <a:gd name="connsiteY16" fmla="*/ 2154026 h 2754390"/>
              <a:gd name="connsiteX17" fmla="*/ 2632364 w 8398545"/>
              <a:gd name="connsiteY17" fmla="*/ 2200208 h 2754390"/>
              <a:gd name="connsiteX18" fmla="*/ 2586182 w 8398545"/>
              <a:gd name="connsiteY18" fmla="*/ 2218681 h 2754390"/>
              <a:gd name="connsiteX19" fmla="*/ 2540000 w 8398545"/>
              <a:gd name="connsiteY19" fmla="*/ 2274099 h 2754390"/>
              <a:gd name="connsiteX20" fmla="*/ 2484582 w 8398545"/>
              <a:gd name="connsiteY20" fmla="*/ 2311044 h 2754390"/>
              <a:gd name="connsiteX21" fmla="*/ 2419927 w 8398545"/>
              <a:gd name="connsiteY21" fmla="*/ 2375699 h 2754390"/>
              <a:gd name="connsiteX22" fmla="*/ 2327564 w 8398545"/>
              <a:gd name="connsiteY22" fmla="*/ 2431117 h 2754390"/>
              <a:gd name="connsiteX23" fmla="*/ 2253673 w 8398545"/>
              <a:gd name="connsiteY23" fmla="*/ 2486535 h 2754390"/>
              <a:gd name="connsiteX24" fmla="*/ 2161309 w 8398545"/>
              <a:gd name="connsiteY24" fmla="*/ 2541953 h 2754390"/>
              <a:gd name="connsiteX25" fmla="*/ 2133600 w 8398545"/>
              <a:gd name="connsiteY25" fmla="*/ 2560426 h 2754390"/>
              <a:gd name="connsiteX26" fmla="*/ 1985818 w 8398545"/>
              <a:gd name="connsiteY26" fmla="*/ 2615844 h 2754390"/>
              <a:gd name="connsiteX27" fmla="*/ 1948873 w 8398545"/>
              <a:gd name="connsiteY27" fmla="*/ 2643553 h 2754390"/>
              <a:gd name="connsiteX28" fmla="*/ 1865745 w 8398545"/>
              <a:gd name="connsiteY28" fmla="*/ 2671262 h 2754390"/>
              <a:gd name="connsiteX29" fmla="*/ 1810327 w 8398545"/>
              <a:gd name="connsiteY29" fmla="*/ 2689735 h 2754390"/>
              <a:gd name="connsiteX30" fmla="*/ 1745673 w 8398545"/>
              <a:gd name="connsiteY30" fmla="*/ 2708208 h 2754390"/>
              <a:gd name="connsiteX31" fmla="*/ 1699491 w 8398545"/>
              <a:gd name="connsiteY31" fmla="*/ 2726681 h 2754390"/>
              <a:gd name="connsiteX32" fmla="*/ 1616364 w 8398545"/>
              <a:gd name="connsiteY32" fmla="*/ 2754390 h 2754390"/>
              <a:gd name="connsiteX33" fmla="*/ 1431636 w 8398545"/>
              <a:gd name="connsiteY33" fmla="*/ 2735917 h 2754390"/>
              <a:gd name="connsiteX34" fmla="*/ 1403927 w 8398545"/>
              <a:gd name="connsiteY34" fmla="*/ 2726681 h 2754390"/>
              <a:gd name="connsiteX35" fmla="*/ 1237673 w 8398545"/>
              <a:gd name="connsiteY35" fmla="*/ 2698971 h 2754390"/>
              <a:gd name="connsiteX36" fmla="*/ 1173018 w 8398545"/>
              <a:gd name="connsiteY36" fmla="*/ 2671262 h 2754390"/>
              <a:gd name="connsiteX37" fmla="*/ 1126836 w 8398545"/>
              <a:gd name="connsiteY37" fmla="*/ 2652790 h 2754390"/>
              <a:gd name="connsiteX38" fmla="*/ 1089891 w 8398545"/>
              <a:gd name="connsiteY38" fmla="*/ 2643553 h 2754390"/>
              <a:gd name="connsiteX39" fmla="*/ 1052945 w 8398545"/>
              <a:gd name="connsiteY39" fmla="*/ 2625081 h 2754390"/>
              <a:gd name="connsiteX40" fmla="*/ 1025236 w 8398545"/>
              <a:gd name="connsiteY40" fmla="*/ 2615844 h 2754390"/>
              <a:gd name="connsiteX41" fmla="*/ 951345 w 8398545"/>
              <a:gd name="connsiteY41" fmla="*/ 2569662 h 2754390"/>
              <a:gd name="connsiteX42" fmla="*/ 905164 w 8398545"/>
              <a:gd name="connsiteY42" fmla="*/ 2560426 h 2754390"/>
              <a:gd name="connsiteX43" fmla="*/ 868218 w 8398545"/>
              <a:gd name="connsiteY43" fmla="*/ 2551190 h 2754390"/>
              <a:gd name="connsiteX44" fmla="*/ 785091 w 8398545"/>
              <a:gd name="connsiteY44" fmla="*/ 2514244 h 2754390"/>
              <a:gd name="connsiteX45" fmla="*/ 720436 w 8398545"/>
              <a:gd name="connsiteY45" fmla="*/ 2477299 h 2754390"/>
              <a:gd name="connsiteX46" fmla="*/ 637309 w 8398545"/>
              <a:gd name="connsiteY46" fmla="*/ 2440353 h 2754390"/>
              <a:gd name="connsiteX47" fmla="*/ 581891 w 8398545"/>
              <a:gd name="connsiteY47" fmla="*/ 2394171 h 2754390"/>
              <a:gd name="connsiteX48" fmla="*/ 508000 w 8398545"/>
              <a:gd name="connsiteY48" fmla="*/ 2366462 h 2754390"/>
              <a:gd name="connsiteX49" fmla="*/ 452582 w 8398545"/>
              <a:gd name="connsiteY49" fmla="*/ 2320281 h 2754390"/>
              <a:gd name="connsiteX50" fmla="*/ 424873 w 8398545"/>
              <a:gd name="connsiteY50" fmla="*/ 2292571 h 2754390"/>
              <a:gd name="connsiteX51" fmla="*/ 360218 w 8398545"/>
              <a:gd name="connsiteY51" fmla="*/ 2246390 h 2754390"/>
              <a:gd name="connsiteX52" fmla="*/ 323273 w 8398545"/>
              <a:gd name="connsiteY52" fmla="*/ 2218681 h 2754390"/>
              <a:gd name="connsiteX53" fmla="*/ 295564 w 8398545"/>
              <a:gd name="connsiteY53" fmla="*/ 2200208 h 2754390"/>
              <a:gd name="connsiteX54" fmla="*/ 221673 w 8398545"/>
              <a:gd name="connsiteY54" fmla="*/ 2135553 h 2754390"/>
              <a:gd name="connsiteX55" fmla="*/ 193964 w 8398545"/>
              <a:gd name="connsiteY55" fmla="*/ 2117081 h 2754390"/>
              <a:gd name="connsiteX56" fmla="*/ 166254 w 8398545"/>
              <a:gd name="connsiteY56" fmla="*/ 2080135 h 2754390"/>
              <a:gd name="connsiteX57" fmla="*/ 110836 w 8398545"/>
              <a:gd name="connsiteY57" fmla="*/ 2024717 h 2754390"/>
              <a:gd name="connsiteX58" fmla="*/ 83127 w 8398545"/>
              <a:gd name="connsiteY58" fmla="*/ 1997008 h 2754390"/>
              <a:gd name="connsiteX59" fmla="*/ 55418 w 8398545"/>
              <a:gd name="connsiteY59" fmla="*/ 1960062 h 2754390"/>
              <a:gd name="connsiteX60" fmla="*/ 27709 w 8398545"/>
              <a:gd name="connsiteY60" fmla="*/ 1904644 h 2754390"/>
              <a:gd name="connsiteX61" fmla="*/ 9236 w 8398545"/>
              <a:gd name="connsiteY61" fmla="*/ 1803044 h 2754390"/>
              <a:gd name="connsiteX62" fmla="*/ 0 w 8398545"/>
              <a:gd name="connsiteY62" fmla="*/ 1747626 h 2754390"/>
              <a:gd name="connsiteX63" fmla="*/ 9236 w 8398545"/>
              <a:gd name="connsiteY63" fmla="*/ 1479771 h 2754390"/>
              <a:gd name="connsiteX64" fmla="*/ 27709 w 8398545"/>
              <a:gd name="connsiteY64" fmla="*/ 1405881 h 2754390"/>
              <a:gd name="connsiteX65" fmla="*/ 46182 w 8398545"/>
              <a:gd name="connsiteY65" fmla="*/ 1378171 h 2754390"/>
              <a:gd name="connsiteX66" fmla="*/ 120073 w 8398545"/>
              <a:gd name="connsiteY66" fmla="*/ 1276571 h 2754390"/>
              <a:gd name="connsiteX67" fmla="*/ 157018 w 8398545"/>
              <a:gd name="connsiteY67" fmla="*/ 1211917 h 2754390"/>
              <a:gd name="connsiteX68" fmla="*/ 193964 w 8398545"/>
              <a:gd name="connsiteY68" fmla="*/ 1156499 h 2754390"/>
              <a:gd name="connsiteX69" fmla="*/ 212436 w 8398545"/>
              <a:gd name="connsiteY69" fmla="*/ 1128790 h 2754390"/>
              <a:gd name="connsiteX70" fmla="*/ 249382 w 8398545"/>
              <a:gd name="connsiteY70" fmla="*/ 1110317 h 2754390"/>
              <a:gd name="connsiteX71" fmla="*/ 277091 w 8398545"/>
              <a:gd name="connsiteY71" fmla="*/ 1073371 h 2754390"/>
              <a:gd name="connsiteX72" fmla="*/ 304800 w 8398545"/>
              <a:gd name="connsiteY72" fmla="*/ 1054899 h 2754390"/>
              <a:gd name="connsiteX73" fmla="*/ 369454 w 8398545"/>
              <a:gd name="connsiteY73" fmla="*/ 1008717 h 2754390"/>
              <a:gd name="connsiteX74" fmla="*/ 387927 w 8398545"/>
              <a:gd name="connsiteY74" fmla="*/ 981008 h 2754390"/>
              <a:gd name="connsiteX75" fmla="*/ 415636 w 8398545"/>
              <a:gd name="connsiteY75" fmla="*/ 962535 h 2754390"/>
              <a:gd name="connsiteX76" fmla="*/ 443345 w 8398545"/>
              <a:gd name="connsiteY76" fmla="*/ 934826 h 2754390"/>
              <a:gd name="connsiteX77" fmla="*/ 480291 w 8398545"/>
              <a:gd name="connsiteY77" fmla="*/ 888644 h 2754390"/>
              <a:gd name="connsiteX78" fmla="*/ 508000 w 8398545"/>
              <a:gd name="connsiteY78" fmla="*/ 870171 h 2754390"/>
              <a:gd name="connsiteX79" fmla="*/ 563418 w 8398545"/>
              <a:gd name="connsiteY79" fmla="*/ 851699 h 2754390"/>
              <a:gd name="connsiteX80" fmla="*/ 618836 w 8398545"/>
              <a:gd name="connsiteY80" fmla="*/ 805517 h 2754390"/>
              <a:gd name="connsiteX81" fmla="*/ 655782 w 8398545"/>
              <a:gd name="connsiteY81" fmla="*/ 796281 h 2754390"/>
              <a:gd name="connsiteX82" fmla="*/ 729673 w 8398545"/>
              <a:gd name="connsiteY82" fmla="*/ 768571 h 2754390"/>
              <a:gd name="connsiteX83" fmla="*/ 757382 w 8398545"/>
              <a:gd name="connsiteY83" fmla="*/ 750099 h 2754390"/>
              <a:gd name="connsiteX84" fmla="*/ 785091 w 8398545"/>
              <a:gd name="connsiteY84" fmla="*/ 722390 h 2754390"/>
              <a:gd name="connsiteX85" fmla="*/ 840509 w 8398545"/>
              <a:gd name="connsiteY85" fmla="*/ 703917 h 2754390"/>
              <a:gd name="connsiteX86" fmla="*/ 868218 w 8398545"/>
              <a:gd name="connsiteY86" fmla="*/ 685444 h 2754390"/>
              <a:gd name="connsiteX87" fmla="*/ 932873 w 8398545"/>
              <a:gd name="connsiteY87" fmla="*/ 666971 h 2754390"/>
              <a:gd name="connsiteX88" fmla="*/ 1016000 w 8398545"/>
              <a:gd name="connsiteY88" fmla="*/ 639262 h 2754390"/>
              <a:gd name="connsiteX89" fmla="*/ 1043709 w 8398545"/>
              <a:gd name="connsiteY89" fmla="*/ 630026 h 2754390"/>
              <a:gd name="connsiteX90" fmla="*/ 1597891 w 8398545"/>
              <a:gd name="connsiteY90" fmla="*/ 611553 h 2754390"/>
              <a:gd name="connsiteX91" fmla="*/ 1690254 w 8398545"/>
              <a:gd name="connsiteY91" fmla="*/ 593081 h 2754390"/>
              <a:gd name="connsiteX92" fmla="*/ 1773382 w 8398545"/>
              <a:gd name="connsiteY92" fmla="*/ 574608 h 2754390"/>
              <a:gd name="connsiteX93" fmla="*/ 1810327 w 8398545"/>
              <a:gd name="connsiteY93" fmla="*/ 556135 h 2754390"/>
              <a:gd name="connsiteX94" fmla="*/ 1874982 w 8398545"/>
              <a:gd name="connsiteY94" fmla="*/ 546899 h 2754390"/>
              <a:gd name="connsiteX95" fmla="*/ 1911927 w 8398545"/>
              <a:gd name="connsiteY95" fmla="*/ 537662 h 2754390"/>
              <a:gd name="connsiteX96" fmla="*/ 1976582 w 8398545"/>
              <a:gd name="connsiteY96" fmla="*/ 509953 h 2754390"/>
              <a:gd name="connsiteX97" fmla="*/ 2013527 w 8398545"/>
              <a:gd name="connsiteY97" fmla="*/ 500717 h 2754390"/>
              <a:gd name="connsiteX98" fmla="*/ 2105891 w 8398545"/>
              <a:gd name="connsiteY98" fmla="*/ 436062 h 2754390"/>
              <a:gd name="connsiteX99" fmla="*/ 2142836 w 8398545"/>
              <a:gd name="connsiteY99" fmla="*/ 417590 h 2754390"/>
              <a:gd name="connsiteX100" fmla="*/ 2225964 w 8398545"/>
              <a:gd name="connsiteY100" fmla="*/ 362171 h 2754390"/>
              <a:gd name="connsiteX101" fmla="*/ 2281382 w 8398545"/>
              <a:gd name="connsiteY101" fmla="*/ 325226 h 2754390"/>
              <a:gd name="connsiteX102" fmla="*/ 2309091 w 8398545"/>
              <a:gd name="connsiteY102" fmla="*/ 306753 h 2754390"/>
              <a:gd name="connsiteX103" fmla="*/ 2346036 w 8398545"/>
              <a:gd name="connsiteY103" fmla="*/ 297517 h 2754390"/>
              <a:gd name="connsiteX104" fmla="*/ 2401454 w 8398545"/>
              <a:gd name="connsiteY104" fmla="*/ 279044 h 2754390"/>
              <a:gd name="connsiteX105" fmla="*/ 2429164 w 8398545"/>
              <a:gd name="connsiteY105" fmla="*/ 269808 h 2754390"/>
              <a:gd name="connsiteX106" fmla="*/ 2484582 w 8398545"/>
              <a:gd name="connsiteY106" fmla="*/ 251335 h 2754390"/>
              <a:gd name="connsiteX107" fmla="*/ 2521527 w 8398545"/>
              <a:gd name="connsiteY107" fmla="*/ 242099 h 2754390"/>
              <a:gd name="connsiteX108" fmla="*/ 2613891 w 8398545"/>
              <a:gd name="connsiteY108" fmla="*/ 214390 h 2754390"/>
              <a:gd name="connsiteX109" fmla="*/ 2641600 w 8398545"/>
              <a:gd name="connsiteY109" fmla="*/ 205153 h 2754390"/>
              <a:gd name="connsiteX110" fmla="*/ 2687782 w 8398545"/>
              <a:gd name="connsiteY110" fmla="*/ 195917 h 2754390"/>
              <a:gd name="connsiteX111" fmla="*/ 2715491 w 8398545"/>
              <a:gd name="connsiteY111" fmla="*/ 186681 h 2754390"/>
              <a:gd name="connsiteX112" fmla="*/ 2946400 w 8398545"/>
              <a:gd name="connsiteY112" fmla="*/ 168208 h 2754390"/>
              <a:gd name="connsiteX113" fmla="*/ 3519054 w 8398545"/>
              <a:gd name="connsiteY113" fmla="*/ 158971 h 2754390"/>
              <a:gd name="connsiteX114" fmla="*/ 3897745 w 8398545"/>
              <a:gd name="connsiteY114" fmla="*/ 131262 h 2754390"/>
              <a:gd name="connsiteX115" fmla="*/ 4350327 w 8398545"/>
              <a:gd name="connsiteY115" fmla="*/ 149735 h 2754390"/>
              <a:gd name="connsiteX116" fmla="*/ 4775200 w 8398545"/>
              <a:gd name="connsiteY116" fmla="*/ 140499 h 2754390"/>
              <a:gd name="connsiteX117" fmla="*/ 4867564 w 8398545"/>
              <a:gd name="connsiteY117" fmla="*/ 112790 h 2754390"/>
              <a:gd name="connsiteX118" fmla="*/ 4932218 w 8398545"/>
              <a:gd name="connsiteY118" fmla="*/ 103553 h 2754390"/>
              <a:gd name="connsiteX119" fmla="*/ 5495636 w 8398545"/>
              <a:gd name="connsiteY119" fmla="*/ 38899 h 2754390"/>
              <a:gd name="connsiteX120" fmla="*/ 5523345 w 8398545"/>
              <a:gd name="connsiteY120" fmla="*/ 29662 h 2754390"/>
              <a:gd name="connsiteX121" fmla="*/ 5551054 w 8398545"/>
              <a:gd name="connsiteY121" fmla="*/ 11190 h 2754390"/>
              <a:gd name="connsiteX122" fmla="*/ 5597236 w 8398545"/>
              <a:gd name="connsiteY122" fmla="*/ 1953 h 2754390"/>
              <a:gd name="connsiteX123" fmla="*/ 7906327 w 8398545"/>
              <a:gd name="connsiteY123" fmla="*/ 48135 h 2754390"/>
              <a:gd name="connsiteX124" fmla="*/ 7934036 w 8398545"/>
              <a:gd name="connsiteY124" fmla="*/ 66608 h 2754390"/>
              <a:gd name="connsiteX125" fmla="*/ 7961745 w 8398545"/>
              <a:gd name="connsiteY125" fmla="*/ 94317 h 2754390"/>
              <a:gd name="connsiteX126" fmla="*/ 7998691 w 8398545"/>
              <a:gd name="connsiteY126" fmla="*/ 103553 h 2754390"/>
              <a:gd name="connsiteX127" fmla="*/ 8044873 w 8398545"/>
              <a:gd name="connsiteY127" fmla="*/ 131262 h 2754390"/>
              <a:gd name="connsiteX128" fmla="*/ 8100291 w 8398545"/>
              <a:gd name="connsiteY128" fmla="*/ 168208 h 2754390"/>
              <a:gd name="connsiteX129" fmla="*/ 8137236 w 8398545"/>
              <a:gd name="connsiteY129" fmla="*/ 186681 h 2754390"/>
              <a:gd name="connsiteX130" fmla="*/ 8174182 w 8398545"/>
              <a:gd name="connsiteY130" fmla="*/ 223626 h 2754390"/>
              <a:gd name="connsiteX131" fmla="*/ 8211127 w 8398545"/>
              <a:gd name="connsiteY131" fmla="*/ 251335 h 2754390"/>
              <a:gd name="connsiteX132" fmla="*/ 8266545 w 8398545"/>
              <a:gd name="connsiteY132" fmla="*/ 306753 h 2754390"/>
              <a:gd name="connsiteX133" fmla="*/ 8312727 w 8398545"/>
              <a:gd name="connsiteY133" fmla="*/ 389881 h 2754390"/>
              <a:gd name="connsiteX134" fmla="*/ 8340436 w 8398545"/>
              <a:gd name="connsiteY134" fmla="*/ 426826 h 2754390"/>
              <a:gd name="connsiteX135" fmla="*/ 8349673 w 8398545"/>
              <a:gd name="connsiteY135" fmla="*/ 454535 h 2754390"/>
              <a:gd name="connsiteX136" fmla="*/ 8368145 w 8398545"/>
              <a:gd name="connsiteY136" fmla="*/ 482244 h 2754390"/>
              <a:gd name="connsiteX137" fmla="*/ 8377382 w 8398545"/>
              <a:gd name="connsiteY137" fmla="*/ 546899 h 2754390"/>
              <a:gd name="connsiteX138" fmla="*/ 8386618 w 8398545"/>
              <a:gd name="connsiteY138" fmla="*/ 583844 h 2754390"/>
              <a:gd name="connsiteX139" fmla="*/ 8386618 w 8398545"/>
              <a:gd name="connsiteY139" fmla="*/ 879408 h 2754390"/>
              <a:gd name="connsiteX140" fmla="*/ 8377382 w 8398545"/>
              <a:gd name="connsiteY140" fmla="*/ 916353 h 2754390"/>
              <a:gd name="connsiteX141" fmla="*/ 8349673 w 8398545"/>
              <a:gd name="connsiteY141" fmla="*/ 1064135 h 2754390"/>
              <a:gd name="connsiteX142" fmla="*/ 8331200 w 8398545"/>
              <a:gd name="connsiteY142" fmla="*/ 1110317 h 2754390"/>
              <a:gd name="connsiteX143" fmla="*/ 8321964 w 8398545"/>
              <a:gd name="connsiteY143" fmla="*/ 1147262 h 2754390"/>
              <a:gd name="connsiteX144" fmla="*/ 8303491 w 8398545"/>
              <a:gd name="connsiteY144" fmla="*/ 1193444 h 2754390"/>
              <a:gd name="connsiteX145" fmla="*/ 8285018 w 8398545"/>
              <a:gd name="connsiteY145" fmla="*/ 1267335 h 2754390"/>
              <a:gd name="connsiteX146" fmla="*/ 8275782 w 8398545"/>
              <a:gd name="connsiteY146" fmla="*/ 1295044 h 2754390"/>
              <a:gd name="connsiteX147" fmla="*/ 8266545 w 8398545"/>
              <a:gd name="connsiteY147" fmla="*/ 1341226 h 2754390"/>
              <a:gd name="connsiteX148" fmla="*/ 8238836 w 8398545"/>
              <a:gd name="connsiteY148" fmla="*/ 1378171 h 2754390"/>
              <a:gd name="connsiteX149" fmla="*/ 8229600 w 8398545"/>
              <a:gd name="connsiteY149" fmla="*/ 1405881 h 2754390"/>
              <a:gd name="connsiteX150" fmla="*/ 8201891 w 8398545"/>
              <a:gd name="connsiteY150" fmla="*/ 1516717 h 2754390"/>
              <a:gd name="connsiteX151" fmla="*/ 8146473 w 8398545"/>
              <a:gd name="connsiteY151" fmla="*/ 1599844 h 2754390"/>
              <a:gd name="connsiteX152" fmla="*/ 8072582 w 8398545"/>
              <a:gd name="connsiteY152" fmla="*/ 1710681 h 2754390"/>
              <a:gd name="connsiteX153" fmla="*/ 8054109 w 8398545"/>
              <a:gd name="connsiteY153" fmla="*/ 1738390 h 2754390"/>
              <a:gd name="connsiteX154" fmla="*/ 8026400 w 8398545"/>
              <a:gd name="connsiteY154" fmla="*/ 1784571 h 2754390"/>
              <a:gd name="connsiteX155" fmla="*/ 7980218 w 8398545"/>
              <a:gd name="connsiteY155" fmla="*/ 1821517 h 2754390"/>
              <a:gd name="connsiteX156" fmla="*/ 7934036 w 8398545"/>
              <a:gd name="connsiteY156" fmla="*/ 1876935 h 2754390"/>
              <a:gd name="connsiteX157" fmla="*/ 7887854 w 8398545"/>
              <a:gd name="connsiteY157" fmla="*/ 1895408 h 2754390"/>
              <a:gd name="connsiteX158" fmla="*/ 7860145 w 8398545"/>
              <a:gd name="connsiteY158" fmla="*/ 1932353 h 2754390"/>
              <a:gd name="connsiteX159" fmla="*/ 7767782 w 8398545"/>
              <a:gd name="connsiteY159" fmla="*/ 1969299 h 2754390"/>
              <a:gd name="connsiteX160" fmla="*/ 7712364 w 8398545"/>
              <a:gd name="connsiteY160" fmla="*/ 1997008 h 2754390"/>
              <a:gd name="connsiteX161" fmla="*/ 7684654 w 8398545"/>
              <a:gd name="connsiteY161" fmla="*/ 2015481 h 2754390"/>
              <a:gd name="connsiteX162" fmla="*/ 7555345 w 8398545"/>
              <a:gd name="connsiteY162" fmla="*/ 2024717 h 2754390"/>
              <a:gd name="connsiteX163" fmla="*/ 6687127 w 8398545"/>
              <a:gd name="connsiteY163" fmla="*/ 2006244 h 2754390"/>
              <a:gd name="connsiteX164" fmla="*/ 6659418 w 8398545"/>
              <a:gd name="connsiteY164" fmla="*/ 1997008 h 2754390"/>
              <a:gd name="connsiteX165" fmla="*/ 6567054 w 8398545"/>
              <a:gd name="connsiteY165" fmla="*/ 1987771 h 2754390"/>
              <a:gd name="connsiteX166" fmla="*/ 6520873 w 8398545"/>
              <a:gd name="connsiteY166" fmla="*/ 1978535 h 2754390"/>
              <a:gd name="connsiteX167" fmla="*/ 6391564 w 8398545"/>
              <a:gd name="connsiteY167" fmla="*/ 1969299 h 2754390"/>
              <a:gd name="connsiteX168" fmla="*/ 6280727 w 8398545"/>
              <a:gd name="connsiteY168" fmla="*/ 1960062 h 2754390"/>
              <a:gd name="connsiteX169" fmla="*/ 6096000 w 8398545"/>
              <a:gd name="connsiteY169" fmla="*/ 1941590 h 2754390"/>
              <a:gd name="connsiteX170" fmla="*/ 5975927 w 8398545"/>
              <a:gd name="connsiteY170" fmla="*/ 1913881 h 2754390"/>
              <a:gd name="connsiteX171" fmla="*/ 5809673 w 8398545"/>
              <a:gd name="connsiteY171" fmla="*/ 1904644 h 2754390"/>
              <a:gd name="connsiteX172" fmla="*/ 4378036 w 8398545"/>
              <a:gd name="connsiteY172" fmla="*/ 1895408 h 2754390"/>
              <a:gd name="connsiteX173" fmla="*/ 3934691 w 8398545"/>
              <a:gd name="connsiteY173" fmla="*/ 1904644 h 2754390"/>
              <a:gd name="connsiteX174" fmla="*/ 3906982 w 8398545"/>
              <a:gd name="connsiteY174" fmla="*/ 1923117 h 2754390"/>
              <a:gd name="connsiteX175" fmla="*/ 3870036 w 8398545"/>
              <a:gd name="connsiteY175" fmla="*/ 1941590 h 2754390"/>
              <a:gd name="connsiteX176" fmla="*/ 3722254 w 8398545"/>
              <a:gd name="connsiteY176" fmla="*/ 1913881 h 2754390"/>
              <a:gd name="connsiteX0" fmla="*/ 3722254 w 8398545"/>
              <a:gd name="connsiteY0" fmla="*/ 1903070 h 2743579"/>
              <a:gd name="connsiteX1" fmla="*/ 3722254 w 8398545"/>
              <a:gd name="connsiteY1" fmla="*/ 1903070 h 2743579"/>
              <a:gd name="connsiteX2" fmla="*/ 3629891 w 8398545"/>
              <a:gd name="connsiteY2" fmla="*/ 1884597 h 2743579"/>
              <a:gd name="connsiteX3" fmla="*/ 3556000 w 8398545"/>
              <a:gd name="connsiteY3" fmla="*/ 1856888 h 2743579"/>
              <a:gd name="connsiteX4" fmla="*/ 3500582 w 8398545"/>
              <a:gd name="connsiteY4" fmla="*/ 1838415 h 2743579"/>
              <a:gd name="connsiteX5" fmla="*/ 3445164 w 8398545"/>
              <a:gd name="connsiteY5" fmla="*/ 1819942 h 2743579"/>
              <a:gd name="connsiteX6" fmla="*/ 3417454 w 8398545"/>
              <a:gd name="connsiteY6" fmla="*/ 1810706 h 2743579"/>
              <a:gd name="connsiteX7" fmla="*/ 3325091 w 8398545"/>
              <a:gd name="connsiteY7" fmla="*/ 1829179 h 2743579"/>
              <a:gd name="connsiteX8" fmla="*/ 3223491 w 8398545"/>
              <a:gd name="connsiteY8" fmla="*/ 1847651 h 2743579"/>
              <a:gd name="connsiteX9" fmla="*/ 3112654 w 8398545"/>
              <a:gd name="connsiteY9" fmla="*/ 1893833 h 2743579"/>
              <a:gd name="connsiteX10" fmla="*/ 3066473 w 8398545"/>
              <a:gd name="connsiteY10" fmla="*/ 1921542 h 2743579"/>
              <a:gd name="connsiteX11" fmla="*/ 3011054 w 8398545"/>
              <a:gd name="connsiteY11" fmla="*/ 1958488 h 2743579"/>
              <a:gd name="connsiteX12" fmla="*/ 2955636 w 8398545"/>
              <a:gd name="connsiteY12" fmla="*/ 1976960 h 2743579"/>
              <a:gd name="connsiteX13" fmla="*/ 2844800 w 8398545"/>
              <a:gd name="connsiteY13" fmla="*/ 2050851 h 2743579"/>
              <a:gd name="connsiteX14" fmla="*/ 2770909 w 8398545"/>
              <a:gd name="connsiteY14" fmla="*/ 2097033 h 2743579"/>
              <a:gd name="connsiteX15" fmla="*/ 2743200 w 8398545"/>
              <a:gd name="connsiteY15" fmla="*/ 2115506 h 2743579"/>
              <a:gd name="connsiteX16" fmla="*/ 2697018 w 8398545"/>
              <a:gd name="connsiteY16" fmla="*/ 2143215 h 2743579"/>
              <a:gd name="connsiteX17" fmla="*/ 2632364 w 8398545"/>
              <a:gd name="connsiteY17" fmla="*/ 2189397 h 2743579"/>
              <a:gd name="connsiteX18" fmla="*/ 2586182 w 8398545"/>
              <a:gd name="connsiteY18" fmla="*/ 2207870 h 2743579"/>
              <a:gd name="connsiteX19" fmla="*/ 2540000 w 8398545"/>
              <a:gd name="connsiteY19" fmla="*/ 2263288 h 2743579"/>
              <a:gd name="connsiteX20" fmla="*/ 2484582 w 8398545"/>
              <a:gd name="connsiteY20" fmla="*/ 2300233 h 2743579"/>
              <a:gd name="connsiteX21" fmla="*/ 2419927 w 8398545"/>
              <a:gd name="connsiteY21" fmla="*/ 2364888 h 2743579"/>
              <a:gd name="connsiteX22" fmla="*/ 2327564 w 8398545"/>
              <a:gd name="connsiteY22" fmla="*/ 2420306 h 2743579"/>
              <a:gd name="connsiteX23" fmla="*/ 2253673 w 8398545"/>
              <a:gd name="connsiteY23" fmla="*/ 2475724 h 2743579"/>
              <a:gd name="connsiteX24" fmla="*/ 2161309 w 8398545"/>
              <a:gd name="connsiteY24" fmla="*/ 2531142 h 2743579"/>
              <a:gd name="connsiteX25" fmla="*/ 2133600 w 8398545"/>
              <a:gd name="connsiteY25" fmla="*/ 2549615 h 2743579"/>
              <a:gd name="connsiteX26" fmla="*/ 1985818 w 8398545"/>
              <a:gd name="connsiteY26" fmla="*/ 2605033 h 2743579"/>
              <a:gd name="connsiteX27" fmla="*/ 1948873 w 8398545"/>
              <a:gd name="connsiteY27" fmla="*/ 2632742 h 2743579"/>
              <a:gd name="connsiteX28" fmla="*/ 1865745 w 8398545"/>
              <a:gd name="connsiteY28" fmla="*/ 2660451 h 2743579"/>
              <a:gd name="connsiteX29" fmla="*/ 1810327 w 8398545"/>
              <a:gd name="connsiteY29" fmla="*/ 2678924 h 2743579"/>
              <a:gd name="connsiteX30" fmla="*/ 1745673 w 8398545"/>
              <a:gd name="connsiteY30" fmla="*/ 2697397 h 2743579"/>
              <a:gd name="connsiteX31" fmla="*/ 1699491 w 8398545"/>
              <a:gd name="connsiteY31" fmla="*/ 2715870 h 2743579"/>
              <a:gd name="connsiteX32" fmla="*/ 1616364 w 8398545"/>
              <a:gd name="connsiteY32" fmla="*/ 2743579 h 2743579"/>
              <a:gd name="connsiteX33" fmla="*/ 1431636 w 8398545"/>
              <a:gd name="connsiteY33" fmla="*/ 2725106 h 2743579"/>
              <a:gd name="connsiteX34" fmla="*/ 1403927 w 8398545"/>
              <a:gd name="connsiteY34" fmla="*/ 2715870 h 2743579"/>
              <a:gd name="connsiteX35" fmla="*/ 1237673 w 8398545"/>
              <a:gd name="connsiteY35" fmla="*/ 2688160 h 2743579"/>
              <a:gd name="connsiteX36" fmla="*/ 1173018 w 8398545"/>
              <a:gd name="connsiteY36" fmla="*/ 2660451 h 2743579"/>
              <a:gd name="connsiteX37" fmla="*/ 1126836 w 8398545"/>
              <a:gd name="connsiteY37" fmla="*/ 2641979 h 2743579"/>
              <a:gd name="connsiteX38" fmla="*/ 1089891 w 8398545"/>
              <a:gd name="connsiteY38" fmla="*/ 2632742 h 2743579"/>
              <a:gd name="connsiteX39" fmla="*/ 1052945 w 8398545"/>
              <a:gd name="connsiteY39" fmla="*/ 2614270 h 2743579"/>
              <a:gd name="connsiteX40" fmla="*/ 1025236 w 8398545"/>
              <a:gd name="connsiteY40" fmla="*/ 2605033 h 2743579"/>
              <a:gd name="connsiteX41" fmla="*/ 951345 w 8398545"/>
              <a:gd name="connsiteY41" fmla="*/ 2558851 h 2743579"/>
              <a:gd name="connsiteX42" fmla="*/ 905164 w 8398545"/>
              <a:gd name="connsiteY42" fmla="*/ 2549615 h 2743579"/>
              <a:gd name="connsiteX43" fmla="*/ 868218 w 8398545"/>
              <a:gd name="connsiteY43" fmla="*/ 2540379 h 2743579"/>
              <a:gd name="connsiteX44" fmla="*/ 785091 w 8398545"/>
              <a:gd name="connsiteY44" fmla="*/ 2503433 h 2743579"/>
              <a:gd name="connsiteX45" fmla="*/ 720436 w 8398545"/>
              <a:gd name="connsiteY45" fmla="*/ 2466488 h 2743579"/>
              <a:gd name="connsiteX46" fmla="*/ 637309 w 8398545"/>
              <a:gd name="connsiteY46" fmla="*/ 2429542 h 2743579"/>
              <a:gd name="connsiteX47" fmla="*/ 581891 w 8398545"/>
              <a:gd name="connsiteY47" fmla="*/ 2383360 h 2743579"/>
              <a:gd name="connsiteX48" fmla="*/ 508000 w 8398545"/>
              <a:gd name="connsiteY48" fmla="*/ 2355651 h 2743579"/>
              <a:gd name="connsiteX49" fmla="*/ 452582 w 8398545"/>
              <a:gd name="connsiteY49" fmla="*/ 2309470 h 2743579"/>
              <a:gd name="connsiteX50" fmla="*/ 424873 w 8398545"/>
              <a:gd name="connsiteY50" fmla="*/ 2281760 h 2743579"/>
              <a:gd name="connsiteX51" fmla="*/ 360218 w 8398545"/>
              <a:gd name="connsiteY51" fmla="*/ 2235579 h 2743579"/>
              <a:gd name="connsiteX52" fmla="*/ 323273 w 8398545"/>
              <a:gd name="connsiteY52" fmla="*/ 2207870 h 2743579"/>
              <a:gd name="connsiteX53" fmla="*/ 295564 w 8398545"/>
              <a:gd name="connsiteY53" fmla="*/ 2189397 h 2743579"/>
              <a:gd name="connsiteX54" fmla="*/ 221673 w 8398545"/>
              <a:gd name="connsiteY54" fmla="*/ 2124742 h 2743579"/>
              <a:gd name="connsiteX55" fmla="*/ 193964 w 8398545"/>
              <a:gd name="connsiteY55" fmla="*/ 2106270 h 2743579"/>
              <a:gd name="connsiteX56" fmla="*/ 166254 w 8398545"/>
              <a:gd name="connsiteY56" fmla="*/ 2069324 h 2743579"/>
              <a:gd name="connsiteX57" fmla="*/ 110836 w 8398545"/>
              <a:gd name="connsiteY57" fmla="*/ 2013906 h 2743579"/>
              <a:gd name="connsiteX58" fmla="*/ 83127 w 8398545"/>
              <a:gd name="connsiteY58" fmla="*/ 1986197 h 2743579"/>
              <a:gd name="connsiteX59" fmla="*/ 55418 w 8398545"/>
              <a:gd name="connsiteY59" fmla="*/ 1949251 h 2743579"/>
              <a:gd name="connsiteX60" fmla="*/ 27709 w 8398545"/>
              <a:gd name="connsiteY60" fmla="*/ 1893833 h 2743579"/>
              <a:gd name="connsiteX61" fmla="*/ 9236 w 8398545"/>
              <a:gd name="connsiteY61" fmla="*/ 1792233 h 2743579"/>
              <a:gd name="connsiteX62" fmla="*/ 0 w 8398545"/>
              <a:gd name="connsiteY62" fmla="*/ 1736815 h 2743579"/>
              <a:gd name="connsiteX63" fmla="*/ 9236 w 8398545"/>
              <a:gd name="connsiteY63" fmla="*/ 1468960 h 2743579"/>
              <a:gd name="connsiteX64" fmla="*/ 27709 w 8398545"/>
              <a:gd name="connsiteY64" fmla="*/ 1395070 h 2743579"/>
              <a:gd name="connsiteX65" fmla="*/ 46182 w 8398545"/>
              <a:gd name="connsiteY65" fmla="*/ 1367360 h 2743579"/>
              <a:gd name="connsiteX66" fmla="*/ 120073 w 8398545"/>
              <a:gd name="connsiteY66" fmla="*/ 1265760 h 2743579"/>
              <a:gd name="connsiteX67" fmla="*/ 157018 w 8398545"/>
              <a:gd name="connsiteY67" fmla="*/ 1201106 h 2743579"/>
              <a:gd name="connsiteX68" fmla="*/ 193964 w 8398545"/>
              <a:gd name="connsiteY68" fmla="*/ 1145688 h 2743579"/>
              <a:gd name="connsiteX69" fmla="*/ 212436 w 8398545"/>
              <a:gd name="connsiteY69" fmla="*/ 1117979 h 2743579"/>
              <a:gd name="connsiteX70" fmla="*/ 249382 w 8398545"/>
              <a:gd name="connsiteY70" fmla="*/ 1099506 h 2743579"/>
              <a:gd name="connsiteX71" fmla="*/ 277091 w 8398545"/>
              <a:gd name="connsiteY71" fmla="*/ 1062560 h 2743579"/>
              <a:gd name="connsiteX72" fmla="*/ 304800 w 8398545"/>
              <a:gd name="connsiteY72" fmla="*/ 1044088 h 2743579"/>
              <a:gd name="connsiteX73" fmla="*/ 369454 w 8398545"/>
              <a:gd name="connsiteY73" fmla="*/ 997906 h 2743579"/>
              <a:gd name="connsiteX74" fmla="*/ 387927 w 8398545"/>
              <a:gd name="connsiteY74" fmla="*/ 970197 h 2743579"/>
              <a:gd name="connsiteX75" fmla="*/ 415636 w 8398545"/>
              <a:gd name="connsiteY75" fmla="*/ 951724 h 2743579"/>
              <a:gd name="connsiteX76" fmla="*/ 443345 w 8398545"/>
              <a:gd name="connsiteY76" fmla="*/ 924015 h 2743579"/>
              <a:gd name="connsiteX77" fmla="*/ 480291 w 8398545"/>
              <a:gd name="connsiteY77" fmla="*/ 877833 h 2743579"/>
              <a:gd name="connsiteX78" fmla="*/ 508000 w 8398545"/>
              <a:gd name="connsiteY78" fmla="*/ 859360 h 2743579"/>
              <a:gd name="connsiteX79" fmla="*/ 563418 w 8398545"/>
              <a:gd name="connsiteY79" fmla="*/ 840888 h 2743579"/>
              <a:gd name="connsiteX80" fmla="*/ 618836 w 8398545"/>
              <a:gd name="connsiteY80" fmla="*/ 794706 h 2743579"/>
              <a:gd name="connsiteX81" fmla="*/ 655782 w 8398545"/>
              <a:gd name="connsiteY81" fmla="*/ 785470 h 2743579"/>
              <a:gd name="connsiteX82" fmla="*/ 729673 w 8398545"/>
              <a:gd name="connsiteY82" fmla="*/ 757760 h 2743579"/>
              <a:gd name="connsiteX83" fmla="*/ 757382 w 8398545"/>
              <a:gd name="connsiteY83" fmla="*/ 739288 h 2743579"/>
              <a:gd name="connsiteX84" fmla="*/ 785091 w 8398545"/>
              <a:gd name="connsiteY84" fmla="*/ 711579 h 2743579"/>
              <a:gd name="connsiteX85" fmla="*/ 840509 w 8398545"/>
              <a:gd name="connsiteY85" fmla="*/ 693106 h 2743579"/>
              <a:gd name="connsiteX86" fmla="*/ 868218 w 8398545"/>
              <a:gd name="connsiteY86" fmla="*/ 674633 h 2743579"/>
              <a:gd name="connsiteX87" fmla="*/ 932873 w 8398545"/>
              <a:gd name="connsiteY87" fmla="*/ 656160 h 2743579"/>
              <a:gd name="connsiteX88" fmla="*/ 1016000 w 8398545"/>
              <a:gd name="connsiteY88" fmla="*/ 628451 h 2743579"/>
              <a:gd name="connsiteX89" fmla="*/ 1043709 w 8398545"/>
              <a:gd name="connsiteY89" fmla="*/ 619215 h 2743579"/>
              <a:gd name="connsiteX90" fmla="*/ 1597891 w 8398545"/>
              <a:gd name="connsiteY90" fmla="*/ 600742 h 2743579"/>
              <a:gd name="connsiteX91" fmla="*/ 1690254 w 8398545"/>
              <a:gd name="connsiteY91" fmla="*/ 582270 h 2743579"/>
              <a:gd name="connsiteX92" fmla="*/ 1773382 w 8398545"/>
              <a:gd name="connsiteY92" fmla="*/ 563797 h 2743579"/>
              <a:gd name="connsiteX93" fmla="*/ 1810327 w 8398545"/>
              <a:gd name="connsiteY93" fmla="*/ 545324 h 2743579"/>
              <a:gd name="connsiteX94" fmla="*/ 1874982 w 8398545"/>
              <a:gd name="connsiteY94" fmla="*/ 536088 h 2743579"/>
              <a:gd name="connsiteX95" fmla="*/ 1911927 w 8398545"/>
              <a:gd name="connsiteY95" fmla="*/ 526851 h 2743579"/>
              <a:gd name="connsiteX96" fmla="*/ 1976582 w 8398545"/>
              <a:gd name="connsiteY96" fmla="*/ 499142 h 2743579"/>
              <a:gd name="connsiteX97" fmla="*/ 2013527 w 8398545"/>
              <a:gd name="connsiteY97" fmla="*/ 489906 h 2743579"/>
              <a:gd name="connsiteX98" fmla="*/ 2105891 w 8398545"/>
              <a:gd name="connsiteY98" fmla="*/ 425251 h 2743579"/>
              <a:gd name="connsiteX99" fmla="*/ 2142836 w 8398545"/>
              <a:gd name="connsiteY99" fmla="*/ 406779 h 2743579"/>
              <a:gd name="connsiteX100" fmla="*/ 2225964 w 8398545"/>
              <a:gd name="connsiteY100" fmla="*/ 351360 h 2743579"/>
              <a:gd name="connsiteX101" fmla="*/ 2281382 w 8398545"/>
              <a:gd name="connsiteY101" fmla="*/ 314415 h 2743579"/>
              <a:gd name="connsiteX102" fmla="*/ 2309091 w 8398545"/>
              <a:gd name="connsiteY102" fmla="*/ 295942 h 2743579"/>
              <a:gd name="connsiteX103" fmla="*/ 2346036 w 8398545"/>
              <a:gd name="connsiteY103" fmla="*/ 286706 h 2743579"/>
              <a:gd name="connsiteX104" fmla="*/ 2401454 w 8398545"/>
              <a:gd name="connsiteY104" fmla="*/ 268233 h 2743579"/>
              <a:gd name="connsiteX105" fmla="*/ 2429164 w 8398545"/>
              <a:gd name="connsiteY105" fmla="*/ 258997 h 2743579"/>
              <a:gd name="connsiteX106" fmla="*/ 2484582 w 8398545"/>
              <a:gd name="connsiteY106" fmla="*/ 240524 h 2743579"/>
              <a:gd name="connsiteX107" fmla="*/ 2521527 w 8398545"/>
              <a:gd name="connsiteY107" fmla="*/ 231288 h 2743579"/>
              <a:gd name="connsiteX108" fmla="*/ 2613891 w 8398545"/>
              <a:gd name="connsiteY108" fmla="*/ 203579 h 2743579"/>
              <a:gd name="connsiteX109" fmla="*/ 2641600 w 8398545"/>
              <a:gd name="connsiteY109" fmla="*/ 194342 h 2743579"/>
              <a:gd name="connsiteX110" fmla="*/ 2687782 w 8398545"/>
              <a:gd name="connsiteY110" fmla="*/ 185106 h 2743579"/>
              <a:gd name="connsiteX111" fmla="*/ 2715491 w 8398545"/>
              <a:gd name="connsiteY111" fmla="*/ 175870 h 2743579"/>
              <a:gd name="connsiteX112" fmla="*/ 2946400 w 8398545"/>
              <a:gd name="connsiteY112" fmla="*/ 157397 h 2743579"/>
              <a:gd name="connsiteX113" fmla="*/ 3519054 w 8398545"/>
              <a:gd name="connsiteY113" fmla="*/ 148160 h 2743579"/>
              <a:gd name="connsiteX114" fmla="*/ 3897745 w 8398545"/>
              <a:gd name="connsiteY114" fmla="*/ 120451 h 2743579"/>
              <a:gd name="connsiteX115" fmla="*/ 4350327 w 8398545"/>
              <a:gd name="connsiteY115" fmla="*/ 138924 h 2743579"/>
              <a:gd name="connsiteX116" fmla="*/ 4775200 w 8398545"/>
              <a:gd name="connsiteY116" fmla="*/ 129688 h 2743579"/>
              <a:gd name="connsiteX117" fmla="*/ 4867564 w 8398545"/>
              <a:gd name="connsiteY117" fmla="*/ 101979 h 2743579"/>
              <a:gd name="connsiteX118" fmla="*/ 4932218 w 8398545"/>
              <a:gd name="connsiteY118" fmla="*/ 92742 h 2743579"/>
              <a:gd name="connsiteX119" fmla="*/ 5495636 w 8398545"/>
              <a:gd name="connsiteY119" fmla="*/ 28088 h 2743579"/>
              <a:gd name="connsiteX120" fmla="*/ 5523345 w 8398545"/>
              <a:gd name="connsiteY120" fmla="*/ 18851 h 2743579"/>
              <a:gd name="connsiteX121" fmla="*/ 5551054 w 8398545"/>
              <a:gd name="connsiteY121" fmla="*/ 379 h 2743579"/>
              <a:gd name="connsiteX122" fmla="*/ 7906327 w 8398545"/>
              <a:gd name="connsiteY122" fmla="*/ 37324 h 2743579"/>
              <a:gd name="connsiteX123" fmla="*/ 7934036 w 8398545"/>
              <a:gd name="connsiteY123" fmla="*/ 55797 h 2743579"/>
              <a:gd name="connsiteX124" fmla="*/ 7961745 w 8398545"/>
              <a:gd name="connsiteY124" fmla="*/ 83506 h 2743579"/>
              <a:gd name="connsiteX125" fmla="*/ 7998691 w 8398545"/>
              <a:gd name="connsiteY125" fmla="*/ 92742 h 2743579"/>
              <a:gd name="connsiteX126" fmla="*/ 8044873 w 8398545"/>
              <a:gd name="connsiteY126" fmla="*/ 120451 h 2743579"/>
              <a:gd name="connsiteX127" fmla="*/ 8100291 w 8398545"/>
              <a:gd name="connsiteY127" fmla="*/ 157397 h 2743579"/>
              <a:gd name="connsiteX128" fmla="*/ 8137236 w 8398545"/>
              <a:gd name="connsiteY128" fmla="*/ 175870 h 2743579"/>
              <a:gd name="connsiteX129" fmla="*/ 8174182 w 8398545"/>
              <a:gd name="connsiteY129" fmla="*/ 212815 h 2743579"/>
              <a:gd name="connsiteX130" fmla="*/ 8211127 w 8398545"/>
              <a:gd name="connsiteY130" fmla="*/ 240524 h 2743579"/>
              <a:gd name="connsiteX131" fmla="*/ 8266545 w 8398545"/>
              <a:gd name="connsiteY131" fmla="*/ 295942 h 2743579"/>
              <a:gd name="connsiteX132" fmla="*/ 8312727 w 8398545"/>
              <a:gd name="connsiteY132" fmla="*/ 379070 h 2743579"/>
              <a:gd name="connsiteX133" fmla="*/ 8340436 w 8398545"/>
              <a:gd name="connsiteY133" fmla="*/ 416015 h 2743579"/>
              <a:gd name="connsiteX134" fmla="*/ 8349673 w 8398545"/>
              <a:gd name="connsiteY134" fmla="*/ 443724 h 2743579"/>
              <a:gd name="connsiteX135" fmla="*/ 8368145 w 8398545"/>
              <a:gd name="connsiteY135" fmla="*/ 471433 h 2743579"/>
              <a:gd name="connsiteX136" fmla="*/ 8377382 w 8398545"/>
              <a:gd name="connsiteY136" fmla="*/ 536088 h 2743579"/>
              <a:gd name="connsiteX137" fmla="*/ 8386618 w 8398545"/>
              <a:gd name="connsiteY137" fmla="*/ 573033 h 2743579"/>
              <a:gd name="connsiteX138" fmla="*/ 8386618 w 8398545"/>
              <a:gd name="connsiteY138" fmla="*/ 868597 h 2743579"/>
              <a:gd name="connsiteX139" fmla="*/ 8377382 w 8398545"/>
              <a:gd name="connsiteY139" fmla="*/ 905542 h 2743579"/>
              <a:gd name="connsiteX140" fmla="*/ 8349673 w 8398545"/>
              <a:gd name="connsiteY140" fmla="*/ 1053324 h 2743579"/>
              <a:gd name="connsiteX141" fmla="*/ 8331200 w 8398545"/>
              <a:gd name="connsiteY141" fmla="*/ 1099506 h 2743579"/>
              <a:gd name="connsiteX142" fmla="*/ 8321964 w 8398545"/>
              <a:gd name="connsiteY142" fmla="*/ 1136451 h 2743579"/>
              <a:gd name="connsiteX143" fmla="*/ 8303491 w 8398545"/>
              <a:gd name="connsiteY143" fmla="*/ 1182633 h 2743579"/>
              <a:gd name="connsiteX144" fmla="*/ 8285018 w 8398545"/>
              <a:gd name="connsiteY144" fmla="*/ 1256524 h 2743579"/>
              <a:gd name="connsiteX145" fmla="*/ 8275782 w 8398545"/>
              <a:gd name="connsiteY145" fmla="*/ 1284233 h 2743579"/>
              <a:gd name="connsiteX146" fmla="*/ 8266545 w 8398545"/>
              <a:gd name="connsiteY146" fmla="*/ 1330415 h 2743579"/>
              <a:gd name="connsiteX147" fmla="*/ 8238836 w 8398545"/>
              <a:gd name="connsiteY147" fmla="*/ 1367360 h 2743579"/>
              <a:gd name="connsiteX148" fmla="*/ 8229600 w 8398545"/>
              <a:gd name="connsiteY148" fmla="*/ 1395070 h 2743579"/>
              <a:gd name="connsiteX149" fmla="*/ 8201891 w 8398545"/>
              <a:gd name="connsiteY149" fmla="*/ 1505906 h 2743579"/>
              <a:gd name="connsiteX150" fmla="*/ 8146473 w 8398545"/>
              <a:gd name="connsiteY150" fmla="*/ 1589033 h 2743579"/>
              <a:gd name="connsiteX151" fmla="*/ 8072582 w 8398545"/>
              <a:gd name="connsiteY151" fmla="*/ 1699870 h 2743579"/>
              <a:gd name="connsiteX152" fmla="*/ 8054109 w 8398545"/>
              <a:gd name="connsiteY152" fmla="*/ 1727579 h 2743579"/>
              <a:gd name="connsiteX153" fmla="*/ 8026400 w 8398545"/>
              <a:gd name="connsiteY153" fmla="*/ 1773760 h 2743579"/>
              <a:gd name="connsiteX154" fmla="*/ 7980218 w 8398545"/>
              <a:gd name="connsiteY154" fmla="*/ 1810706 h 2743579"/>
              <a:gd name="connsiteX155" fmla="*/ 7934036 w 8398545"/>
              <a:gd name="connsiteY155" fmla="*/ 1866124 h 2743579"/>
              <a:gd name="connsiteX156" fmla="*/ 7887854 w 8398545"/>
              <a:gd name="connsiteY156" fmla="*/ 1884597 h 2743579"/>
              <a:gd name="connsiteX157" fmla="*/ 7860145 w 8398545"/>
              <a:gd name="connsiteY157" fmla="*/ 1921542 h 2743579"/>
              <a:gd name="connsiteX158" fmla="*/ 7767782 w 8398545"/>
              <a:gd name="connsiteY158" fmla="*/ 1958488 h 2743579"/>
              <a:gd name="connsiteX159" fmla="*/ 7712364 w 8398545"/>
              <a:gd name="connsiteY159" fmla="*/ 1986197 h 2743579"/>
              <a:gd name="connsiteX160" fmla="*/ 7684654 w 8398545"/>
              <a:gd name="connsiteY160" fmla="*/ 2004670 h 2743579"/>
              <a:gd name="connsiteX161" fmla="*/ 7555345 w 8398545"/>
              <a:gd name="connsiteY161" fmla="*/ 2013906 h 2743579"/>
              <a:gd name="connsiteX162" fmla="*/ 6687127 w 8398545"/>
              <a:gd name="connsiteY162" fmla="*/ 1995433 h 2743579"/>
              <a:gd name="connsiteX163" fmla="*/ 6659418 w 8398545"/>
              <a:gd name="connsiteY163" fmla="*/ 1986197 h 2743579"/>
              <a:gd name="connsiteX164" fmla="*/ 6567054 w 8398545"/>
              <a:gd name="connsiteY164" fmla="*/ 1976960 h 2743579"/>
              <a:gd name="connsiteX165" fmla="*/ 6520873 w 8398545"/>
              <a:gd name="connsiteY165" fmla="*/ 1967724 h 2743579"/>
              <a:gd name="connsiteX166" fmla="*/ 6391564 w 8398545"/>
              <a:gd name="connsiteY166" fmla="*/ 1958488 h 2743579"/>
              <a:gd name="connsiteX167" fmla="*/ 6280727 w 8398545"/>
              <a:gd name="connsiteY167" fmla="*/ 1949251 h 2743579"/>
              <a:gd name="connsiteX168" fmla="*/ 6096000 w 8398545"/>
              <a:gd name="connsiteY168" fmla="*/ 1930779 h 2743579"/>
              <a:gd name="connsiteX169" fmla="*/ 5975927 w 8398545"/>
              <a:gd name="connsiteY169" fmla="*/ 1903070 h 2743579"/>
              <a:gd name="connsiteX170" fmla="*/ 5809673 w 8398545"/>
              <a:gd name="connsiteY170" fmla="*/ 1893833 h 2743579"/>
              <a:gd name="connsiteX171" fmla="*/ 4378036 w 8398545"/>
              <a:gd name="connsiteY171" fmla="*/ 1884597 h 2743579"/>
              <a:gd name="connsiteX172" fmla="*/ 3934691 w 8398545"/>
              <a:gd name="connsiteY172" fmla="*/ 1893833 h 2743579"/>
              <a:gd name="connsiteX173" fmla="*/ 3906982 w 8398545"/>
              <a:gd name="connsiteY173" fmla="*/ 1912306 h 2743579"/>
              <a:gd name="connsiteX174" fmla="*/ 3870036 w 8398545"/>
              <a:gd name="connsiteY174" fmla="*/ 1930779 h 2743579"/>
              <a:gd name="connsiteX175" fmla="*/ 3722254 w 8398545"/>
              <a:gd name="connsiteY175" fmla="*/ 1903070 h 2743579"/>
              <a:gd name="connsiteX0" fmla="*/ 3722254 w 8398545"/>
              <a:gd name="connsiteY0" fmla="*/ 1884421 h 2724930"/>
              <a:gd name="connsiteX1" fmla="*/ 3722254 w 8398545"/>
              <a:gd name="connsiteY1" fmla="*/ 1884421 h 2724930"/>
              <a:gd name="connsiteX2" fmla="*/ 3629891 w 8398545"/>
              <a:gd name="connsiteY2" fmla="*/ 1865948 h 2724930"/>
              <a:gd name="connsiteX3" fmla="*/ 3556000 w 8398545"/>
              <a:gd name="connsiteY3" fmla="*/ 1838239 h 2724930"/>
              <a:gd name="connsiteX4" fmla="*/ 3500582 w 8398545"/>
              <a:gd name="connsiteY4" fmla="*/ 1819766 h 2724930"/>
              <a:gd name="connsiteX5" fmla="*/ 3445164 w 8398545"/>
              <a:gd name="connsiteY5" fmla="*/ 1801293 h 2724930"/>
              <a:gd name="connsiteX6" fmla="*/ 3417454 w 8398545"/>
              <a:gd name="connsiteY6" fmla="*/ 1792057 h 2724930"/>
              <a:gd name="connsiteX7" fmla="*/ 3325091 w 8398545"/>
              <a:gd name="connsiteY7" fmla="*/ 1810530 h 2724930"/>
              <a:gd name="connsiteX8" fmla="*/ 3223491 w 8398545"/>
              <a:gd name="connsiteY8" fmla="*/ 1829002 h 2724930"/>
              <a:gd name="connsiteX9" fmla="*/ 3112654 w 8398545"/>
              <a:gd name="connsiteY9" fmla="*/ 1875184 h 2724930"/>
              <a:gd name="connsiteX10" fmla="*/ 3066473 w 8398545"/>
              <a:gd name="connsiteY10" fmla="*/ 1902893 h 2724930"/>
              <a:gd name="connsiteX11" fmla="*/ 3011054 w 8398545"/>
              <a:gd name="connsiteY11" fmla="*/ 1939839 h 2724930"/>
              <a:gd name="connsiteX12" fmla="*/ 2955636 w 8398545"/>
              <a:gd name="connsiteY12" fmla="*/ 1958311 h 2724930"/>
              <a:gd name="connsiteX13" fmla="*/ 2844800 w 8398545"/>
              <a:gd name="connsiteY13" fmla="*/ 2032202 h 2724930"/>
              <a:gd name="connsiteX14" fmla="*/ 2770909 w 8398545"/>
              <a:gd name="connsiteY14" fmla="*/ 2078384 h 2724930"/>
              <a:gd name="connsiteX15" fmla="*/ 2743200 w 8398545"/>
              <a:gd name="connsiteY15" fmla="*/ 2096857 h 2724930"/>
              <a:gd name="connsiteX16" fmla="*/ 2697018 w 8398545"/>
              <a:gd name="connsiteY16" fmla="*/ 2124566 h 2724930"/>
              <a:gd name="connsiteX17" fmla="*/ 2632364 w 8398545"/>
              <a:gd name="connsiteY17" fmla="*/ 2170748 h 2724930"/>
              <a:gd name="connsiteX18" fmla="*/ 2586182 w 8398545"/>
              <a:gd name="connsiteY18" fmla="*/ 2189221 h 2724930"/>
              <a:gd name="connsiteX19" fmla="*/ 2540000 w 8398545"/>
              <a:gd name="connsiteY19" fmla="*/ 2244639 h 2724930"/>
              <a:gd name="connsiteX20" fmla="*/ 2484582 w 8398545"/>
              <a:gd name="connsiteY20" fmla="*/ 2281584 h 2724930"/>
              <a:gd name="connsiteX21" fmla="*/ 2419927 w 8398545"/>
              <a:gd name="connsiteY21" fmla="*/ 2346239 h 2724930"/>
              <a:gd name="connsiteX22" fmla="*/ 2327564 w 8398545"/>
              <a:gd name="connsiteY22" fmla="*/ 2401657 h 2724930"/>
              <a:gd name="connsiteX23" fmla="*/ 2253673 w 8398545"/>
              <a:gd name="connsiteY23" fmla="*/ 2457075 h 2724930"/>
              <a:gd name="connsiteX24" fmla="*/ 2161309 w 8398545"/>
              <a:gd name="connsiteY24" fmla="*/ 2512493 h 2724930"/>
              <a:gd name="connsiteX25" fmla="*/ 2133600 w 8398545"/>
              <a:gd name="connsiteY25" fmla="*/ 2530966 h 2724930"/>
              <a:gd name="connsiteX26" fmla="*/ 1985818 w 8398545"/>
              <a:gd name="connsiteY26" fmla="*/ 2586384 h 2724930"/>
              <a:gd name="connsiteX27" fmla="*/ 1948873 w 8398545"/>
              <a:gd name="connsiteY27" fmla="*/ 2614093 h 2724930"/>
              <a:gd name="connsiteX28" fmla="*/ 1865745 w 8398545"/>
              <a:gd name="connsiteY28" fmla="*/ 2641802 h 2724930"/>
              <a:gd name="connsiteX29" fmla="*/ 1810327 w 8398545"/>
              <a:gd name="connsiteY29" fmla="*/ 2660275 h 2724930"/>
              <a:gd name="connsiteX30" fmla="*/ 1745673 w 8398545"/>
              <a:gd name="connsiteY30" fmla="*/ 2678748 h 2724930"/>
              <a:gd name="connsiteX31" fmla="*/ 1699491 w 8398545"/>
              <a:gd name="connsiteY31" fmla="*/ 2697221 h 2724930"/>
              <a:gd name="connsiteX32" fmla="*/ 1616364 w 8398545"/>
              <a:gd name="connsiteY32" fmla="*/ 2724930 h 2724930"/>
              <a:gd name="connsiteX33" fmla="*/ 1431636 w 8398545"/>
              <a:gd name="connsiteY33" fmla="*/ 2706457 h 2724930"/>
              <a:gd name="connsiteX34" fmla="*/ 1403927 w 8398545"/>
              <a:gd name="connsiteY34" fmla="*/ 2697221 h 2724930"/>
              <a:gd name="connsiteX35" fmla="*/ 1237673 w 8398545"/>
              <a:gd name="connsiteY35" fmla="*/ 2669511 h 2724930"/>
              <a:gd name="connsiteX36" fmla="*/ 1173018 w 8398545"/>
              <a:gd name="connsiteY36" fmla="*/ 2641802 h 2724930"/>
              <a:gd name="connsiteX37" fmla="*/ 1126836 w 8398545"/>
              <a:gd name="connsiteY37" fmla="*/ 2623330 h 2724930"/>
              <a:gd name="connsiteX38" fmla="*/ 1089891 w 8398545"/>
              <a:gd name="connsiteY38" fmla="*/ 2614093 h 2724930"/>
              <a:gd name="connsiteX39" fmla="*/ 1052945 w 8398545"/>
              <a:gd name="connsiteY39" fmla="*/ 2595621 h 2724930"/>
              <a:gd name="connsiteX40" fmla="*/ 1025236 w 8398545"/>
              <a:gd name="connsiteY40" fmla="*/ 2586384 h 2724930"/>
              <a:gd name="connsiteX41" fmla="*/ 951345 w 8398545"/>
              <a:gd name="connsiteY41" fmla="*/ 2540202 h 2724930"/>
              <a:gd name="connsiteX42" fmla="*/ 905164 w 8398545"/>
              <a:gd name="connsiteY42" fmla="*/ 2530966 h 2724930"/>
              <a:gd name="connsiteX43" fmla="*/ 868218 w 8398545"/>
              <a:gd name="connsiteY43" fmla="*/ 2521730 h 2724930"/>
              <a:gd name="connsiteX44" fmla="*/ 785091 w 8398545"/>
              <a:gd name="connsiteY44" fmla="*/ 2484784 h 2724930"/>
              <a:gd name="connsiteX45" fmla="*/ 720436 w 8398545"/>
              <a:gd name="connsiteY45" fmla="*/ 2447839 h 2724930"/>
              <a:gd name="connsiteX46" fmla="*/ 637309 w 8398545"/>
              <a:gd name="connsiteY46" fmla="*/ 2410893 h 2724930"/>
              <a:gd name="connsiteX47" fmla="*/ 581891 w 8398545"/>
              <a:gd name="connsiteY47" fmla="*/ 2364711 h 2724930"/>
              <a:gd name="connsiteX48" fmla="*/ 508000 w 8398545"/>
              <a:gd name="connsiteY48" fmla="*/ 2337002 h 2724930"/>
              <a:gd name="connsiteX49" fmla="*/ 452582 w 8398545"/>
              <a:gd name="connsiteY49" fmla="*/ 2290821 h 2724930"/>
              <a:gd name="connsiteX50" fmla="*/ 424873 w 8398545"/>
              <a:gd name="connsiteY50" fmla="*/ 2263111 h 2724930"/>
              <a:gd name="connsiteX51" fmla="*/ 360218 w 8398545"/>
              <a:gd name="connsiteY51" fmla="*/ 2216930 h 2724930"/>
              <a:gd name="connsiteX52" fmla="*/ 323273 w 8398545"/>
              <a:gd name="connsiteY52" fmla="*/ 2189221 h 2724930"/>
              <a:gd name="connsiteX53" fmla="*/ 295564 w 8398545"/>
              <a:gd name="connsiteY53" fmla="*/ 2170748 h 2724930"/>
              <a:gd name="connsiteX54" fmla="*/ 221673 w 8398545"/>
              <a:gd name="connsiteY54" fmla="*/ 2106093 h 2724930"/>
              <a:gd name="connsiteX55" fmla="*/ 193964 w 8398545"/>
              <a:gd name="connsiteY55" fmla="*/ 2087621 h 2724930"/>
              <a:gd name="connsiteX56" fmla="*/ 166254 w 8398545"/>
              <a:gd name="connsiteY56" fmla="*/ 2050675 h 2724930"/>
              <a:gd name="connsiteX57" fmla="*/ 110836 w 8398545"/>
              <a:gd name="connsiteY57" fmla="*/ 1995257 h 2724930"/>
              <a:gd name="connsiteX58" fmla="*/ 83127 w 8398545"/>
              <a:gd name="connsiteY58" fmla="*/ 1967548 h 2724930"/>
              <a:gd name="connsiteX59" fmla="*/ 55418 w 8398545"/>
              <a:gd name="connsiteY59" fmla="*/ 1930602 h 2724930"/>
              <a:gd name="connsiteX60" fmla="*/ 27709 w 8398545"/>
              <a:gd name="connsiteY60" fmla="*/ 1875184 h 2724930"/>
              <a:gd name="connsiteX61" fmla="*/ 9236 w 8398545"/>
              <a:gd name="connsiteY61" fmla="*/ 1773584 h 2724930"/>
              <a:gd name="connsiteX62" fmla="*/ 0 w 8398545"/>
              <a:gd name="connsiteY62" fmla="*/ 1718166 h 2724930"/>
              <a:gd name="connsiteX63" fmla="*/ 9236 w 8398545"/>
              <a:gd name="connsiteY63" fmla="*/ 1450311 h 2724930"/>
              <a:gd name="connsiteX64" fmla="*/ 27709 w 8398545"/>
              <a:gd name="connsiteY64" fmla="*/ 1376421 h 2724930"/>
              <a:gd name="connsiteX65" fmla="*/ 46182 w 8398545"/>
              <a:gd name="connsiteY65" fmla="*/ 1348711 h 2724930"/>
              <a:gd name="connsiteX66" fmla="*/ 120073 w 8398545"/>
              <a:gd name="connsiteY66" fmla="*/ 1247111 h 2724930"/>
              <a:gd name="connsiteX67" fmla="*/ 157018 w 8398545"/>
              <a:gd name="connsiteY67" fmla="*/ 1182457 h 2724930"/>
              <a:gd name="connsiteX68" fmla="*/ 193964 w 8398545"/>
              <a:gd name="connsiteY68" fmla="*/ 1127039 h 2724930"/>
              <a:gd name="connsiteX69" fmla="*/ 212436 w 8398545"/>
              <a:gd name="connsiteY69" fmla="*/ 1099330 h 2724930"/>
              <a:gd name="connsiteX70" fmla="*/ 249382 w 8398545"/>
              <a:gd name="connsiteY70" fmla="*/ 1080857 h 2724930"/>
              <a:gd name="connsiteX71" fmla="*/ 277091 w 8398545"/>
              <a:gd name="connsiteY71" fmla="*/ 1043911 h 2724930"/>
              <a:gd name="connsiteX72" fmla="*/ 304800 w 8398545"/>
              <a:gd name="connsiteY72" fmla="*/ 1025439 h 2724930"/>
              <a:gd name="connsiteX73" fmla="*/ 369454 w 8398545"/>
              <a:gd name="connsiteY73" fmla="*/ 979257 h 2724930"/>
              <a:gd name="connsiteX74" fmla="*/ 387927 w 8398545"/>
              <a:gd name="connsiteY74" fmla="*/ 951548 h 2724930"/>
              <a:gd name="connsiteX75" fmla="*/ 415636 w 8398545"/>
              <a:gd name="connsiteY75" fmla="*/ 933075 h 2724930"/>
              <a:gd name="connsiteX76" fmla="*/ 443345 w 8398545"/>
              <a:gd name="connsiteY76" fmla="*/ 905366 h 2724930"/>
              <a:gd name="connsiteX77" fmla="*/ 480291 w 8398545"/>
              <a:gd name="connsiteY77" fmla="*/ 859184 h 2724930"/>
              <a:gd name="connsiteX78" fmla="*/ 508000 w 8398545"/>
              <a:gd name="connsiteY78" fmla="*/ 840711 h 2724930"/>
              <a:gd name="connsiteX79" fmla="*/ 563418 w 8398545"/>
              <a:gd name="connsiteY79" fmla="*/ 822239 h 2724930"/>
              <a:gd name="connsiteX80" fmla="*/ 618836 w 8398545"/>
              <a:gd name="connsiteY80" fmla="*/ 776057 h 2724930"/>
              <a:gd name="connsiteX81" fmla="*/ 655782 w 8398545"/>
              <a:gd name="connsiteY81" fmla="*/ 766821 h 2724930"/>
              <a:gd name="connsiteX82" fmla="*/ 729673 w 8398545"/>
              <a:gd name="connsiteY82" fmla="*/ 739111 h 2724930"/>
              <a:gd name="connsiteX83" fmla="*/ 757382 w 8398545"/>
              <a:gd name="connsiteY83" fmla="*/ 720639 h 2724930"/>
              <a:gd name="connsiteX84" fmla="*/ 785091 w 8398545"/>
              <a:gd name="connsiteY84" fmla="*/ 692930 h 2724930"/>
              <a:gd name="connsiteX85" fmla="*/ 840509 w 8398545"/>
              <a:gd name="connsiteY85" fmla="*/ 674457 h 2724930"/>
              <a:gd name="connsiteX86" fmla="*/ 868218 w 8398545"/>
              <a:gd name="connsiteY86" fmla="*/ 655984 h 2724930"/>
              <a:gd name="connsiteX87" fmla="*/ 932873 w 8398545"/>
              <a:gd name="connsiteY87" fmla="*/ 637511 h 2724930"/>
              <a:gd name="connsiteX88" fmla="*/ 1016000 w 8398545"/>
              <a:gd name="connsiteY88" fmla="*/ 609802 h 2724930"/>
              <a:gd name="connsiteX89" fmla="*/ 1043709 w 8398545"/>
              <a:gd name="connsiteY89" fmla="*/ 600566 h 2724930"/>
              <a:gd name="connsiteX90" fmla="*/ 1597891 w 8398545"/>
              <a:gd name="connsiteY90" fmla="*/ 582093 h 2724930"/>
              <a:gd name="connsiteX91" fmla="*/ 1690254 w 8398545"/>
              <a:gd name="connsiteY91" fmla="*/ 563621 h 2724930"/>
              <a:gd name="connsiteX92" fmla="*/ 1773382 w 8398545"/>
              <a:gd name="connsiteY92" fmla="*/ 545148 h 2724930"/>
              <a:gd name="connsiteX93" fmla="*/ 1810327 w 8398545"/>
              <a:gd name="connsiteY93" fmla="*/ 526675 h 2724930"/>
              <a:gd name="connsiteX94" fmla="*/ 1874982 w 8398545"/>
              <a:gd name="connsiteY94" fmla="*/ 517439 h 2724930"/>
              <a:gd name="connsiteX95" fmla="*/ 1911927 w 8398545"/>
              <a:gd name="connsiteY95" fmla="*/ 508202 h 2724930"/>
              <a:gd name="connsiteX96" fmla="*/ 1976582 w 8398545"/>
              <a:gd name="connsiteY96" fmla="*/ 480493 h 2724930"/>
              <a:gd name="connsiteX97" fmla="*/ 2013527 w 8398545"/>
              <a:gd name="connsiteY97" fmla="*/ 471257 h 2724930"/>
              <a:gd name="connsiteX98" fmla="*/ 2105891 w 8398545"/>
              <a:gd name="connsiteY98" fmla="*/ 406602 h 2724930"/>
              <a:gd name="connsiteX99" fmla="*/ 2142836 w 8398545"/>
              <a:gd name="connsiteY99" fmla="*/ 388130 h 2724930"/>
              <a:gd name="connsiteX100" fmla="*/ 2225964 w 8398545"/>
              <a:gd name="connsiteY100" fmla="*/ 332711 h 2724930"/>
              <a:gd name="connsiteX101" fmla="*/ 2281382 w 8398545"/>
              <a:gd name="connsiteY101" fmla="*/ 295766 h 2724930"/>
              <a:gd name="connsiteX102" fmla="*/ 2309091 w 8398545"/>
              <a:gd name="connsiteY102" fmla="*/ 277293 h 2724930"/>
              <a:gd name="connsiteX103" fmla="*/ 2346036 w 8398545"/>
              <a:gd name="connsiteY103" fmla="*/ 268057 h 2724930"/>
              <a:gd name="connsiteX104" fmla="*/ 2401454 w 8398545"/>
              <a:gd name="connsiteY104" fmla="*/ 249584 h 2724930"/>
              <a:gd name="connsiteX105" fmla="*/ 2429164 w 8398545"/>
              <a:gd name="connsiteY105" fmla="*/ 240348 h 2724930"/>
              <a:gd name="connsiteX106" fmla="*/ 2484582 w 8398545"/>
              <a:gd name="connsiteY106" fmla="*/ 221875 h 2724930"/>
              <a:gd name="connsiteX107" fmla="*/ 2521527 w 8398545"/>
              <a:gd name="connsiteY107" fmla="*/ 212639 h 2724930"/>
              <a:gd name="connsiteX108" fmla="*/ 2613891 w 8398545"/>
              <a:gd name="connsiteY108" fmla="*/ 184930 h 2724930"/>
              <a:gd name="connsiteX109" fmla="*/ 2641600 w 8398545"/>
              <a:gd name="connsiteY109" fmla="*/ 175693 h 2724930"/>
              <a:gd name="connsiteX110" fmla="*/ 2687782 w 8398545"/>
              <a:gd name="connsiteY110" fmla="*/ 166457 h 2724930"/>
              <a:gd name="connsiteX111" fmla="*/ 2715491 w 8398545"/>
              <a:gd name="connsiteY111" fmla="*/ 157221 h 2724930"/>
              <a:gd name="connsiteX112" fmla="*/ 2946400 w 8398545"/>
              <a:gd name="connsiteY112" fmla="*/ 138748 h 2724930"/>
              <a:gd name="connsiteX113" fmla="*/ 3519054 w 8398545"/>
              <a:gd name="connsiteY113" fmla="*/ 129511 h 2724930"/>
              <a:gd name="connsiteX114" fmla="*/ 3897745 w 8398545"/>
              <a:gd name="connsiteY114" fmla="*/ 101802 h 2724930"/>
              <a:gd name="connsiteX115" fmla="*/ 4350327 w 8398545"/>
              <a:gd name="connsiteY115" fmla="*/ 120275 h 2724930"/>
              <a:gd name="connsiteX116" fmla="*/ 4775200 w 8398545"/>
              <a:gd name="connsiteY116" fmla="*/ 111039 h 2724930"/>
              <a:gd name="connsiteX117" fmla="*/ 4867564 w 8398545"/>
              <a:gd name="connsiteY117" fmla="*/ 83330 h 2724930"/>
              <a:gd name="connsiteX118" fmla="*/ 4932218 w 8398545"/>
              <a:gd name="connsiteY118" fmla="*/ 74093 h 2724930"/>
              <a:gd name="connsiteX119" fmla="*/ 5495636 w 8398545"/>
              <a:gd name="connsiteY119" fmla="*/ 9439 h 2724930"/>
              <a:gd name="connsiteX120" fmla="*/ 5523345 w 8398545"/>
              <a:gd name="connsiteY120" fmla="*/ 202 h 2724930"/>
              <a:gd name="connsiteX121" fmla="*/ 7906327 w 8398545"/>
              <a:gd name="connsiteY121" fmla="*/ 18675 h 2724930"/>
              <a:gd name="connsiteX122" fmla="*/ 7934036 w 8398545"/>
              <a:gd name="connsiteY122" fmla="*/ 37148 h 2724930"/>
              <a:gd name="connsiteX123" fmla="*/ 7961745 w 8398545"/>
              <a:gd name="connsiteY123" fmla="*/ 64857 h 2724930"/>
              <a:gd name="connsiteX124" fmla="*/ 7998691 w 8398545"/>
              <a:gd name="connsiteY124" fmla="*/ 74093 h 2724930"/>
              <a:gd name="connsiteX125" fmla="*/ 8044873 w 8398545"/>
              <a:gd name="connsiteY125" fmla="*/ 101802 h 2724930"/>
              <a:gd name="connsiteX126" fmla="*/ 8100291 w 8398545"/>
              <a:gd name="connsiteY126" fmla="*/ 138748 h 2724930"/>
              <a:gd name="connsiteX127" fmla="*/ 8137236 w 8398545"/>
              <a:gd name="connsiteY127" fmla="*/ 157221 h 2724930"/>
              <a:gd name="connsiteX128" fmla="*/ 8174182 w 8398545"/>
              <a:gd name="connsiteY128" fmla="*/ 194166 h 2724930"/>
              <a:gd name="connsiteX129" fmla="*/ 8211127 w 8398545"/>
              <a:gd name="connsiteY129" fmla="*/ 221875 h 2724930"/>
              <a:gd name="connsiteX130" fmla="*/ 8266545 w 8398545"/>
              <a:gd name="connsiteY130" fmla="*/ 277293 h 2724930"/>
              <a:gd name="connsiteX131" fmla="*/ 8312727 w 8398545"/>
              <a:gd name="connsiteY131" fmla="*/ 360421 h 2724930"/>
              <a:gd name="connsiteX132" fmla="*/ 8340436 w 8398545"/>
              <a:gd name="connsiteY132" fmla="*/ 397366 h 2724930"/>
              <a:gd name="connsiteX133" fmla="*/ 8349673 w 8398545"/>
              <a:gd name="connsiteY133" fmla="*/ 425075 h 2724930"/>
              <a:gd name="connsiteX134" fmla="*/ 8368145 w 8398545"/>
              <a:gd name="connsiteY134" fmla="*/ 452784 h 2724930"/>
              <a:gd name="connsiteX135" fmla="*/ 8377382 w 8398545"/>
              <a:gd name="connsiteY135" fmla="*/ 517439 h 2724930"/>
              <a:gd name="connsiteX136" fmla="*/ 8386618 w 8398545"/>
              <a:gd name="connsiteY136" fmla="*/ 554384 h 2724930"/>
              <a:gd name="connsiteX137" fmla="*/ 8386618 w 8398545"/>
              <a:gd name="connsiteY137" fmla="*/ 849948 h 2724930"/>
              <a:gd name="connsiteX138" fmla="*/ 8377382 w 8398545"/>
              <a:gd name="connsiteY138" fmla="*/ 886893 h 2724930"/>
              <a:gd name="connsiteX139" fmla="*/ 8349673 w 8398545"/>
              <a:gd name="connsiteY139" fmla="*/ 1034675 h 2724930"/>
              <a:gd name="connsiteX140" fmla="*/ 8331200 w 8398545"/>
              <a:gd name="connsiteY140" fmla="*/ 1080857 h 2724930"/>
              <a:gd name="connsiteX141" fmla="*/ 8321964 w 8398545"/>
              <a:gd name="connsiteY141" fmla="*/ 1117802 h 2724930"/>
              <a:gd name="connsiteX142" fmla="*/ 8303491 w 8398545"/>
              <a:gd name="connsiteY142" fmla="*/ 1163984 h 2724930"/>
              <a:gd name="connsiteX143" fmla="*/ 8285018 w 8398545"/>
              <a:gd name="connsiteY143" fmla="*/ 1237875 h 2724930"/>
              <a:gd name="connsiteX144" fmla="*/ 8275782 w 8398545"/>
              <a:gd name="connsiteY144" fmla="*/ 1265584 h 2724930"/>
              <a:gd name="connsiteX145" fmla="*/ 8266545 w 8398545"/>
              <a:gd name="connsiteY145" fmla="*/ 1311766 h 2724930"/>
              <a:gd name="connsiteX146" fmla="*/ 8238836 w 8398545"/>
              <a:gd name="connsiteY146" fmla="*/ 1348711 h 2724930"/>
              <a:gd name="connsiteX147" fmla="*/ 8229600 w 8398545"/>
              <a:gd name="connsiteY147" fmla="*/ 1376421 h 2724930"/>
              <a:gd name="connsiteX148" fmla="*/ 8201891 w 8398545"/>
              <a:gd name="connsiteY148" fmla="*/ 1487257 h 2724930"/>
              <a:gd name="connsiteX149" fmla="*/ 8146473 w 8398545"/>
              <a:gd name="connsiteY149" fmla="*/ 1570384 h 2724930"/>
              <a:gd name="connsiteX150" fmla="*/ 8072582 w 8398545"/>
              <a:gd name="connsiteY150" fmla="*/ 1681221 h 2724930"/>
              <a:gd name="connsiteX151" fmla="*/ 8054109 w 8398545"/>
              <a:gd name="connsiteY151" fmla="*/ 1708930 h 2724930"/>
              <a:gd name="connsiteX152" fmla="*/ 8026400 w 8398545"/>
              <a:gd name="connsiteY152" fmla="*/ 1755111 h 2724930"/>
              <a:gd name="connsiteX153" fmla="*/ 7980218 w 8398545"/>
              <a:gd name="connsiteY153" fmla="*/ 1792057 h 2724930"/>
              <a:gd name="connsiteX154" fmla="*/ 7934036 w 8398545"/>
              <a:gd name="connsiteY154" fmla="*/ 1847475 h 2724930"/>
              <a:gd name="connsiteX155" fmla="*/ 7887854 w 8398545"/>
              <a:gd name="connsiteY155" fmla="*/ 1865948 h 2724930"/>
              <a:gd name="connsiteX156" fmla="*/ 7860145 w 8398545"/>
              <a:gd name="connsiteY156" fmla="*/ 1902893 h 2724930"/>
              <a:gd name="connsiteX157" fmla="*/ 7767782 w 8398545"/>
              <a:gd name="connsiteY157" fmla="*/ 1939839 h 2724930"/>
              <a:gd name="connsiteX158" fmla="*/ 7712364 w 8398545"/>
              <a:gd name="connsiteY158" fmla="*/ 1967548 h 2724930"/>
              <a:gd name="connsiteX159" fmla="*/ 7684654 w 8398545"/>
              <a:gd name="connsiteY159" fmla="*/ 1986021 h 2724930"/>
              <a:gd name="connsiteX160" fmla="*/ 7555345 w 8398545"/>
              <a:gd name="connsiteY160" fmla="*/ 1995257 h 2724930"/>
              <a:gd name="connsiteX161" fmla="*/ 6687127 w 8398545"/>
              <a:gd name="connsiteY161" fmla="*/ 1976784 h 2724930"/>
              <a:gd name="connsiteX162" fmla="*/ 6659418 w 8398545"/>
              <a:gd name="connsiteY162" fmla="*/ 1967548 h 2724930"/>
              <a:gd name="connsiteX163" fmla="*/ 6567054 w 8398545"/>
              <a:gd name="connsiteY163" fmla="*/ 1958311 h 2724930"/>
              <a:gd name="connsiteX164" fmla="*/ 6520873 w 8398545"/>
              <a:gd name="connsiteY164" fmla="*/ 1949075 h 2724930"/>
              <a:gd name="connsiteX165" fmla="*/ 6391564 w 8398545"/>
              <a:gd name="connsiteY165" fmla="*/ 1939839 h 2724930"/>
              <a:gd name="connsiteX166" fmla="*/ 6280727 w 8398545"/>
              <a:gd name="connsiteY166" fmla="*/ 1930602 h 2724930"/>
              <a:gd name="connsiteX167" fmla="*/ 6096000 w 8398545"/>
              <a:gd name="connsiteY167" fmla="*/ 1912130 h 2724930"/>
              <a:gd name="connsiteX168" fmla="*/ 5975927 w 8398545"/>
              <a:gd name="connsiteY168" fmla="*/ 1884421 h 2724930"/>
              <a:gd name="connsiteX169" fmla="*/ 5809673 w 8398545"/>
              <a:gd name="connsiteY169" fmla="*/ 1875184 h 2724930"/>
              <a:gd name="connsiteX170" fmla="*/ 4378036 w 8398545"/>
              <a:gd name="connsiteY170" fmla="*/ 1865948 h 2724930"/>
              <a:gd name="connsiteX171" fmla="*/ 3934691 w 8398545"/>
              <a:gd name="connsiteY171" fmla="*/ 1875184 h 2724930"/>
              <a:gd name="connsiteX172" fmla="*/ 3906982 w 8398545"/>
              <a:gd name="connsiteY172" fmla="*/ 1893657 h 2724930"/>
              <a:gd name="connsiteX173" fmla="*/ 3870036 w 8398545"/>
              <a:gd name="connsiteY173" fmla="*/ 1912130 h 2724930"/>
              <a:gd name="connsiteX174" fmla="*/ 3722254 w 8398545"/>
              <a:gd name="connsiteY174" fmla="*/ 1884421 h 2724930"/>
              <a:gd name="connsiteX0" fmla="*/ 3722254 w 8398545"/>
              <a:gd name="connsiteY0" fmla="*/ 1878089 h 2718598"/>
              <a:gd name="connsiteX1" fmla="*/ 3722254 w 8398545"/>
              <a:gd name="connsiteY1" fmla="*/ 1878089 h 2718598"/>
              <a:gd name="connsiteX2" fmla="*/ 3629891 w 8398545"/>
              <a:gd name="connsiteY2" fmla="*/ 1859616 h 2718598"/>
              <a:gd name="connsiteX3" fmla="*/ 3556000 w 8398545"/>
              <a:gd name="connsiteY3" fmla="*/ 1831907 h 2718598"/>
              <a:gd name="connsiteX4" fmla="*/ 3500582 w 8398545"/>
              <a:gd name="connsiteY4" fmla="*/ 1813434 h 2718598"/>
              <a:gd name="connsiteX5" fmla="*/ 3445164 w 8398545"/>
              <a:gd name="connsiteY5" fmla="*/ 1794961 h 2718598"/>
              <a:gd name="connsiteX6" fmla="*/ 3417454 w 8398545"/>
              <a:gd name="connsiteY6" fmla="*/ 1785725 h 2718598"/>
              <a:gd name="connsiteX7" fmla="*/ 3325091 w 8398545"/>
              <a:gd name="connsiteY7" fmla="*/ 1804198 h 2718598"/>
              <a:gd name="connsiteX8" fmla="*/ 3223491 w 8398545"/>
              <a:gd name="connsiteY8" fmla="*/ 1822670 h 2718598"/>
              <a:gd name="connsiteX9" fmla="*/ 3112654 w 8398545"/>
              <a:gd name="connsiteY9" fmla="*/ 1868852 h 2718598"/>
              <a:gd name="connsiteX10" fmla="*/ 3066473 w 8398545"/>
              <a:gd name="connsiteY10" fmla="*/ 1896561 h 2718598"/>
              <a:gd name="connsiteX11" fmla="*/ 3011054 w 8398545"/>
              <a:gd name="connsiteY11" fmla="*/ 1933507 h 2718598"/>
              <a:gd name="connsiteX12" fmla="*/ 2955636 w 8398545"/>
              <a:gd name="connsiteY12" fmla="*/ 1951979 h 2718598"/>
              <a:gd name="connsiteX13" fmla="*/ 2844800 w 8398545"/>
              <a:gd name="connsiteY13" fmla="*/ 2025870 h 2718598"/>
              <a:gd name="connsiteX14" fmla="*/ 2770909 w 8398545"/>
              <a:gd name="connsiteY14" fmla="*/ 2072052 h 2718598"/>
              <a:gd name="connsiteX15" fmla="*/ 2743200 w 8398545"/>
              <a:gd name="connsiteY15" fmla="*/ 2090525 h 2718598"/>
              <a:gd name="connsiteX16" fmla="*/ 2697018 w 8398545"/>
              <a:gd name="connsiteY16" fmla="*/ 2118234 h 2718598"/>
              <a:gd name="connsiteX17" fmla="*/ 2632364 w 8398545"/>
              <a:gd name="connsiteY17" fmla="*/ 2164416 h 2718598"/>
              <a:gd name="connsiteX18" fmla="*/ 2586182 w 8398545"/>
              <a:gd name="connsiteY18" fmla="*/ 2182889 h 2718598"/>
              <a:gd name="connsiteX19" fmla="*/ 2540000 w 8398545"/>
              <a:gd name="connsiteY19" fmla="*/ 2238307 h 2718598"/>
              <a:gd name="connsiteX20" fmla="*/ 2484582 w 8398545"/>
              <a:gd name="connsiteY20" fmla="*/ 2275252 h 2718598"/>
              <a:gd name="connsiteX21" fmla="*/ 2419927 w 8398545"/>
              <a:gd name="connsiteY21" fmla="*/ 2339907 h 2718598"/>
              <a:gd name="connsiteX22" fmla="*/ 2327564 w 8398545"/>
              <a:gd name="connsiteY22" fmla="*/ 2395325 h 2718598"/>
              <a:gd name="connsiteX23" fmla="*/ 2253673 w 8398545"/>
              <a:gd name="connsiteY23" fmla="*/ 2450743 h 2718598"/>
              <a:gd name="connsiteX24" fmla="*/ 2161309 w 8398545"/>
              <a:gd name="connsiteY24" fmla="*/ 2506161 h 2718598"/>
              <a:gd name="connsiteX25" fmla="*/ 2133600 w 8398545"/>
              <a:gd name="connsiteY25" fmla="*/ 2524634 h 2718598"/>
              <a:gd name="connsiteX26" fmla="*/ 1985818 w 8398545"/>
              <a:gd name="connsiteY26" fmla="*/ 2580052 h 2718598"/>
              <a:gd name="connsiteX27" fmla="*/ 1948873 w 8398545"/>
              <a:gd name="connsiteY27" fmla="*/ 2607761 h 2718598"/>
              <a:gd name="connsiteX28" fmla="*/ 1865745 w 8398545"/>
              <a:gd name="connsiteY28" fmla="*/ 2635470 h 2718598"/>
              <a:gd name="connsiteX29" fmla="*/ 1810327 w 8398545"/>
              <a:gd name="connsiteY29" fmla="*/ 2653943 h 2718598"/>
              <a:gd name="connsiteX30" fmla="*/ 1745673 w 8398545"/>
              <a:gd name="connsiteY30" fmla="*/ 2672416 h 2718598"/>
              <a:gd name="connsiteX31" fmla="*/ 1699491 w 8398545"/>
              <a:gd name="connsiteY31" fmla="*/ 2690889 h 2718598"/>
              <a:gd name="connsiteX32" fmla="*/ 1616364 w 8398545"/>
              <a:gd name="connsiteY32" fmla="*/ 2718598 h 2718598"/>
              <a:gd name="connsiteX33" fmla="*/ 1431636 w 8398545"/>
              <a:gd name="connsiteY33" fmla="*/ 2700125 h 2718598"/>
              <a:gd name="connsiteX34" fmla="*/ 1403927 w 8398545"/>
              <a:gd name="connsiteY34" fmla="*/ 2690889 h 2718598"/>
              <a:gd name="connsiteX35" fmla="*/ 1237673 w 8398545"/>
              <a:gd name="connsiteY35" fmla="*/ 2663179 h 2718598"/>
              <a:gd name="connsiteX36" fmla="*/ 1173018 w 8398545"/>
              <a:gd name="connsiteY36" fmla="*/ 2635470 h 2718598"/>
              <a:gd name="connsiteX37" fmla="*/ 1126836 w 8398545"/>
              <a:gd name="connsiteY37" fmla="*/ 2616998 h 2718598"/>
              <a:gd name="connsiteX38" fmla="*/ 1089891 w 8398545"/>
              <a:gd name="connsiteY38" fmla="*/ 2607761 h 2718598"/>
              <a:gd name="connsiteX39" fmla="*/ 1052945 w 8398545"/>
              <a:gd name="connsiteY39" fmla="*/ 2589289 h 2718598"/>
              <a:gd name="connsiteX40" fmla="*/ 1025236 w 8398545"/>
              <a:gd name="connsiteY40" fmla="*/ 2580052 h 2718598"/>
              <a:gd name="connsiteX41" fmla="*/ 951345 w 8398545"/>
              <a:gd name="connsiteY41" fmla="*/ 2533870 h 2718598"/>
              <a:gd name="connsiteX42" fmla="*/ 905164 w 8398545"/>
              <a:gd name="connsiteY42" fmla="*/ 2524634 h 2718598"/>
              <a:gd name="connsiteX43" fmla="*/ 868218 w 8398545"/>
              <a:gd name="connsiteY43" fmla="*/ 2515398 h 2718598"/>
              <a:gd name="connsiteX44" fmla="*/ 785091 w 8398545"/>
              <a:gd name="connsiteY44" fmla="*/ 2478452 h 2718598"/>
              <a:gd name="connsiteX45" fmla="*/ 720436 w 8398545"/>
              <a:gd name="connsiteY45" fmla="*/ 2441507 h 2718598"/>
              <a:gd name="connsiteX46" fmla="*/ 637309 w 8398545"/>
              <a:gd name="connsiteY46" fmla="*/ 2404561 h 2718598"/>
              <a:gd name="connsiteX47" fmla="*/ 581891 w 8398545"/>
              <a:gd name="connsiteY47" fmla="*/ 2358379 h 2718598"/>
              <a:gd name="connsiteX48" fmla="*/ 508000 w 8398545"/>
              <a:gd name="connsiteY48" fmla="*/ 2330670 h 2718598"/>
              <a:gd name="connsiteX49" fmla="*/ 452582 w 8398545"/>
              <a:gd name="connsiteY49" fmla="*/ 2284489 h 2718598"/>
              <a:gd name="connsiteX50" fmla="*/ 424873 w 8398545"/>
              <a:gd name="connsiteY50" fmla="*/ 2256779 h 2718598"/>
              <a:gd name="connsiteX51" fmla="*/ 360218 w 8398545"/>
              <a:gd name="connsiteY51" fmla="*/ 2210598 h 2718598"/>
              <a:gd name="connsiteX52" fmla="*/ 323273 w 8398545"/>
              <a:gd name="connsiteY52" fmla="*/ 2182889 h 2718598"/>
              <a:gd name="connsiteX53" fmla="*/ 295564 w 8398545"/>
              <a:gd name="connsiteY53" fmla="*/ 2164416 h 2718598"/>
              <a:gd name="connsiteX54" fmla="*/ 221673 w 8398545"/>
              <a:gd name="connsiteY54" fmla="*/ 2099761 h 2718598"/>
              <a:gd name="connsiteX55" fmla="*/ 193964 w 8398545"/>
              <a:gd name="connsiteY55" fmla="*/ 2081289 h 2718598"/>
              <a:gd name="connsiteX56" fmla="*/ 166254 w 8398545"/>
              <a:gd name="connsiteY56" fmla="*/ 2044343 h 2718598"/>
              <a:gd name="connsiteX57" fmla="*/ 110836 w 8398545"/>
              <a:gd name="connsiteY57" fmla="*/ 1988925 h 2718598"/>
              <a:gd name="connsiteX58" fmla="*/ 83127 w 8398545"/>
              <a:gd name="connsiteY58" fmla="*/ 1961216 h 2718598"/>
              <a:gd name="connsiteX59" fmla="*/ 55418 w 8398545"/>
              <a:gd name="connsiteY59" fmla="*/ 1924270 h 2718598"/>
              <a:gd name="connsiteX60" fmla="*/ 27709 w 8398545"/>
              <a:gd name="connsiteY60" fmla="*/ 1868852 h 2718598"/>
              <a:gd name="connsiteX61" fmla="*/ 9236 w 8398545"/>
              <a:gd name="connsiteY61" fmla="*/ 1767252 h 2718598"/>
              <a:gd name="connsiteX62" fmla="*/ 0 w 8398545"/>
              <a:gd name="connsiteY62" fmla="*/ 1711834 h 2718598"/>
              <a:gd name="connsiteX63" fmla="*/ 9236 w 8398545"/>
              <a:gd name="connsiteY63" fmla="*/ 1443979 h 2718598"/>
              <a:gd name="connsiteX64" fmla="*/ 27709 w 8398545"/>
              <a:gd name="connsiteY64" fmla="*/ 1370089 h 2718598"/>
              <a:gd name="connsiteX65" fmla="*/ 46182 w 8398545"/>
              <a:gd name="connsiteY65" fmla="*/ 1342379 h 2718598"/>
              <a:gd name="connsiteX66" fmla="*/ 120073 w 8398545"/>
              <a:gd name="connsiteY66" fmla="*/ 1240779 h 2718598"/>
              <a:gd name="connsiteX67" fmla="*/ 157018 w 8398545"/>
              <a:gd name="connsiteY67" fmla="*/ 1176125 h 2718598"/>
              <a:gd name="connsiteX68" fmla="*/ 193964 w 8398545"/>
              <a:gd name="connsiteY68" fmla="*/ 1120707 h 2718598"/>
              <a:gd name="connsiteX69" fmla="*/ 212436 w 8398545"/>
              <a:gd name="connsiteY69" fmla="*/ 1092998 h 2718598"/>
              <a:gd name="connsiteX70" fmla="*/ 249382 w 8398545"/>
              <a:gd name="connsiteY70" fmla="*/ 1074525 h 2718598"/>
              <a:gd name="connsiteX71" fmla="*/ 277091 w 8398545"/>
              <a:gd name="connsiteY71" fmla="*/ 1037579 h 2718598"/>
              <a:gd name="connsiteX72" fmla="*/ 304800 w 8398545"/>
              <a:gd name="connsiteY72" fmla="*/ 1019107 h 2718598"/>
              <a:gd name="connsiteX73" fmla="*/ 369454 w 8398545"/>
              <a:gd name="connsiteY73" fmla="*/ 972925 h 2718598"/>
              <a:gd name="connsiteX74" fmla="*/ 387927 w 8398545"/>
              <a:gd name="connsiteY74" fmla="*/ 945216 h 2718598"/>
              <a:gd name="connsiteX75" fmla="*/ 415636 w 8398545"/>
              <a:gd name="connsiteY75" fmla="*/ 926743 h 2718598"/>
              <a:gd name="connsiteX76" fmla="*/ 443345 w 8398545"/>
              <a:gd name="connsiteY76" fmla="*/ 899034 h 2718598"/>
              <a:gd name="connsiteX77" fmla="*/ 480291 w 8398545"/>
              <a:gd name="connsiteY77" fmla="*/ 852852 h 2718598"/>
              <a:gd name="connsiteX78" fmla="*/ 508000 w 8398545"/>
              <a:gd name="connsiteY78" fmla="*/ 834379 h 2718598"/>
              <a:gd name="connsiteX79" fmla="*/ 563418 w 8398545"/>
              <a:gd name="connsiteY79" fmla="*/ 815907 h 2718598"/>
              <a:gd name="connsiteX80" fmla="*/ 618836 w 8398545"/>
              <a:gd name="connsiteY80" fmla="*/ 769725 h 2718598"/>
              <a:gd name="connsiteX81" fmla="*/ 655782 w 8398545"/>
              <a:gd name="connsiteY81" fmla="*/ 760489 h 2718598"/>
              <a:gd name="connsiteX82" fmla="*/ 729673 w 8398545"/>
              <a:gd name="connsiteY82" fmla="*/ 732779 h 2718598"/>
              <a:gd name="connsiteX83" fmla="*/ 757382 w 8398545"/>
              <a:gd name="connsiteY83" fmla="*/ 714307 h 2718598"/>
              <a:gd name="connsiteX84" fmla="*/ 785091 w 8398545"/>
              <a:gd name="connsiteY84" fmla="*/ 686598 h 2718598"/>
              <a:gd name="connsiteX85" fmla="*/ 840509 w 8398545"/>
              <a:gd name="connsiteY85" fmla="*/ 668125 h 2718598"/>
              <a:gd name="connsiteX86" fmla="*/ 868218 w 8398545"/>
              <a:gd name="connsiteY86" fmla="*/ 649652 h 2718598"/>
              <a:gd name="connsiteX87" fmla="*/ 932873 w 8398545"/>
              <a:gd name="connsiteY87" fmla="*/ 631179 h 2718598"/>
              <a:gd name="connsiteX88" fmla="*/ 1016000 w 8398545"/>
              <a:gd name="connsiteY88" fmla="*/ 603470 h 2718598"/>
              <a:gd name="connsiteX89" fmla="*/ 1043709 w 8398545"/>
              <a:gd name="connsiteY89" fmla="*/ 594234 h 2718598"/>
              <a:gd name="connsiteX90" fmla="*/ 1597891 w 8398545"/>
              <a:gd name="connsiteY90" fmla="*/ 575761 h 2718598"/>
              <a:gd name="connsiteX91" fmla="*/ 1690254 w 8398545"/>
              <a:gd name="connsiteY91" fmla="*/ 557289 h 2718598"/>
              <a:gd name="connsiteX92" fmla="*/ 1773382 w 8398545"/>
              <a:gd name="connsiteY92" fmla="*/ 538816 h 2718598"/>
              <a:gd name="connsiteX93" fmla="*/ 1810327 w 8398545"/>
              <a:gd name="connsiteY93" fmla="*/ 520343 h 2718598"/>
              <a:gd name="connsiteX94" fmla="*/ 1874982 w 8398545"/>
              <a:gd name="connsiteY94" fmla="*/ 511107 h 2718598"/>
              <a:gd name="connsiteX95" fmla="*/ 1911927 w 8398545"/>
              <a:gd name="connsiteY95" fmla="*/ 501870 h 2718598"/>
              <a:gd name="connsiteX96" fmla="*/ 1976582 w 8398545"/>
              <a:gd name="connsiteY96" fmla="*/ 474161 h 2718598"/>
              <a:gd name="connsiteX97" fmla="*/ 2013527 w 8398545"/>
              <a:gd name="connsiteY97" fmla="*/ 464925 h 2718598"/>
              <a:gd name="connsiteX98" fmla="*/ 2105891 w 8398545"/>
              <a:gd name="connsiteY98" fmla="*/ 400270 h 2718598"/>
              <a:gd name="connsiteX99" fmla="*/ 2142836 w 8398545"/>
              <a:gd name="connsiteY99" fmla="*/ 381798 h 2718598"/>
              <a:gd name="connsiteX100" fmla="*/ 2225964 w 8398545"/>
              <a:gd name="connsiteY100" fmla="*/ 326379 h 2718598"/>
              <a:gd name="connsiteX101" fmla="*/ 2281382 w 8398545"/>
              <a:gd name="connsiteY101" fmla="*/ 289434 h 2718598"/>
              <a:gd name="connsiteX102" fmla="*/ 2309091 w 8398545"/>
              <a:gd name="connsiteY102" fmla="*/ 270961 h 2718598"/>
              <a:gd name="connsiteX103" fmla="*/ 2346036 w 8398545"/>
              <a:gd name="connsiteY103" fmla="*/ 261725 h 2718598"/>
              <a:gd name="connsiteX104" fmla="*/ 2401454 w 8398545"/>
              <a:gd name="connsiteY104" fmla="*/ 243252 h 2718598"/>
              <a:gd name="connsiteX105" fmla="*/ 2429164 w 8398545"/>
              <a:gd name="connsiteY105" fmla="*/ 234016 h 2718598"/>
              <a:gd name="connsiteX106" fmla="*/ 2484582 w 8398545"/>
              <a:gd name="connsiteY106" fmla="*/ 215543 h 2718598"/>
              <a:gd name="connsiteX107" fmla="*/ 2521527 w 8398545"/>
              <a:gd name="connsiteY107" fmla="*/ 206307 h 2718598"/>
              <a:gd name="connsiteX108" fmla="*/ 2613891 w 8398545"/>
              <a:gd name="connsiteY108" fmla="*/ 178598 h 2718598"/>
              <a:gd name="connsiteX109" fmla="*/ 2641600 w 8398545"/>
              <a:gd name="connsiteY109" fmla="*/ 169361 h 2718598"/>
              <a:gd name="connsiteX110" fmla="*/ 2687782 w 8398545"/>
              <a:gd name="connsiteY110" fmla="*/ 160125 h 2718598"/>
              <a:gd name="connsiteX111" fmla="*/ 2715491 w 8398545"/>
              <a:gd name="connsiteY111" fmla="*/ 150889 h 2718598"/>
              <a:gd name="connsiteX112" fmla="*/ 2946400 w 8398545"/>
              <a:gd name="connsiteY112" fmla="*/ 132416 h 2718598"/>
              <a:gd name="connsiteX113" fmla="*/ 3519054 w 8398545"/>
              <a:gd name="connsiteY113" fmla="*/ 123179 h 2718598"/>
              <a:gd name="connsiteX114" fmla="*/ 3897745 w 8398545"/>
              <a:gd name="connsiteY114" fmla="*/ 95470 h 2718598"/>
              <a:gd name="connsiteX115" fmla="*/ 4350327 w 8398545"/>
              <a:gd name="connsiteY115" fmla="*/ 113943 h 2718598"/>
              <a:gd name="connsiteX116" fmla="*/ 4775200 w 8398545"/>
              <a:gd name="connsiteY116" fmla="*/ 104707 h 2718598"/>
              <a:gd name="connsiteX117" fmla="*/ 4867564 w 8398545"/>
              <a:gd name="connsiteY117" fmla="*/ 76998 h 2718598"/>
              <a:gd name="connsiteX118" fmla="*/ 4932218 w 8398545"/>
              <a:gd name="connsiteY118" fmla="*/ 67761 h 2718598"/>
              <a:gd name="connsiteX119" fmla="*/ 5495636 w 8398545"/>
              <a:gd name="connsiteY119" fmla="*/ 3107 h 2718598"/>
              <a:gd name="connsiteX120" fmla="*/ 7906327 w 8398545"/>
              <a:gd name="connsiteY120" fmla="*/ 12343 h 2718598"/>
              <a:gd name="connsiteX121" fmla="*/ 7934036 w 8398545"/>
              <a:gd name="connsiteY121" fmla="*/ 30816 h 2718598"/>
              <a:gd name="connsiteX122" fmla="*/ 7961745 w 8398545"/>
              <a:gd name="connsiteY122" fmla="*/ 58525 h 2718598"/>
              <a:gd name="connsiteX123" fmla="*/ 7998691 w 8398545"/>
              <a:gd name="connsiteY123" fmla="*/ 67761 h 2718598"/>
              <a:gd name="connsiteX124" fmla="*/ 8044873 w 8398545"/>
              <a:gd name="connsiteY124" fmla="*/ 95470 h 2718598"/>
              <a:gd name="connsiteX125" fmla="*/ 8100291 w 8398545"/>
              <a:gd name="connsiteY125" fmla="*/ 132416 h 2718598"/>
              <a:gd name="connsiteX126" fmla="*/ 8137236 w 8398545"/>
              <a:gd name="connsiteY126" fmla="*/ 150889 h 2718598"/>
              <a:gd name="connsiteX127" fmla="*/ 8174182 w 8398545"/>
              <a:gd name="connsiteY127" fmla="*/ 187834 h 2718598"/>
              <a:gd name="connsiteX128" fmla="*/ 8211127 w 8398545"/>
              <a:gd name="connsiteY128" fmla="*/ 215543 h 2718598"/>
              <a:gd name="connsiteX129" fmla="*/ 8266545 w 8398545"/>
              <a:gd name="connsiteY129" fmla="*/ 270961 h 2718598"/>
              <a:gd name="connsiteX130" fmla="*/ 8312727 w 8398545"/>
              <a:gd name="connsiteY130" fmla="*/ 354089 h 2718598"/>
              <a:gd name="connsiteX131" fmla="*/ 8340436 w 8398545"/>
              <a:gd name="connsiteY131" fmla="*/ 391034 h 2718598"/>
              <a:gd name="connsiteX132" fmla="*/ 8349673 w 8398545"/>
              <a:gd name="connsiteY132" fmla="*/ 418743 h 2718598"/>
              <a:gd name="connsiteX133" fmla="*/ 8368145 w 8398545"/>
              <a:gd name="connsiteY133" fmla="*/ 446452 h 2718598"/>
              <a:gd name="connsiteX134" fmla="*/ 8377382 w 8398545"/>
              <a:gd name="connsiteY134" fmla="*/ 511107 h 2718598"/>
              <a:gd name="connsiteX135" fmla="*/ 8386618 w 8398545"/>
              <a:gd name="connsiteY135" fmla="*/ 548052 h 2718598"/>
              <a:gd name="connsiteX136" fmla="*/ 8386618 w 8398545"/>
              <a:gd name="connsiteY136" fmla="*/ 843616 h 2718598"/>
              <a:gd name="connsiteX137" fmla="*/ 8377382 w 8398545"/>
              <a:gd name="connsiteY137" fmla="*/ 880561 h 2718598"/>
              <a:gd name="connsiteX138" fmla="*/ 8349673 w 8398545"/>
              <a:gd name="connsiteY138" fmla="*/ 1028343 h 2718598"/>
              <a:gd name="connsiteX139" fmla="*/ 8331200 w 8398545"/>
              <a:gd name="connsiteY139" fmla="*/ 1074525 h 2718598"/>
              <a:gd name="connsiteX140" fmla="*/ 8321964 w 8398545"/>
              <a:gd name="connsiteY140" fmla="*/ 1111470 h 2718598"/>
              <a:gd name="connsiteX141" fmla="*/ 8303491 w 8398545"/>
              <a:gd name="connsiteY141" fmla="*/ 1157652 h 2718598"/>
              <a:gd name="connsiteX142" fmla="*/ 8285018 w 8398545"/>
              <a:gd name="connsiteY142" fmla="*/ 1231543 h 2718598"/>
              <a:gd name="connsiteX143" fmla="*/ 8275782 w 8398545"/>
              <a:gd name="connsiteY143" fmla="*/ 1259252 h 2718598"/>
              <a:gd name="connsiteX144" fmla="*/ 8266545 w 8398545"/>
              <a:gd name="connsiteY144" fmla="*/ 1305434 h 2718598"/>
              <a:gd name="connsiteX145" fmla="*/ 8238836 w 8398545"/>
              <a:gd name="connsiteY145" fmla="*/ 1342379 h 2718598"/>
              <a:gd name="connsiteX146" fmla="*/ 8229600 w 8398545"/>
              <a:gd name="connsiteY146" fmla="*/ 1370089 h 2718598"/>
              <a:gd name="connsiteX147" fmla="*/ 8201891 w 8398545"/>
              <a:gd name="connsiteY147" fmla="*/ 1480925 h 2718598"/>
              <a:gd name="connsiteX148" fmla="*/ 8146473 w 8398545"/>
              <a:gd name="connsiteY148" fmla="*/ 1564052 h 2718598"/>
              <a:gd name="connsiteX149" fmla="*/ 8072582 w 8398545"/>
              <a:gd name="connsiteY149" fmla="*/ 1674889 h 2718598"/>
              <a:gd name="connsiteX150" fmla="*/ 8054109 w 8398545"/>
              <a:gd name="connsiteY150" fmla="*/ 1702598 h 2718598"/>
              <a:gd name="connsiteX151" fmla="*/ 8026400 w 8398545"/>
              <a:gd name="connsiteY151" fmla="*/ 1748779 h 2718598"/>
              <a:gd name="connsiteX152" fmla="*/ 7980218 w 8398545"/>
              <a:gd name="connsiteY152" fmla="*/ 1785725 h 2718598"/>
              <a:gd name="connsiteX153" fmla="*/ 7934036 w 8398545"/>
              <a:gd name="connsiteY153" fmla="*/ 1841143 h 2718598"/>
              <a:gd name="connsiteX154" fmla="*/ 7887854 w 8398545"/>
              <a:gd name="connsiteY154" fmla="*/ 1859616 h 2718598"/>
              <a:gd name="connsiteX155" fmla="*/ 7860145 w 8398545"/>
              <a:gd name="connsiteY155" fmla="*/ 1896561 h 2718598"/>
              <a:gd name="connsiteX156" fmla="*/ 7767782 w 8398545"/>
              <a:gd name="connsiteY156" fmla="*/ 1933507 h 2718598"/>
              <a:gd name="connsiteX157" fmla="*/ 7712364 w 8398545"/>
              <a:gd name="connsiteY157" fmla="*/ 1961216 h 2718598"/>
              <a:gd name="connsiteX158" fmla="*/ 7684654 w 8398545"/>
              <a:gd name="connsiteY158" fmla="*/ 1979689 h 2718598"/>
              <a:gd name="connsiteX159" fmla="*/ 7555345 w 8398545"/>
              <a:gd name="connsiteY159" fmla="*/ 1988925 h 2718598"/>
              <a:gd name="connsiteX160" fmla="*/ 6687127 w 8398545"/>
              <a:gd name="connsiteY160" fmla="*/ 1970452 h 2718598"/>
              <a:gd name="connsiteX161" fmla="*/ 6659418 w 8398545"/>
              <a:gd name="connsiteY161" fmla="*/ 1961216 h 2718598"/>
              <a:gd name="connsiteX162" fmla="*/ 6567054 w 8398545"/>
              <a:gd name="connsiteY162" fmla="*/ 1951979 h 2718598"/>
              <a:gd name="connsiteX163" fmla="*/ 6520873 w 8398545"/>
              <a:gd name="connsiteY163" fmla="*/ 1942743 h 2718598"/>
              <a:gd name="connsiteX164" fmla="*/ 6391564 w 8398545"/>
              <a:gd name="connsiteY164" fmla="*/ 1933507 h 2718598"/>
              <a:gd name="connsiteX165" fmla="*/ 6280727 w 8398545"/>
              <a:gd name="connsiteY165" fmla="*/ 1924270 h 2718598"/>
              <a:gd name="connsiteX166" fmla="*/ 6096000 w 8398545"/>
              <a:gd name="connsiteY166" fmla="*/ 1905798 h 2718598"/>
              <a:gd name="connsiteX167" fmla="*/ 5975927 w 8398545"/>
              <a:gd name="connsiteY167" fmla="*/ 1878089 h 2718598"/>
              <a:gd name="connsiteX168" fmla="*/ 5809673 w 8398545"/>
              <a:gd name="connsiteY168" fmla="*/ 1868852 h 2718598"/>
              <a:gd name="connsiteX169" fmla="*/ 4378036 w 8398545"/>
              <a:gd name="connsiteY169" fmla="*/ 1859616 h 2718598"/>
              <a:gd name="connsiteX170" fmla="*/ 3934691 w 8398545"/>
              <a:gd name="connsiteY170" fmla="*/ 1868852 h 2718598"/>
              <a:gd name="connsiteX171" fmla="*/ 3906982 w 8398545"/>
              <a:gd name="connsiteY171" fmla="*/ 1887325 h 2718598"/>
              <a:gd name="connsiteX172" fmla="*/ 3870036 w 8398545"/>
              <a:gd name="connsiteY172" fmla="*/ 1905798 h 2718598"/>
              <a:gd name="connsiteX173" fmla="*/ 3722254 w 8398545"/>
              <a:gd name="connsiteY173" fmla="*/ 1878089 h 2718598"/>
              <a:gd name="connsiteX0" fmla="*/ 3722254 w 8398545"/>
              <a:gd name="connsiteY0" fmla="*/ 1865746 h 2706255"/>
              <a:gd name="connsiteX1" fmla="*/ 3722254 w 8398545"/>
              <a:gd name="connsiteY1" fmla="*/ 1865746 h 2706255"/>
              <a:gd name="connsiteX2" fmla="*/ 3629891 w 8398545"/>
              <a:gd name="connsiteY2" fmla="*/ 1847273 h 2706255"/>
              <a:gd name="connsiteX3" fmla="*/ 3556000 w 8398545"/>
              <a:gd name="connsiteY3" fmla="*/ 1819564 h 2706255"/>
              <a:gd name="connsiteX4" fmla="*/ 3500582 w 8398545"/>
              <a:gd name="connsiteY4" fmla="*/ 1801091 h 2706255"/>
              <a:gd name="connsiteX5" fmla="*/ 3445164 w 8398545"/>
              <a:gd name="connsiteY5" fmla="*/ 1782618 h 2706255"/>
              <a:gd name="connsiteX6" fmla="*/ 3417454 w 8398545"/>
              <a:gd name="connsiteY6" fmla="*/ 1773382 h 2706255"/>
              <a:gd name="connsiteX7" fmla="*/ 3325091 w 8398545"/>
              <a:gd name="connsiteY7" fmla="*/ 1791855 h 2706255"/>
              <a:gd name="connsiteX8" fmla="*/ 3223491 w 8398545"/>
              <a:gd name="connsiteY8" fmla="*/ 1810327 h 2706255"/>
              <a:gd name="connsiteX9" fmla="*/ 3112654 w 8398545"/>
              <a:gd name="connsiteY9" fmla="*/ 1856509 h 2706255"/>
              <a:gd name="connsiteX10" fmla="*/ 3066473 w 8398545"/>
              <a:gd name="connsiteY10" fmla="*/ 1884218 h 2706255"/>
              <a:gd name="connsiteX11" fmla="*/ 3011054 w 8398545"/>
              <a:gd name="connsiteY11" fmla="*/ 1921164 h 2706255"/>
              <a:gd name="connsiteX12" fmla="*/ 2955636 w 8398545"/>
              <a:gd name="connsiteY12" fmla="*/ 1939636 h 2706255"/>
              <a:gd name="connsiteX13" fmla="*/ 2844800 w 8398545"/>
              <a:gd name="connsiteY13" fmla="*/ 2013527 h 2706255"/>
              <a:gd name="connsiteX14" fmla="*/ 2770909 w 8398545"/>
              <a:gd name="connsiteY14" fmla="*/ 2059709 h 2706255"/>
              <a:gd name="connsiteX15" fmla="*/ 2743200 w 8398545"/>
              <a:gd name="connsiteY15" fmla="*/ 2078182 h 2706255"/>
              <a:gd name="connsiteX16" fmla="*/ 2697018 w 8398545"/>
              <a:gd name="connsiteY16" fmla="*/ 2105891 h 2706255"/>
              <a:gd name="connsiteX17" fmla="*/ 2632364 w 8398545"/>
              <a:gd name="connsiteY17" fmla="*/ 2152073 h 2706255"/>
              <a:gd name="connsiteX18" fmla="*/ 2586182 w 8398545"/>
              <a:gd name="connsiteY18" fmla="*/ 2170546 h 2706255"/>
              <a:gd name="connsiteX19" fmla="*/ 2540000 w 8398545"/>
              <a:gd name="connsiteY19" fmla="*/ 2225964 h 2706255"/>
              <a:gd name="connsiteX20" fmla="*/ 2484582 w 8398545"/>
              <a:gd name="connsiteY20" fmla="*/ 2262909 h 2706255"/>
              <a:gd name="connsiteX21" fmla="*/ 2419927 w 8398545"/>
              <a:gd name="connsiteY21" fmla="*/ 2327564 h 2706255"/>
              <a:gd name="connsiteX22" fmla="*/ 2327564 w 8398545"/>
              <a:gd name="connsiteY22" fmla="*/ 2382982 h 2706255"/>
              <a:gd name="connsiteX23" fmla="*/ 2253673 w 8398545"/>
              <a:gd name="connsiteY23" fmla="*/ 2438400 h 2706255"/>
              <a:gd name="connsiteX24" fmla="*/ 2161309 w 8398545"/>
              <a:gd name="connsiteY24" fmla="*/ 2493818 h 2706255"/>
              <a:gd name="connsiteX25" fmla="*/ 2133600 w 8398545"/>
              <a:gd name="connsiteY25" fmla="*/ 2512291 h 2706255"/>
              <a:gd name="connsiteX26" fmla="*/ 1985818 w 8398545"/>
              <a:gd name="connsiteY26" fmla="*/ 2567709 h 2706255"/>
              <a:gd name="connsiteX27" fmla="*/ 1948873 w 8398545"/>
              <a:gd name="connsiteY27" fmla="*/ 2595418 h 2706255"/>
              <a:gd name="connsiteX28" fmla="*/ 1865745 w 8398545"/>
              <a:gd name="connsiteY28" fmla="*/ 2623127 h 2706255"/>
              <a:gd name="connsiteX29" fmla="*/ 1810327 w 8398545"/>
              <a:gd name="connsiteY29" fmla="*/ 2641600 h 2706255"/>
              <a:gd name="connsiteX30" fmla="*/ 1745673 w 8398545"/>
              <a:gd name="connsiteY30" fmla="*/ 2660073 h 2706255"/>
              <a:gd name="connsiteX31" fmla="*/ 1699491 w 8398545"/>
              <a:gd name="connsiteY31" fmla="*/ 2678546 h 2706255"/>
              <a:gd name="connsiteX32" fmla="*/ 1616364 w 8398545"/>
              <a:gd name="connsiteY32" fmla="*/ 2706255 h 2706255"/>
              <a:gd name="connsiteX33" fmla="*/ 1431636 w 8398545"/>
              <a:gd name="connsiteY33" fmla="*/ 2687782 h 2706255"/>
              <a:gd name="connsiteX34" fmla="*/ 1403927 w 8398545"/>
              <a:gd name="connsiteY34" fmla="*/ 2678546 h 2706255"/>
              <a:gd name="connsiteX35" fmla="*/ 1237673 w 8398545"/>
              <a:gd name="connsiteY35" fmla="*/ 2650836 h 2706255"/>
              <a:gd name="connsiteX36" fmla="*/ 1173018 w 8398545"/>
              <a:gd name="connsiteY36" fmla="*/ 2623127 h 2706255"/>
              <a:gd name="connsiteX37" fmla="*/ 1126836 w 8398545"/>
              <a:gd name="connsiteY37" fmla="*/ 2604655 h 2706255"/>
              <a:gd name="connsiteX38" fmla="*/ 1089891 w 8398545"/>
              <a:gd name="connsiteY38" fmla="*/ 2595418 h 2706255"/>
              <a:gd name="connsiteX39" fmla="*/ 1052945 w 8398545"/>
              <a:gd name="connsiteY39" fmla="*/ 2576946 h 2706255"/>
              <a:gd name="connsiteX40" fmla="*/ 1025236 w 8398545"/>
              <a:gd name="connsiteY40" fmla="*/ 2567709 h 2706255"/>
              <a:gd name="connsiteX41" fmla="*/ 951345 w 8398545"/>
              <a:gd name="connsiteY41" fmla="*/ 2521527 h 2706255"/>
              <a:gd name="connsiteX42" fmla="*/ 905164 w 8398545"/>
              <a:gd name="connsiteY42" fmla="*/ 2512291 h 2706255"/>
              <a:gd name="connsiteX43" fmla="*/ 868218 w 8398545"/>
              <a:gd name="connsiteY43" fmla="*/ 2503055 h 2706255"/>
              <a:gd name="connsiteX44" fmla="*/ 785091 w 8398545"/>
              <a:gd name="connsiteY44" fmla="*/ 2466109 h 2706255"/>
              <a:gd name="connsiteX45" fmla="*/ 720436 w 8398545"/>
              <a:gd name="connsiteY45" fmla="*/ 2429164 h 2706255"/>
              <a:gd name="connsiteX46" fmla="*/ 637309 w 8398545"/>
              <a:gd name="connsiteY46" fmla="*/ 2392218 h 2706255"/>
              <a:gd name="connsiteX47" fmla="*/ 581891 w 8398545"/>
              <a:gd name="connsiteY47" fmla="*/ 2346036 h 2706255"/>
              <a:gd name="connsiteX48" fmla="*/ 508000 w 8398545"/>
              <a:gd name="connsiteY48" fmla="*/ 2318327 h 2706255"/>
              <a:gd name="connsiteX49" fmla="*/ 452582 w 8398545"/>
              <a:gd name="connsiteY49" fmla="*/ 2272146 h 2706255"/>
              <a:gd name="connsiteX50" fmla="*/ 424873 w 8398545"/>
              <a:gd name="connsiteY50" fmla="*/ 2244436 h 2706255"/>
              <a:gd name="connsiteX51" fmla="*/ 360218 w 8398545"/>
              <a:gd name="connsiteY51" fmla="*/ 2198255 h 2706255"/>
              <a:gd name="connsiteX52" fmla="*/ 323273 w 8398545"/>
              <a:gd name="connsiteY52" fmla="*/ 2170546 h 2706255"/>
              <a:gd name="connsiteX53" fmla="*/ 295564 w 8398545"/>
              <a:gd name="connsiteY53" fmla="*/ 2152073 h 2706255"/>
              <a:gd name="connsiteX54" fmla="*/ 221673 w 8398545"/>
              <a:gd name="connsiteY54" fmla="*/ 2087418 h 2706255"/>
              <a:gd name="connsiteX55" fmla="*/ 193964 w 8398545"/>
              <a:gd name="connsiteY55" fmla="*/ 2068946 h 2706255"/>
              <a:gd name="connsiteX56" fmla="*/ 166254 w 8398545"/>
              <a:gd name="connsiteY56" fmla="*/ 2032000 h 2706255"/>
              <a:gd name="connsiteX57" fmla="*/ 110836 w 8398545"/>
              <a:gd name="connsiteY57" fmla="*/ 1976582 h 2706255"/>
              <a:gd name="connsiteX58" fmla="*/ 83127 w 8398545"/>
              <a:gd name="connsiteY58" fmla="*/ 1948873 h 2706255"/>
              <a:gd name="connsiteX59" fmla="*/ 55418 w 8398545"/>
              <a:gd name="connsiteY59" fmla="*/ 1911927 h 2706255"/>
              <a:gd name="connsiteX60" fmla="*/ 27709 w 8398545"/>
              <a:gd name="connsiteY60" fmla="*/ 1856509 h 2706255"/>
              <a:gd name="connsiteX61" fmla="*/ 9236 w 8398545"/>
              <a:gd name="connsiteY61" fmla="*/ 1754909 h 2706255"/>
              <a:gd name="connsiteX62" fmla="*/ 0 w 8398545"/>
              <a:gd name="connsiteY62" fmla="*/ 1699491 h 2706255"/>
              <a:gd name="connsiteX63" fmla="*/ 9236 w 8398545"/>
              <a:gd name="connsiteY63" fmla="*/ 1431636 h 2706255"/>
              <a:gd name="connsiteX64" fmla="*/ 27709 w 8398545"/>
              <a:gd name="connsiteY64" fmla="*/ 1357746 h 2706255"/>
              <a:gd name="connsiteX65" fmla="*/ 46182 w 8398545"/>
              <a:gd name="connsiteY65" fmla="*/ 1330036 h 2706255"/>
              <a:gd name="connsiteX66" fmla="*/ 120073 w 8398545"/>
              <a:gd name="connsiteY66" fmla="*/ 1228436 h 2706255"/>
              <a:gd name="connsiteX67" fmla="*/ 157018 w 8398545"/>
              <a:gd name="connsiteY67" fmla="*/ 1163782 h 2706255"/>
              <a:gd name="connsiteX68" fmla="*/ 193964 w 8398545"/>
              <a:gd name="connsiteY68" fmla="*/ 1108364 h 2706255"/>
              <a:gd name="connsiteX69" fmla="*/ 212436 w 8398545"/>
              <a:gd name="connsiteY69" fmla="*/ 1080655 h 2706255"/>
              <a:gd name="connsiteX70" fmla="*/ 249382 w 8398545"/>
              <a:gd name="connsiteY70" fmla="*/ 1062182 h 2706255"/>
              <a:gd name="connsiteX71" fmla="*/ 277091 w 8398545"/>
              <a:gd name="connsiteY71" fmla="*/ 1025236 h 2706255"/>
              <a:gd name="connsiteX72" fmla="*/ 304800 w 8398545"/>
              <a:gd name="connsiteY72" fmla="*/ 1006764 h 2706255"/>
              <a:gd name="connsiteX73" fmla="*/ 369454 w 8398545"/>
              <a:gd name="connsiteY73" fmla="*/ 960582 h 2706255"/>
              <a:gd name="connsiteX74" fmla="*/ 387927 w 8398545"/>
              <a:gd name="connsiteY74" fmla="*/ 932873 h 2706255"/>
              <a:gd name="connsiteX75" fmla="*/ 415636 w 8398545"/>
              <a:gd name="connsiteY75" fmla="*/ 914400 h 2706255"/>
              <a:gd name="connsiteX76" fmla="*/ 443345 w 8398545"/>
              <a:gd name="connsiteY76" fmla="*/ 886691 h 2706255"/>
              <a:gd name="connsiteX77" fmla="*/ 480291 w 8398545"/>
              <a:gd name="connsiteY77" fmla="*/ 840509 h 2706255"/>
              <a:gd name="connsiteX78" fmla="*/ 508000 w 8398545"/>
              <a:gd name="connsiteY78" fmla="*/ 822036 h 2706255"/>
              <a:gd name="connsiteX79" fmla="*/ 563418 w 8398545"/>
              <a:gd name="connsiteY79" fmla="*/ 803564 h 2706255"/>
              <a:gd name="connsiteX80" fmla="*/ 618836 w 8398545"/>
              <a:gd name="connsiteY80" fmla="*/ 757382 h 2706255"/>
              <a:gd name="connsiteX81" fmla="*/ 655782 w 8398545"/>
              <a:gd name="connsiteY81" fmla="*/ 748146 h 2706255"/>
              <a:gd name="connsiteX82" fmla="*/ 729673 w 8398545"/>
              <a:gd name="connsiteY82" fmla="*/ 720436 h 2706255"/>
              <a:gd name="connsiteX83" fmla="*/ 757382 w 8398545"/>
              <a:gd name="connsiteY83" fmla="*/ 701964 h 2706255"/>
              <a:gd name="connsiteX84" fmla="*/ 785091 w 8398545"/>
              <a:gd name="connsiteY84" fmla="*/ 674255 h 2706255"/>
              <a:gd name="connsiteX85" fmla="*/ 840509 w 8398545"/>
              <a:gd name="connsiteY85" fmla="*/ 655782 h 2706255"/>
              <a:gd name="connsiteX86" fmla="*/ 868218 w 8398545"/>
              <a:gd name="connsiteY86" fmla="*/ 637309 h 2706255"/>
              <a:gd name="connsiteX87" fmla="*/ 932873 w 8398545"/>
              <a:gd name="connsiteY87" fmla="*/ 618836 h 2706255"/>
              <a:gd name="connsiteX88" fmla="*/ 1016000 w 8398545"/>
              <a:gd name="connsiteY88" fmla="*/ 591127 h 2706255"/>
              <a:gd name="connsiteX89" fmla="*/ 1043709 w 8398545"/>
              <a:gd name="connsiteY89" fmla="*/ 581891 h 2706255"/>
              <a:gd name="connsiteX90" fmla="*/ 1597891 w 8398545"/>
              <a:gd name="connsiteY90" fmla="*/ 563418 h 2706255"/>
              <a:gd name="connsiteX91" fmla="*/ 1690254 w 8398545"/>
              <a:gd name="connsiteY91" fmla="*/ 544946 h 2706255"/>
              <a:gd name="connsiteX92" fmla="*/ 1773382 w 8398545"/>
              <a:gd name="connsiteY92" fmla="*/ 526473 h 2706255"/>
              <a:gd name="connsiteX93" fmla="*/ 1810327 w 8398545"/>
              <a:gd name="connsiteY93" fmla="*/ 508000 h 2706255"/>
              <a:gd name="connsiteX94" fmla="*/ 1874982 w 8398545"/>
              <a:gd name="connsiteY94" fmla="*/ 498764 h 2706255"/>
              <a:gd name="connsiteX95" fmla="*/ 1911927 w 8398545"/>
              <a:gd name="connsiteY95" fmla="*/ 489527 h 2706255"/>
              <a:gd name="connsiteX96" fmla="*/ 1976582 w 8398545"/>
              <a:gd name="connsiteY96" fmla="*/ 461818 h 2706255"/>
              <a:gd name="connsiteX97" fmla="*/ 2013527 w 8398545"/>
              <a:gd name="connsiteY97" fmla="*/ 452582 h 2706255"/>
              <a:gd name="connsiteX98" fmla="*/ 2105891 w 8398545"/>
              <a:gd name="connsiteY98" fmla="*/ 387927 h 2706255"/>
              <a:gd name="connsiteX99" fmla="*/ 2142836 w 8398545"/>
              <a:gd name="connsiteY99" fmla="*/ 369455 h 2706255"/>
              <a:gd name="connsiteX100" fmla="*/ 2225964 w 8398545"/>
              <a:gd name="connsiteY100" fmla="*/ 314036 h 2706255"/>
              <a:gd name="connsiteX101" fmla="*/ 2281382 w 8398545"/>
              <a:gd name="connsiteY101" fmla="*/ 277091 h 2706255"/>
              <a:gd name="connsiteX102" fmla="*/ 2309091 w 8398545"/>
              <a:gd name="connsiteY102" fmla="*/ 258618 h 2706255"/>
              <a:gd name="connsiteX103" fmla="*/ 2346036 w 8398545"/>
              <a:gd name="connsiteY103" fmla="*/ 249382 h 2706255"/>
              <a:gd name="connsiteX104" fmla="*/ 2401454 w 8398545"/>
              <a:gd name="connsiteY104" fmla="*/ 230909 h 2706255"/>
              <a:gd name="connsiteX105" fmla="*/ 2429164 w 8398545"/>
              <a:gd name="connsiteY105" fmla="*/ 221673 h 2706255"/>
              <a:gd name="connsiteX106" fmla="*/ 2484582 w 8398545"/>
              <a:gd name="connsiteY106" fmla="*/ 203200 h 2706255"/>
              <a:gd name="connsiteX107" fmla="*/ 2521527 w 8398545"/>
              <a:gd name="connsiteY107" fmla="*/ 193964 h 2706255"/>
              <a:gd name="connsiteX108" fmla="*/ 2613891 w 8398545"/>
              <a:gd name="connsiteY108" fmla="*/ 166255 h 2706255"/>
              <a:gd name="connsiteX109" fmla="*/ 2641600 w 8398545"/>
              <a:gd name="connsiteY109" fmla="*/ 157018 h 2706255"/>
              <a:gd name="connsiteX110" fmla="*/ 2687782 w 8398545"/>
              <a:gd name="connsiteY110" fmla="*/ 147782 h 2706255"/>
              <a:gd name="connsiteX111" fmla="*/ 2715491 w 8398545"/>
              <a:gd name="connsiteY111" fmla="*/ 138546 h 2706255"/>
              <a:gd name="connsiteX112" fmla="*/ 2946400 w 8398545"/>
              <a:gd name="connsiteY112" fmla="*/ 120073 h 2706255"/>
              <a:gd name="connsiteX113" fmla="*/ 3519054 w 8398545"/>
              <a:gd name="connsiteY113" fmla="*/ 110836 h 2706255"/>
              <a:gd name="connsiteX114" fmla="*/ 3897745 w 8398545"/>
              <a:gd name="connsiteY114" fmla="*/ 83127 h 2706255"/>
              <a:gd name="connsiteX115" fmla="*/ 4350327 w 8398545"/>
              <a:gd name="connsiteY115" fmla="*/ 101600 h 2706255"/>
              <a:gd name="connsiteX116" fmla="*/ 4775200 w 8398545"/>
              <a:gd name="connsiteY116" fmla="*/ 92364 h 2706255"/>
              <a:gd name="connsiteX117" fmla="*/ 4867564 w 8398545"/>
              <a:gd name="connsiteY117" fmla="*/ 64655 h 2706255"/>
              <a:gd name="connsiteX118" fmla="*/ 4932218 w 8398545"/>
              <a:gd name="connsiteY118" fmla="*/ 55418 h 2706255"/>
              <a:gd name="connsiteX119" fmla="*/ 7906327 w 8398545"/>
              <a:gd name="connsiteY119" fmla="*/ 0 h 2706255"/>
              <a:gd name="connsiteX120" fmla="*/ 7934036 w 8398545"/>
              <a:gd name="connsiteY120" fmla="*/ 18473 h 2706255"/>
              <a:gd name="connsiteX121" fmla="*/ 7961745 w 8398545"/>
              <a:gd name="connsiteY121" fmla="*/ 46182 h 2706255"/>
              <a:gd name="connsiteX122" fmla="*/ 7998691 w 8398545"/>
              <a:gd name="connsiteY122" fmla="*/ 55418 h 2706255"/>
              <a:gd name="connsiteX123" fmla="*/ 8044873 w 8398545"/>
              <a:gd name="connsiteY123" fmla="*/ 83127 h 2706255"/>
              <a:gd name="connsiteX124" fmla="*/ 8100291 w 8398545"/>
              <a:gd name="connsiteY124" fmla="*/ 120073 h 2706255"/>
              <a:gd name="connsiteX125" fmla="*/ 8137236 w 8398545"/>
              <a:gd name="connsiteY125" fmla="*/ 138546 h 2706255"/>
              <a:gd name="connsiteX126" fmla="*/ 8174182 w 8398545"/>
              <a:gd name="connsiteY126" fmla="*/ 175491 h 2706255"/>
              <a:gd name="connsiteX127" fmla="*/ 8211127 w 8398545"/>
              <a:gd name="connsiteY127" fmla="*/ 203200 h 2706255"/>
              <a:gd name="connsiteX128" fmla="*/ 8266545 w 8398545"/>
              <a:gd name="connsiteY128" fmla="*/ 258618 h 2706255"/>
              <a:gd name="connsiteX129" fmla="*/ 8312727 w 8398545"/>
              <a:gd name="connsiteY129" fmla="*/ 341746 h 2706255"/>
              <a:gd name="connsiteX130" fmla="*/ 8340436 w 8398545"/>
              <a:gd name="connsiteY130" fmla="*/ 378691 h 2706255"/>
              <a:gd name="connsiteX131" fmla="*/ 8349673 w 8398545"/>
              <a:gd name="connsiteY131" fmla="*/ 406400 h 2706255"/>
              <a:gd name="connsiteX132" fmla="*/ 8368145 w 8398545"/>
              <a:gd name="connsiteY132" fmla="*/ 434109 h 2706255"/>
              <a:gd name="connsiteX133" fmla="*/ 8377382 w 8398545"/>
              <a:gd name="connsiteY133" fmla="*/ 498764 h 2706255"/>
              <a:gd name="connsiteX134" fmla="*/ 8386618 w 8398545"/>
              <a:gd name="connsiteY134" fmla="*/ 535709 h 2706255"/>
              <a:gd name="connsiteX135" fmla="*/ 8386618 w 8398545"/>
              <a:gd name="connsiteY135" fmla="*/ 831273 h 2706255"/>
              <a:gd name="connsiteX136" fmla="*/ 8377382 w 8398545"/>
              <a:gd name="connsiteY136" fmla="*/ 868218 h 2706255"/>
              <a:gd name="connsiteX137" fmla="*/ 8349673 w 8398545"/>
              <a:gd name="connsiteY137" fmla="*/ 1016000 h 2706255"/>
              <a:gd name="connsiteX138" fmla="*/ 8331200 w 8398545"/>
              <a:gd name="connsiteY138" fmla="*/ 1062182 h 2706255"/>
              <a:gd name="connsiteX139" fmla="*/ 8321964 w 8398545"/>
              <a:gd name="connsiteY139" fmla="*/ 1099127 h 2706255"/>
              <a:gd name="connsiteX140" fmla="*/ 8303491 w 8398545"/>
              <a:gd name="connsiteY140" fmla="*/ 1145309 h 2706255"/>
              <a:gd name="connsiteX141" fmla="*/ 8285018 w 8398545"/>
              <a:gd name="connsiteY141" fmla="*/ 1219200 h 2706255"/>
              <a:gd name="connsiteX142" fmla="*/ 8275782 w 8398545"/>
              <a:gd name="connsiteY142" fmla="*/ 1246909 h 2706255"/>
              <a:gd name="connsiteX143" fmla="*/ 8266545 w 8398545"/>
              <a:gd name="connsiteY143" fmla="*/ 1293091 h 2706255"/>
              <a:gd name="connsiteX144" fmla="*/ 8238836 w 8398545"/>
              <a:gd name="connsiteY144" fmla="*/ 1330036 h 2706255"/>
              <a:gd name="connsiteX145" fmla="*/ 8229600 w 8398545"/>
              <a:gd name="connsiteY145" fmla="*/ 1357746 h 2706255"/>
              <a:gd name="connsiteX146" fmla="*/ 8201891 w 8398545"/>
              <a:gd name="connsiteY146" fmla="*/ 1468582 h 2706255"/>
              <a:gd name="connsiteX147" fmla="*/ 8146473 w 8398545"/>
              <a:gd name="connsiteY147" fmla="*/ 1551709 h 2706255"/>
              <a:gd name="connsiteX148" fmla="*/ 8072582 w 8398545"/>
              <a:gd name="connsiteY148" fmla="*/ 1662546 h 2706255"/>
              <a:gd name="connsiteX149" fmla="*/ 8054109 w 8398545"/>
              <a:gd name="connsiteY149" fmla="*/ 1690255 h 2706255"/>
              <a:gd name="connsiteX150" fmla="*/ 8026400 w 8398545"/>
              <a:gd name="connsiteY150" fmla="*/ 1736436 h 2706255"/>
              <a:gd name="connsiteX151" fmla="*/ 7980218 w 8398545"/>
              <a:gd name="connsiteY151" fmla="*/ 1773382 h 2706255"/>
              <a:gd name="connsiteX152" fmla="*/ 7934036 w 8398545"/>
              <a:gd name="connsiteY152" fmla="*/ 1828800 h 2706255"/>
              <a:gd name="connsiteX153" fmla="*/ 7887854 w 8398545"/>
              <a:gd name="connsiteY153" fmla="*/ 1847273 h 2706255"/>
              <a:gd name="connsiteX154" fmla="*/ 7860145 w 8398545"/>
              <a:gd name="connsiteY154" fmla="*/ 1884218 h 2706255"/>
              <a:gd name="connsiteX155" fmla="*/ 7767782 w 8398545"/>
              <a:gd name="connsiteY155" fmla="*/ 1921164 h 2706255"/>
              <a:gd name="connsiteX156" fmla="*/ 7712364 w 8398545"/>
              <a:gd name="connsiteY156" fmla="*/ 1948873 h 2706255"/>
              <a:gd name="connsiteX157" fmla="*/ 7684654 w 8398545"/>
              <a:gd name="connsiteY157" fmla="*/ 1967346 h 2706255"/>
              <a:gd name="connsiteX158" fmla="*/ 7555345 w 8398545"/>
              <a:gd name="connsiteY158" fmla="*/ 1976582 h 2706255"/>
              <a:gd name="connsiteX159" fmla="*/ 6687127 w 8398545"/>
              <a:gd name="connsiteY159" fmla="*/ 1958109 h 2706255"/>
              <a:gd name="connsiteX160" fmla="*/ 6659418 w 8398545"/>
              <a:gd name="connsiteY160" fmla="*/ 1948873 h 2706255"/>
              <a:gd name="connsiteX161" fmla="*/ 6567054 w 8398545"/>
              <a:gd name="connsiteY161" fmla="*/ 1939636 h 2706255"/>
              <a:gd name="connsiteX162" fmla="*/ 6520873 w 8398545"/>
              <a:gd name="connsiteY162" fmla="*/ 1930400 h 2706255"/>
              <a:gd name="connsiteX163" fmla="*/ 6391564 w 8398545"/>
              <a:gd name="connsiteY163" fmla="*/ 1921164 h 2706255"/>
              <a:gd name="connsiteX164" fmla="*/ 6280727 w 8398545"/>
              <a:gd name="connsiteY164" fmla="*/ 1911927 h 2706255"/>
              <a:gd name="connsiteX165" fmla="*/ 6096000 w 8398545"/>
              <a:gd name="connsiteY165" fmla="*/ 1893455 h 2706255"/>
              <a:gd name="connsiteX166" fmla="*/ 5975927 w 8398545"/>
              <a:gd name="connsiteY166" fmla="*/ 1865746 h 2706255"/>
              <a:gd name="connsiteX167" fmla="*/ 5809673 w 8398545"/>
              <a:gd name="connsiteY167" fmla="*/ 1856509 h 2706255"/>
              <a:gd name="connsiteX168" fmla="*/ 4378036 w 8398545"/>
              <a:gd name="connsiteY168" fmla="*/ 1847273 h 2706255"/>
              <a:gd name="connsiteX169" fmla="*/ 3934691 w 8398545"/>
              <a:gd name="connsiteY169" fmla="*/ 1856509 h 2706255"/>
              <a:gd name="connsiteX170" fmla="*/ 3906982 w 8398545"/>
              <a:gd name="connsiteY170" fmla="*/ 1874982 h 2706255"/>
              <a:gd name="connsiteX171" fmla="*/ 3870036 w 8398545"/>
              <a:gd name="connsiteY171" fmla="*/ 1893455 h 2706255"/>
              <a:gd name="connsiteX172" fmla="*/ 3722254 w 8398545"/>
              <a:gd name="connsiteY172" fmla="*/ 1865746 h 2706255"/>
              <a:gd name="connsiteX0" fmla="*/ 3722254 w 8398545"/>
              <a:gd name="connsiteY0" fmla="*/ 1865790 h 2706299"/>
              <a:gd name="connsiteX1" fmla="*/ 3722254 w 8398545"/>
              <a:gd name="connsiteY1" fmla="*/ 1865790 h 2706299"/>
              <a:gd name="connsiteX2" fmla="*/ 3629891 w 8398545"/>
              <a:gd name="connsiteY2" fmla="*/ 1847317 h 2706299"/>
              <a:gd name="connsiteX3" fmla="*/ 3556000 w 8398545"/>
              <a:gd name="connsiteY3" fmla="*/ 1819608 h 2706299"/>
              <a:gd name="connsiteX4" fmla="*/ 3500582 w 8398545"/>
              <a:gd name="connsiteY4" fmla="*/ 1801135 h 2706299"/>
              <a:gd name="connsiteX5" fmla="*/ 3445164 w 8398545"/>
              <a:gd name="connsiteY5" fmla="*/ 1782662 h 2706299"/>
              <a:gd name="connsiteX6" fmla="*/ 3417454 w 8398545"/>
              <a:gd name="connsiteY6" fmla="*/ 1773426 h 2706299"/>
              <a:gd name="connsiteX7" fmla="*/ 3325091 w 8398545"/>
              <a:gd name="connsiteY7" fmla="*/ 1791899 h 2706299"/>
              <a:gd name="connsiteX8" fmla="*/ 3223491 w 8398545"/>
              <a:gd name="connsiteY8" fmla="*/ 1810371 h 2706299"/>
              <a:gd name="connsiteX9" fmla="*/ 3112654 w 8398545"/>
              <a:gd name="connsiteY9" fmla="*/ 1856553 h 2706299"/>
              <a:gd name="connsiteX10" fmla="*/ 3066473 w 8398545"/>
              <a:gd name="connsiteY10" fmla="*/ 1884262 h 2706299"/>
              <a:gd name="connsiteX11" fmla="*/ 3011054 w 8398545"/>
              <a:gd name="connsiteY11" fmla="*/ 1921208 h 2706299"/>
              <a:gd name="connsiteX12" fmla="*/ 2955636 w 8398545"/>
              <a:gd name="connsiteY12" fmla="*/ 1939680 h 2706299"/>
              <a:gd name="connsiteX13" fmla="*/ 2844800 w 8398545"/>
              <a:gd name="connsiteY13" fmla="*/ 2013571 h 2706299"/>
              <a:gd name="connsiteX14" fmla="*/ 2770909 w 8398545"/>
              <a:gd name="connsiteY14" fmla="*/ 2059753 h 2706299"/>
              <a:gd name="connsiteX15" fmla="*/ 2743200 w 8398545"/>
              <a:gd name="connsiteY15" fmla="*/ 2078226 h 2706299"/>
              <a:gd name="connsiteX16" fmla="*/ 2697018 w 8398545"/>
              <a:gd name="connsiteY16" fmla="*/ 2105935 h 2706299"/>
              <a:gd name="connsiteX17" fmla="*/ 2632364 w 8398545"/>
              <a:gd name="connsiteY17" fmla="*/ 2152117 h 2706299"/>
              <a:gd name="connsiteX18" fmla="*/ 2586182 w 8398545"/>
              <a:gd name="connsiteY18" fmla="*/ 2170590 h 2706299"/>
              <a:gd name="connsiteX19" fmla="*/ 2540000 w 8398545"/>
              <a:gd name="connsiteY19" fmla="*/ 2226008 h 2706299"/>
              <a:gd name="connsiteX20" fmla="*/ 2484582 w 8398545"/>
              <a:gd name="connsiteY20" fmla="*/ 2262953 h 2706299"/>
              <a:gd name="connsiteX21" fmla="*/ 2419927 w 8398545"/>
              <a:gd name="connsiteY21" fmla="*/ 2327608 h 2706299"/>
              <a:gd name="connsiteX22" fmla="*/ 2327564 w 8398545"/>
              <a:gd name="connsiteY22" fmla="*/ 2383026 h 2706299"/>
              <a:gd name="connsiteX23" fmla="*/ 2253673 w 8398545"/>
              <a:gd name="connsiteY23" fmla="*/ 2438444 h 2706299"/>
              <a:gd name="connsiteX24" fmla="*/ 2161309 w 8398545"/>
              <a:gd name="connsiteY24" fmla="*/ 2493862 h 2706299"/>
              <a:gd name="connsiteX25" fmla="*/ 2133600 w 8398545"/>
              <a:gd name="connsiteY25" fmla="*/ 2512335 h 2706299"/>
              <a:gd name="connsiteX26" fmla="*/ 1985818 w 8398545"/>
              <a:gd name="connsiteY26" fmla="*/ 2567753 h 2706299"/>
              <a:gd name="connsiteX27" fmla="*/ 1948873 w 8398545"/>
              <a:gd name="connsiteY27" fmla="*/ 2595462 h 2706299"/>
              <a:gd name="connsiteX28" fmla="*/ 1865745 w 8398545"/>
              <a:gd name="connsiteY28" fmla="*/ 2623171 h 2706299"/>
              <a:gd name="connsiteX29" fmla="*/ 1810327 w 8398545"/>
              <a:gd name="connsiteY29" fmla="*/ 2641644 h 2706299"/>
              <a:gd name="connsiteX30" fmla="*/ 1745673 w 8398545"/>
              <a:gd name="connsiteY30" fmla="*/ 2660117 h 2706299"/>
              <a:gd name="connsiteX31" fmla="*/ 1699491 w 8398545"/>
              <a:gd name="connsiteY31" fmla="*/ 2678590 h 2706299"/>
              <a:gd name="connsiteX32" fmla="*/ 1616364 w 8398545"/>
              <a:gd name="connsiteY32" fmla="*/ 2706299 h 2706299"/>
              <a:gd name="connsiteX33" fmla="*/ 1431636 w 8398545"/>
              <a:gd name="connsiteY33" fmla="*/ 2687826 h 2706299"/>
              <a:gd name="connsiteX34" fmla="*/ 1403927 w 8398545"/>
              <a:gd name="connsiteY34" fmla="*/ 2678590 h 2706299"/>
              <a:gd name="connsiteX35" fmla="*/ 1237673 w 8398545"/>
              <a:gd name="connsiteY35" fmla="*/ 2650880 h 2706299"/>
              <a:gd name="connsiteX36" fmla="*/ 1173018 w 8398545"/>
              <a:gd name="connsiteY36" fmla="*/ 2623171 h 2706299"/>
              <a:gd name="connsiteX37" fmla="*/ 1126836 w 8398545"/>
              <a:gd name="connsiteY37" fmla="*/ 2604699 h 2706299"/>
              <a:gd name="connsiteX38" fmla="*/ 1089891 w 8398545"/>
              <a:gd name="connsiteY38" fmla="*/ 2595462 h 2706299"/>
              <a:gd name="connsiteX39" fmla="*/ 1052945 w 8398545"/>
              <a:gd name="connsiteY39" fmla="*/ 2576990 h 2706299"/>
              <a:gd name="connsiteX40" fmla="*/ 1025236 w 8398545"/>
              <a:gd name="connsiteY40" fmla="*/ 2567753 h 2706299"/>
              <a:gd name="connsiteX41" fmla="*/ 951345 w 8398545"/>
              <a:gd name="connsiteY41" fmla="*/ 2521571 h 2706299"/>
              <a:gd name="connsiteX42" fmla="*/ 905164 w 8398545"/>
              <a:gd name="connsiteY42" fmla="*/ 2512335 h 2706299"/>
              <a:gd name="connsiteX43" fmla="*/ 868218 w 8398545"/>
              <a:gd name="connsiteY43" fmla="*/ 2503099 h 2706299"/>
              <a:gd name="connsiteX44" fmla="*/ 785091 w 8398545"/>
              <a:gd name="connsiteY44" fmla="*/ 2466153 h 2706299"/>
              <a:gd name="connsiteX45" fmla="*/ 720436 w 8398545"/>
              <a:gd name="connsiteY45" fmla="*/ 2429208 h 2706299"/>
              <a:gd name="connsiteX46" fmla="*/ 637309 w 8398545"/>
              <a:gd name="connsiteY46" fmla="*/ 2392262 h 2706299"/>
              <a:gd name="connsiteX47" fmla="*/ 581891 w 8398545"/>
              <a:gd name="connsiteY47" fmla="*/ 2346080 h 2706299"/>
              <a:gd name="connsiteX48" fmla="*/ 508000 w 8398545"/>
              <a:gd name="connsiteY48" fmla="*/ 2318371 h 2706299"/>
              <a:gd name="connsiteX49" fmla="*/ 452582 w 8398545"/>
              <a:gd name="connsiteY49" fmla="*/ 2272190 h 2706299"/>
              <a:gd name="connsiteX50" fmla="*/ 424873 w 8398545"/>
              <a:gd name="connsiteY50" fmla="*/ 2244480 h 2706299"/>
              <a:gd name="connsiteX51" fmla="*/ 360218 w 8398545"/>
              <a:gd name="connsiteY51" fmla="*/ 2198299 h 2706299"/>
              <a:gd name="connsiteX52" fmla="*/ 323273 w 8398545"/>
              <a:gd name="connsiteY52" fmla="*/ 2170590 h 2706299"/>
              <a:gd name="connsiteX53" fmla="*/ 295564 w 8398545"/>
              <a:gd name="connsiteY53" fmla="*/ 2152117 h 2706299"/>
              <a:gd name="connsiteX54" fmla="*/ 221673 w 8398545"/>
              <a:gd name="connsiteY54" fmla="*/ 2087462 h 2706299"/>
              <a:gd name="connsiteX55" fmla="*/ 193964 w 8398545"/>
              <a:gd name="connsiteY55" fmla="*/ 2068990 h 2706299"/>
              <a:gd name="connsiteX56" fmla="*/ 166254 w 8398545"/>
              <a:gd name="connsiteY56" fmla="*/ 2032044 h 2706299"/>
              <a:gd name="connsiteX57" fmla="*/ 110836 w 8398545"/>
              <a:gd name="connsiteY57" fmla="*/ 1976626 h 2706299"/>
              <a:gd name="connsiteX58" fmla="*/ 83127 w 8398545"/>
              <a:gd name="connsiteY58" fmla="*/ 1948917 h 2706299"/>
              <a:gd name="connsiteX59" fmla="*/ 55418 w 8398545"/>
              <a:gd name="connsiteY59" fmla="*/ 1911971 h 2706299"/>
              <a:gd name="connsiteX60" fmla="*/ 27709 w 8398545"/>
              <a:gd name="connsiteY60" fmla="*/ 1856553 h 2706299"/>
              <a:gd name="connsiteX61" fmla="*/ 9236 w 8398545"/>
              <a:gd name="connsiteY61" fmla="*/ 1754953 h 2706299"/>
              <a:gd name="connsiteX62" fmla="*/ 0 w 8398545"/>
              <a:gd name="connsiteY62" fmla="*/ 1699535 h 2706299"/>
              <a:gd name="connsiteX63" fmla="*/ 9236 w 8398545"/>
              <a:gd name="connsiteY63" fmla="*/ 1431680 h 2706299"/>
              <a:gd name="connsiteX64" fmla="*/ 27709 w 8398545"/>
              <a:gd name="connsiteY64" fmla="*/ 1357790 h 2706299"/>
              <a:gd name="connsiteX65" fmla="*/ 46182 w 8398545"/>
              <a:gd name="connsiteY65" fmla="*/ 1330080 h 2706299"/>
              <a:gd name="connsiteX66" fmla="*/ 120073 w 8398545"/>
              <a:gd name="connsiteY66" fmla="*/ 1228480 h 2706299"/>
              <a:gd name="connsiteX67" fmla="*/ 157018 w 8398545"/>
              <a:gd name="connsiteY67" fmla="*/ 1163826 h 2706299"/>
              <a:gd name="connsiteX68" fmla="*/ 193964 w 8398545"/>
              <a:gd name="connsiteY68" fmla="*/ 1108408 h 2706299"/>
              <a:gd name="connsiteX69" fmla="*/ 212436 w 8398545"/>
              <a:gd name="connsiteY69" fmla="*/ 1080699 h 2706299"/>
              <a:gd name="connsiteX70" fmla="*/ 249382 w 8398545"/>
              <a:gd name="connsiteY70" fmla="*/ 1062226 h 2706299"/>
              <a:gd name="connsiteX71" fmla="*/ 277091 w 8398545"/>
              <a:gd name="connsiteY71" fmla="*/ 1025280 h 2706299"/>
              <a:gd name="connsiteX72" fmla="*/ 304800 w 8398545"/>
              <a:gd name="connsiteY72" fmla="*/ 1006808 h 2706299"/>
              <a:gd name="connsiteX73" fmla="*/ 369454 w 8398545"/>
              <a:gd name="connsiteY73" fmla="*/ 960626 h 2706299"/>
              <a:gd name="connsiteX74" fmla="*/ 387927 w 8398545"/>
              <a:gd name="connsiteY74" fmla="*/ 932917 h 2706299"/>
              <a:gd name="connsiteX75" fmla="*/ 415636 w 8398545"/>
              <a:gd name="connsiteY75" fmla="*/ 914444 h 2706299"/>
              <a:gd name="connsiteX76" fmla="*/ 443345 w 8398545"/>
              <a:gd name="connsiteY76" fmla="*/ 886735 h 2706299"/>
              <a:gd name="connsiteX77" fmla="*/ 480291 w 8398545"/>
              <a:gd name="connsiteY77" fmla="*/ 840553 h 2706299"/>
              <a:gd name="connsiteX78" fmla="*/ 508000 w 8398545"/>
              <a:gd name="connsiteY78" fmla="*/ 822080 h 2706299"/>
              <a:gd name="connsiteX79" fmla="*/ 563418 w 8398545"/>
              <a:gd name="connsiteY79" fmla="*/ 803608 h 2706299"/>
              <a:gd name="connsiteX80" fmla="*/ 618836 w 8398545"/>
              <a:gd name="connsiteY80" fmla="*/ 757426 h 2706299"/>
              <a:gd name="connsiteX81" fmla="*/ 655782 w 8398545"/>
              <a:gd name="connsiteY81" fmla="*/ 748190 h 2706299"/>
              <a:gd name="connsiteX82" fmla="*/ 729673 w 8398545"/>
              <a:gd name="connsiteY82" fmla="*/ 720480 h 2706299"/>
              <a:gd name="connsiteX83" fmla="*/ 757382 w 8398545"/>
              <a:gd name="connsiteY83" fmla="*/ 702008 h 2706299"/>
              <a:gd name="connsiteX84" fmla="*/ 785091 w 8398545"/>
              <a:gd name="connsiteY84" fmla="*/ 674299 h 2706299"/>
              <a:gd name="connsiteX85" fmla="*/ 840509 w 8398545"/>
              <a:gd name="connsiteY85" fmla="*/ 655826 h 2706299"/>
              <a:gd name="connsiteX86" fmla="*/ 868218 w 8398545"/>
              <a:gd name="connsiteY86" fmla="*/ 637353 h 2706299"/>
              <a:gd name="connsiteX87" fmla="*/ 932873 w 8398545"/>
              <a:gd name="connsiteY87" fmla="*/ 618880 h 2706299"/>
              <a:gd name="connsiteX88" fmla="*/ 1016000 w 8398545"/>
              <a:gd name="connsiteY88" fmla="*/ 591171 h 2706299"/>
              <a:gd name="connsiteX89" fmla="*/ 1043709 w 8398545"/>
              <a:gd name="connsiteY89" fmla="*/ 581935 h 2706299"/>
              <a:gd name="connsiteX90" fmla="*/ 1597891 w 8398545"/>
              <a:gd name="connsiteY90" fmla="*/ 563462 h 2706299"/>
              <a:gd name="connsiteX91" fmla="*/ 1690254 w 8398545"/>
              <a:gd name="connsiteY91" fmla="*/ 544990 h 2706299"/>
              <a:gd name="connsiteX92" fmla="*/ 1773382 w 8398545"/>
              <a:gd name="connsiteY92" fmla="*/ 526517 h 2706299"/>
              <a:gd name="connsiteX93" fmla="*/ 1810327 w 8398545"/>
              <a:gd name="connsiteY93" fmla="*/ 508044 h 2706299"/>
              <a:gd name="connsiteX94" fmla="*/ 1874982 w 8398545"/>
              <a:gd name="connsiteY94" fmla="*/ 498808 h 2706299"/>
              <a:gd name="connsiteX95" fmla="*/ 1911927 w 8398545"/>
              <a:gd name="connsiteY95" fmla="*/ 489571 h 2706299"/>
              <a:gd name="connsiteX96" fmla="*/ 1976582 w 8398545"/>
              <a:gd name="connsiteY96" fmla="*/ 461862 h 2706299"/>
              <a:gd name="connsiteX97" fmla="*/ 2013527 w 8398545"/>
              <a:gd name="connsiteY97" fmla="*/ 452626 h 2706299"/>
              <a:gd name="connsiteX98" fmla="*/ 2105891 w 8398545"/>
              <a:gd name="connsiteY98" fmla="*/ 387971 h 2706299"/>
              <a:gd name="connsiteX99" fmla="*/ 2142836 w 8398545"/>
              <a:gd name="connsiteY99" fmla="*/ 369499 h 2706299"/>
              <a:gd name="connsiteX100" fmla="*/ 2225964 w 8398545"/>
              <a:gd name="connsiteY100" fmla="*/ 314080 h 2706299"/>
              <a:gd name="connsiteX101" fmla="*/ 2281382 w 8398545"/>
              <a:gd name="connsiteY101" fmla="*/ 277135 h 2706299"/>
              <a:gd name="connsiteX102" fmla="*/ 2309091 w 8398545"/>
              <a:gd name="connsiteY102" fmla="*/ 258662 h 2706299"/>
              <a:gd name="connsiteX103" fmla="*/ 2346036 w 8398545"/>
              <a:gd name="connsiteY103" fmla="*/ 249426 h 2706299"/>
              <a:gd name="connsiteX104" fmla="*/ 2401454 w 8398545"/>
              <a:gd name="connsiteY104" fmla="*/ 230953 h 2706299"/>
              <a:gd name="connsiteX105" fmla="*/ 2429164 w 8398545"/>
              <a:gd name="connsiteY105" fmla="*/ 221717 h 2706299"/>
              <a:gd name="connsiteX106" fmla="*/ 2484582 w 8398545"/>
              <a:gd name="connsiteY106" fmla="*/ 203244 h 2706299"/>
              <a:gd name="connsiteX107" fmla="*/ 2521527 w 8398545"/>
              <a:gd name="connsiteY107" fmla="*/ 194008 h 2706299"/>
              <a:gd name="connsiteX108" fmla="*/ 2613891 w 8398545"/>
              <a:gd name="connsiteY108" fmla="*/ 166299 h 2706299"/>
              <a:gd name="connsiteX109" fmla="*/ 2641600 w 8398545"/>
              <a:gd name="connsiteY109" fmla="*/ 157062 h 2706299"/>
              <a:gd name="connsiteX110" fmla="*/ 2687782 w 8398545"/>
              <a:gd name="connsiteY110" fmla="*/ 147826 h 2706299"/>
              <a:gd name="connsiteX111" fmla="*/ 2715491 w 8398545"/>
              <a:gd name="connsiteY111" fmla="*/ 138590 h 2706299"/>
              <a:gd name="connsiteX112" fmla="*/ 2946400 w 8398545"/>
              <a:gd name="connsiteY112" fmla="*/ 120117 h 2706299"/>
              <a:gd name="connsiteX113" fmla="*/ 3519054 w 8398545"/>
              <a:gd name="connsiteY113" fmla="*/ 110880 h 2706299"/>
              <a:gd name="connsiteX114" fmla="*/ 3897745 w 8398545"/>
              <a:gd name="connsiteY114" fmla="*/ 83171 h 2706299"/>
              <a:gd name="connsiteX115" fmla="*/ 4350327 w 8398545"/>
              <a:gd name="connsiteY115" fmla="*/ 101644 h 2706299"/>
              <a:gd name="connsiteX116" fmla="*/ 4775200 w 8398545"/>
              <a:gd name="connsiteY116" fmla="*/ 92408 h 2706299"/>
              <a:gd name="connsiteX117" fmla="*/ 4867564 w 8398545"/>
              <a:gd name="connsiteY117" fmla="*/ 64699 h 2706299"/>
              <a:gd name="connsiteX118" fmla="*/ 4932218 w 8398545"/>
              <a:gd name="connsiteY118" fmla="*/ 55462 h 2706299"/>
              <a:gd name="connsiteX119" fmla="*/ 7906327 w 8398545"/>
              <a:gd name="connsiteY119" fmla="*/ 44 h 2706299"/>
              <a:gd name="connsiteX120" fmla="*/ 7961745 w 8398545"/>
              <a:gd name="connsiteY120" fmla="*/ 46226 h 2706299"/>
              <a:gd name="connsiteX121" fmla="*/ 7998691 w 8398545"/>
              <a:gd name="connsiteY121" fmla="*/ 55462 h 2706299"/>
              <a:gd name="connsiteX122" fmla="*/ 8044873 w 8398545"/>
              <a:gd name="connsiteY122" fmla="*/ 83171 h 2706299"/>
              <a:gd name="connsiteX123" fmla="*/ 8100291 w 8398545"/>
              <a:gd name="connsiteY123" fmla="*/ 120117 h 2706299"/>
              <a:gd name="connsiteX124" fmla="*/ 8137236 w 8398545"/>
              <a:gd name="connsiteY124" fmla="*/ 138590 h 2706299"/>
              <a:gd name="connsiteX125" fmla="*/ 8174182 w 8398545"/>
              <a:gd name="connsiteY125" fmla="*/ 175535 h 2706299"/>
              <a:gd name="connsiteX126" fmla="*/ 8211127 w 8398545"/>
              <a:gd name="connsiteY126" fmla="*/ 203244 h 2706299"/>
              <a:gd name="connsiteX127" fmla="*/ 8266545 w 8398545"/>
              <a:gd name="connsiteY127" fmla="*/ 258662 h 2706299"/>
              <a:gd name="connsiteX128" fmla="*/ 8312727 w 8398545"/>
              <a:gd name="connsiteY128" fmla="*/ 341790 h 2706299"/>
              <a:gd name="connsiteX129" fmla="*/ 8340436 w 8398545"/>
              <a:gd name="connsiteY129" fmla="*/ 378735 h 2706299"/>
              <a:gd name="connsiteX130" fmla="*/ 8349673 w 8398545"/>
              <a:gd name="connsiteY130" fmla="*/ 406444 h 2706299"/>
              <a:gd name="connsiteX131" fmla="*/ 8368145 w 8398545"/>
              <a:gd name="connsiteY131" fmla="*/ 434153 h 2706299"/>
              <a:gd name="connsiteX132" fmla="*/ 8377382 w 8398545"/>
              <a:gd name="connsiteY132" fmla="*/ 498808 h 2706299"/>
              <a:gd name="connsiteX133" fmla="*/ 8386618 w 8398545"/>
              <a:gd name="connsiteY133" fmla="*/ 535753 h 2706299"/>
              <a:gd name="connsiteX134" fmla="*/ 8386618 w 8398545"/>
              <a:gd name="connsiteY134" fmla="*/ 831317 h 2706299"/>
              <a:gd name="connsiteX135" fmla="*/ 8377382 w 8398545"/>
              <a:gd name="connsiteY135" fmla="*/ 868262 h 2706299"/>
              <a:gd name="connsiteX136" fmla="*/ 8349673 w 8398545"/>
              <a:gd name="connsiteY136" fmla="*/ 1016044 h 2706299"/>
              <a:gd name="connsiteX137" fmla="*/ 8331200 w 8398545"/>
              <a:gd name="connsiteY137" fmla="*/ 1062226 h 2706299"/>
              <a:gd name="connsiteX138" fmla="*/ 8321964 w 8398545"/>
              <a:gd name="connsiteY138" fmla="*/ 1099171 h 2706299"/>
              <a:gd name="connsiteX139" fmla="*/ 8303491 w 8398545"/>
              <a:gd name="connsiteY139" fmla="*/ 1145353 h 2706299"/>
              <a:gd name="connsiteX140" fmla="*/ 8285018 w 8398545"/>
              <a:gd name="connsiteY140" fmla="*/ 1219244 h 2706299"/>
              <a:gd name="connsiteX141" fmla="*/ 8275782 w 8398545"/>
              <a:gd name="connsiteY141" fmla="*/ 1246953 h 2706299"/>
              <a:gd name="connsiteX142" fmla="*/ 8266545 w 8398545"/>
              <a:gd name="connsiteY142" fmla="*/ 1293135 h 2706299"/>
              <a:gd name="connsiteX143" fmla="*/ 8238836 w 8398545"/>
              <a:gd name="connsiteY143" fmla="*/ 1330080 h 2706299"/>
              <a:gd name="connsiteX144" fmla="*/ 8229600 w 8398545"/>
              <a:gd name="connsiteY144" fmla="*/ 1357790 h 2706299"/>
              <a:gd name="connsiteX145" fmla="*/ 8201891 w 8398545"/>
              <a:gd name="connsiteY145" fmla="*/ 1468626 h 2706299"/>
              <a:gd name="connsiteX146" fmla="*/ 8146473 w 8398545"/>
              <a:gd name="connsiteY146" fmla="*/ 1551753 h 2706299"/>
              <a:gd name="connsiteX147" fmla="*/ 8072582 w 8398545"/>
              <a:gd name="connsiteY147" fmla="*/ 1662590 h 2706299"/>
              <a:gd name="connsiteX148" fmla="*/ 8054109 w 8398545"/>
              <a:gd name="connsiteY148" fmla="*/ 1690299 h 2706299"/>
              <a:gd name="connsiteX149" fmla="*/ 8026400 w 8398545"/>
              <a:gd name="connsiteY149" fmla="*/ 1736480 h 2706299"/>
              <a:gd name="connsiteX150" fmla="*/ 7980218 w 8398545"/>
              <a:gd name="connsiteY150" fmla="*/ 1773426 h 2706299"/>
              <a:gd name="connsiteX151" fmla="*/ 7934036 w 8398545"/>
              <a:gd name="connsiteY151" fmla="*/ 1828844 h 2706299"/>
              <a:gd name="connsiteX152" fmla="*/ 7887854 w 8398545"/>
              <a:gd name="connsiteY152" fmla="*/ 1847317 h 2706299"/>
              <a:gd name="connsiteX153" fmla="*/ 7860145 w 8398545"/>
              <a:gd name="connsiteY153" fmla="*/ 1884262 h 2706299"/>
              <a:gd name="connsiteX154" fmla="*/ 7767782 w 8398545"/>
              <a:gd name="connsiteY154" fmla="*/ 1921208 h 2706299"/>
              <a:gd name="connsiteX155" fmla="*/ 7712364 w 8398545"/>
              <a:gd name="connsiteY155" fmla="*/ 1948917 h 2706299"/>
              <a:gd name="connsiteX156" fmla="*/ 7684654 w 8398545"/>
              <a:gd name="connsiteY156" fmla="*/ 1967390 h 2706299"/>
              <a:gd name="connsiteX157" fmla="*/ 7555345 w 8398545"/>
              <a:gd name="connsiteY157" fmla="*/ 1976626 h 2706299"/>
              <a:gd name="connsiteX158" fmla="*/ 6687127 w 8398545"/>
              <a:gd name="connsiteY158" fmla="*/ 1958153 h 2706299"/>
              <a:gd name="connsiteX159" fmla="*/ 6659418 w 8398545"/>
              <a:gd name="connsiteY159" fmla="*/ 1948917 h 2706299"/>
              <a:gd name="connsiteX160" fmla="*/ 6567054 w 8398545"/>
              <a:gd name="connsiteY160" fmla="*/ 1939680 h 2706299"/>
              <a:gd name="connsiteX161" fmla="*/ 6520873 w 8398545"/>
              <a:gd name="connsiteY161" fmla="*/ 1930444 h 2706299"/>
              <a:gd name="connsiteX162" fmla="*/ 6391564 w 8398545"/>
              <a:gd name="connsiteY162" fmla="*/ 1921208 h 2706299"/>
              <a:gd name="connsiteX163" fmla="*/ 6280727 w 8398545"/>
              <a:gd name="connsiteY163" fmla="*/ 1911971 h 2706299"/>
              <a:gd name="connsiteX164" fmla="*/ 6096000 w 8398545"/>
              <a:gd name="connsiteY164" fmla="*/ 1893499 h 2706299"/>
              <a:gd name="connsiteX165" fmla="*/ 5975927 w 8398545"/>
              <a:gd name="connsiteY165" fmla="*/ 1865790 h 2706299"/>
              <a:gd name="connsiteX166" fmla="*/ 5809673 w 8398545"/>
              <a:gd name="connsiteY166" fmla="*/ 1856553 h 2706299"/>
              <a:gd name="connsiteX167" fmla="*/ 4378036 w 8398545"/>
              <a:gd name="connsiteY167" fmla="*/ 1847317 h 2706299"/>
              <a:gd name="connsiteX168" fmla="*/ 3934691 w 8398545"/>
              <a:gd name="connsiteY168" fmla="*/ 1856553 h 2706299"/>
              <a:gd name="connsiteX169" fmla="*/ 3906982 w 8398545"/>
              <a:gd name="connsiteY169" fmla="*/ 1875026 h 2706299"/>
              <a:gd name="connsiteX170" fmla="*/ 3870036 w 8398545"/>
              <a:gd name="connsiteY170" fmla="*/ 1893499 h 2706299"/>
              <a:gd name="connsiteX171" fmla="*/ 3722254 w 8398545"/>
              <a:gd name="connsiteY171" fmla="*/ 1865790 h 2706299"/>
              <a:gd name="connsiteX0" fmla="*/ 7961745 w 8398545"/>
              <a:gd name="connsiteY0" fmla="*/ 46226 h 2706299"/>
              <a:gd name="connsiteX1" fmla="*/ 7998691 w 8398545"/>
              <a:gd name="connsiteY1" fmla="*/ 55462 h 2706299"/>
              <a:gd name="connsiteX2" fmla="*/ 8044873 w 8398545"/>
              <a:gd name="connsiteY2" fmla="*/ 83171 h 2706299"/>
              <a:gd name="connsiteX3" fmla="*/ 8100291 w 8398545"/>
              <a:gd name="connsiteY3" fmla="*/ 120117 h 2706299"/>
              <a:gd name="connsiteX4" fmla="*/ 8137236 w 8398545"/>
              <a:gd name="connsiteY4" fmla="*/ 138590 h 2706299"/>
              <a:gd name="connsiteX5" fmla="*/ 8174182 w 8398545"/>
              <a:gd name="connsiteY5" fmla="*/ 175535 h 2706299"/>
              <a:gd name="connsiteX6" fmla="*/ 8211127 w 8398545"/>
              <a:gd name="connsiteY6" fmla="*/ 203244 h 2706299"/>
              <a:gd name="connsiteX7" fmla="*/ 8266545 w 8398545"/>
              <a:gd name="connsiteY7" fmla="*/ 258662 h 2706299"/>
              <a:gd name="connsiteX8" fmla="*/ 8312727 w 8398545"/>
              <a:gd name="connsiteY8" fmla="*/ 341790 h 2706299"/>
              <a:gd name="connsiteX9" fmla="*/ 8340436 w 8398545"/>
              <a:gd name="connsiteY9" fmla="*/ 378735 h 2706299"/>
              <a:gd name="connsiteX10" fmla="*/ 8349673 w 8398545"/>
              <a:gd name="connsiteY10" fmla="*/ 406444 h 2706299"/>
              <a:gd name="connsiteX11" fmla="*/ 8368145 w 8398545"/>
              <a:gd name="connsiteY11" fmla="*/ 434153 h 2706299"/>
              <a:gd name="connsiteX12" fmla="*/ 8377382 w 8398545"/>
              <a:gd name="connsiteY12" fmla="*/ 498808 h 2706299"/>
              <a:gd name="connsiteX13" fmla="*/ 8386618 w 8398545"/>
              <a:gd name="connsiteY13" fmla="*/ 535753 h 2706299"/>
              <a:gd name="connsiteX14" fmla="*/ 8386618 w 8398545"/>
              <a:gd name="connsiteY14" fmla="*/ 831317 h 2706299"/>
              <a:gd name="connsiteX15" fmla="*/ 8377382 w 8398545"/>
              <a:gd name="connsiteY15" fmla="*/ 868262 h 2706299"/>
              <a:gd name="connsiteX16" fmla="*/ 8349673 w 8398545"/>
              <a:gd name="connsiteY16" fmla="*/ 1016044 h 2706299"/>
              <a:gd name="connsiteX17" fmla="*/ 8331200 w 8398545"/>
              <a:gd name="connsiteY17" fmla="*/ 1062226 h 2706299"/>
              <a:gd name="connsiteX18" fmla="*/ 8321964 w 8398545"/>
              <a:gd name="connsiteY18" fmla="*/ 1099171 h 2706299"/>
              <a:gd name="connsiteX19" fmla="*/ 8303491 w 8398545"/>
              <a:gd name="connsiteY19" fmla="*/ 1145353 h 2706299"/>
              <a:gd name="connsiteX20" fmla="*/ 8285018 w 8398545"/>
              <a:gd name="connsiteY20" fmla="*/ 1219244 h 2706299"/>
              <a:gd name="connsiteX21" fmla="*/ 8275782 w 8398545"/>
              <a:gd name="connsiteY21" fmla="*/ 1246953 h 2706299"/>
              <a:gd name="connsiteX22" fmla="*/ 8266545 w 8398545"/>
              <a:gd name="connsiteY22" fmla="*/ 1293135 h 2706299"/>
              <a:gd name="connsiteX23" fmla="*/ 8238836 w 8398545"/>
              <a:gd name="connsiteY23" fmla="*/ 1330080 h 2706299"/>
              <a:gd name="connsiteX24" fmla="*/ 8229600 w 8398545"/>
              <a:gd name="connsiteY24" fmla="*/ 1357790 h 2706299"/>
              <a:gd name="connsiteX25" fmla="*/ 8201891 w 8398545"/>
              <a:gd name="connsiteY25" fmla="*/ 1468626 h 2706299"/>
              <a:gd name="connsiteX26" fmla="*/ 8146473 w 8398545"/>
              <a:gd name="connsiteY26" fmla="*/ 1551753 h 2706299"/>
              <a:gd name="connsiteX27" fmla="*/ 8072582 w 8398545"/>
              <a:gd name="connsiteY27" fmla="*/ 1662590 h 2706299"/>
              <a:gd name="connsiteX28" fmla="*/ 8054109 w 8398545"/>
              <a:gd name="connsiteY28" fmla="*/ 1690299 h 2706299"/>
              <a:gd name="connsiteX29" fmla="*/ 8026400 w 8398545"/>
              <a:gd name="connsiteY29" fmla="*/ 1736480 h 2706299"/>
              <a:gd name="connsiteX30" fmla="*/ 7980218 w 8398545"/>
              <a:gd name="connsiteY30" fmla="*/ 1773426 h 2706299"/>
              <a:gd name="connsiteX31" fmla="*/ 7934036 w 8398545"/>
              <a:gd name="connsiteY31" fmla="*/ 1828844 h 2706299"/>
              <a:gd name="connsiteX32" fmla="*/ 7887854 w 8398545"/>
              <a:gd name="connsiteY32" fmla="*/ 1847317 h 2706299"/>
              <a:gd name="connsiteX33" fmla="*/ 7860145 w 8398545"/>
              <a:gd name="connsiteY33" fmla="*/ 1884262 h 2706299"/>
              <a:gd name="connsiteX34" fmla="*/ 7767782 w 8398545"/>
              <a:gd name="connsiteY34" fmla="*/ 1921208 h 2706299"/>
              <a:gd name="connsiteX35" fmla="*/ 7712364 w 8398545"/>
              <a:gd name="connsiteY35" fmla="*/ 1948917 h 2706299"/>
              <a:gd name="connsiteX36" fmla="*/ 7684654 w 8398545"/>
              <a:gd name="connsiteY36" fmla="*/ 1967390 h 2706299"/>
              <a:gd name="connsiteX37" fmla="*/ 7555345 w 8398545"/>
              <a:gd name="connsiteY37" fmla="*/ 1976626 h 2706299"/>
              <a:gd name="connsiteX38" fmla="*/ 6687127 w 8398545"/>
              <a:gd name="connsiteY38" fmla="*/ 1958153 h 2706299"/>
              <a:gd name="connsiteX39" fmla="*/ 6659418 w 8398545"/>
              <a:gd name="connsiteY39" fmla="*/ 1948917 h 2706299"/>
              <a:gd name="connsiteX40" fmla="*/ 6567054 w 8398545"/>
              <a:gd name="connsiteY40" fmla="*/ 1939680 h 2706299"/>
              <a:gd name="connsiteX41" fmla="*/ 6520873 w 8398545"/>
              <a:gd name="connsiteY41" fmla="*/ 1930444 h 2706299"/>
              <a:gd name="connsiteX42" fmla="*/ 6391564 w 8398545"/>
              <a:gd name="connsiteY42" fmla="*/ 1921208 h 2706299"/>
              <a:gd name="connsiteX43" fmla="*/ 6280727 w 8398545"/>
              <a:gd name="connsiteY43" fmla="*/ 1911971 h 2706299"/>
              <a:gd name="connsiteX44" fmla="*/ 6096000 w 8398545"/>
              <a:gd name="connsiteY44" fmla="*/ 1893499 h 2706299"/>
              <a:gd name="connsiteX45" fmla="*/ 5975927 w 8398545"/>
              <a:gd name="connsiteY45" fmla="*/ 1865790 h 2706299"/>
              <a:gd name="connsiteX46" fmla="*/ 5809673 w 8398545"/>
              <a:gd name="connsiteY46" fmla="*/ 1856553 h 2706299"/>
              <a:gd name="connsiteX47" fmla="*/ 4378036 w 8398545"/>
              <a:gd name="connsiteY47" fmla="*/ 1847317 h 2706299"/>
              <a:gd name="connsiteX48" fmla="*/ 3934691 w 8398545"/>
              <a:gd name="connsiteY48" fmla="*/ 1856553 h 2706299"/>
              <a:gd name="connsiteX49" fmla="*/ 3906982 w 8398545"/>
              <a:gd name="connsiteY49" fmla="*/ 1875026 h 2706299"/>
              <a:gd name="connsiteX50" fmla="*/ 3870036 w 8398545"/>
              <a:gd name="connsiteY50" fmla="*/ 1893499 h 2706299"/>
              <a:gd name="connsiteX51" fmla="*/ 3722254 w 8398545"/>
              <a:gd name="connsiteY51" fmla="*/ 1865790 h 2706299"/>
              <a:gd name="connsiteX52" fmla="*/ 3722254 w 8398545"/>
              <a:gd name="connsiteY52" fmla="*/ 1865790 h 2706299"/>
              <a:gd name="connsiteX53" fmla="*/ 3629891 w 8398545"/>
              <a:gd name="connsiteY53" fmla="*/ 1847317 h 2706299"/>
              <a:gd name="connsiteX54" fmla="*/ 3556000 w 8398545"/>
              <a:gd name="connsiteY54" fmla="*/ 1819608 h 2706299"/>
              <a:gd name="connsiteX55" fmla="*/ 3500582 w 8398545"/>
              <a:gd name="connsiteY55" fmla="*/ 1801135 h 2706299"/>
              <a:gd name="connsiteX56" fmla="*/ 3445164 w 8398545"/>
              <a:gd name="connsiteY56" fmla="*/ 1782662 h 2706299"/>
              <a:gd name="connsiteX57" fmla="*/ 3417454 w 8398545"/>
              <a:gd name="connsiteY57" fmla="*/ 1773426 h 2706299"/>
              <a:gd name="connsiteX58" fmla="*/ 3325091 w 8398545"/>
              <a:gd name="connsiteY58" fmla="*/ 1791899 h 2706299"/>
              <a:gd name="connsiteX59" fmla="*/ 3223491 w 8398545"/>
              <a:gd name="connsiteY59" fmla="*/ 1810371 h 2706299"/>
              <a:gd name="connsiteX60" fmla="*/ 3112654 w 8398545"/>
              <a:gd name="connsiteY60" fmla="*/ 1856553 h 2706299"/>
              <a:gd name="connsiteX61" fmla="*/ 3066473 w 8398545"/>
              <a:gd name="connsiteY61" fmla="*/ 1884262 h 2706299"/>
              <a:gd name="connsiteX62" fmla="*/ 3011054 w 8398545"/>
              <a:gd name="connsiteY62" fmla="*/ 1921208 h 2706299"/>
              <a:gd name="connsiteX63" fmla="*/ 2955636 w 8398545"/>
              <a:gd name="connsiteY63" fmla="*/ 1939680 h 2706299"/>
              <a:gd name="connsiteX64" fmla="*/ 2844800 w 8398545"/>
              <a:gd name="connsiteY64" fmla="*/ 2013571 h 2706299"/>
              <a:gd name="connsiteX65" fmla="*/ 2770909 w 8398545"/>
              <a:gd name="connsiteY65" fmla="*/ 2059753 h 2706299"/>
              <a:gd name="connsiteX66" fmla="*/ 2743200 w 8398545"/>
              <a:gd name="connsiteY66" fmla="*/ 2078226 h 2706299"/>
              <a:gd name="connsiteX67" fmla="*/ 2697018 w 8398545"/>
              <a:gd name="connsiteY67" fmla="*/ 2105935 h 2706299"/>
              <a:gd name="connsiteX68" fmla="*/ 2632364 w 8398545"/>
              <a:gd name="connsiteY68" fmla="*/ 2152117 h 2706299"/>
              <a:gd name="connsiteX69" fmla="*/ 2586182 w 8398545"/>
              <a:gd name="connsiteY69" fmla="*/ 2170590 h 2706299"/>
              <a:gd name="connsiteX70" fmla="*/ 2540000 w 8398545"/>
              <a:gd name="connsiteY70" fmla="*/ 2226008 h 2706299"/>
              <a:gd name="connsiteX71" fmla="*/ 2484582 w 8398545"/>
              <a:gd name="connsiteY71" fmla="*/ 2262953 h 2706299"/>
              <a:gd name="connsiteX72" fmla="*/ 2419927 w 8398545"/>
              <a:gd name="connsiteY72" fmla="*/ 2327608 h 2706299"/>
              <a:gd name="connsiteX73" fmla="*/ 2327564 w 8398545"/>
              <a:gd name="connsiteY73" fmla="*/ 2383026 h 2706299"/>
              <a:gd name="connsiteX74" fmla="*/ 2253673 w 8398545"/>
              <a:gd name="connsiteY74" fmla="*/ 2438444 h 2706299"/>
              <a:gd name="connsiteX75" fmla="*/ 2161309 w 8398545"/>
              <a:gd name="connsiteY75" fmla="*/ 2493862 h 2706299"/>
              <a:gd name="connsiteX76" fmla="*/ 2133600 w 8398545"/>
              <a:gd name="connsiteY76" fmla="*/ 2512335 h 2706299"/>
              <a:gd name="connsiteX77" fmla="*/ 1985818 w 8398545"/>
              <a:gd name="connsiteY77" fmla="*/ 2567753 h 2706299"/>
              <a:gd name="connsiteX78" fmla="*/ 1948873 w 8398545"/>
              <a:gd name="connsiteY78" fmla="*/ 2595462 h 2706299"/>
              <a:gd name="connsiteX79" fmla="*/ 1865745 w 8398545"/>
              <a:gd name="connsiteY79" fmla="*/ 2623171 h 2706299"/>
              <a:gd name="connsiteX80" fmla="*/ 1810327 w 8398545"/>
              <a:gd name="connsiteY80" fmla="*/ 2641644 h 2706299"/>
              <a:gd name="connsiteX81" fmla="*/ 1745673 w 8398545"/>
              <a:gd name="connsiteY81" fmla="*/ 2660117 h 2706299"/>
              <a:gd name="connsiteX82" fmla="*/ 1699491 w 8398545"/>
              <a:gd name="connsiteY82" fmla="*/ 2678590 h 2706299"/>
              <a:gd name="connsiteX83" fmla="*/ 1616364 w 8398545"/>
              <a:gd name="connsiteY83" fmla="*/ 2706299 h 2706299"/>
              <a:gd name="connsiteX84" fmla="*/ 1431636 w 8398545"/>
              <a:gd name="connsiteY84" fmla="*/ 2687826 h 2706299"/>
              <a:gd name="connsiteX85" fmla="*/ 1403927 w 8398545"/>
              <a:gd name="connsiteY85" fmla="*/ 2678590 h 2706299"/>
              <a:gd name="connsiteX86" fmla="*/ 1237673 w 8398545"/>
              <a:gd name="connsiteY86" fmla="*/ 2650880 h 2706299"/>
              <a:gd name="connsiteX87" fmla="*/ 1173018 w 8398545"/>
              <a:gd name="connsiteY87" fmla="*/ 2623171 h 2706299"/>
              <a:gd name="connsiteX88" fmla="*/ 1126836 w 8398545"/>
              <a:gd name="connsiteY88" fmla="*/ 2604699 h 2706299"/>
              <a:gd name="connsiteX89" fmla="*/ 1089891 w 8398545"/>
              <a:gd name="connsiteY89" fmla="*/ 2595462 h 2706299"/>
              <a:gd name="connsiteX90" fmla="*/ 1052945 w 8398545"/>
              <a:gd name="connsiteY90" fmla="*/ 2576990 h 2706299"/>
              <a:gd name="connsiteX91" fmla="*/ 1025236 w 8398545"/>
              <a:gd name="connsiteY91" fmla="*/ 2567753 h 2706299"/>
              <a:gd name="connsiteX92" fmla="*/ 951345 w 8398545"/>
              <a:gd name="connsiteY92" fmla="*/ 2521571 h 2706299"/>
              <a:gd name="connsiteX93" fmla="*/ 905164 w 8398545"/>
              <a:gd name="connsiteY93" fmla="*/ 2512335 h 2706299"/>
              <a:gd name="connsiteX94" fmla="*/ 868218 w 8398545"/>
              <a:gd name="connsiteY94" fmla="*/ 2503099 h 2706299"/>
              <a:gd name="connsiteX95" fmla="*/ 785091 w 8398545"/>
              <a:gd name="connsiteY95" fmla="*/ 2466153 h 2706299"/>
              <a:gd name="connsiteX96" fmla="*/ 720436 w 8398545"/>
              <a:gd name="connsiteY96" fmla="*/ 2429208 h 2706299"/>
              <a:gd name="connsiteX97" fmla="*/ 637309 w 8398545"/>
              <a:gd name="connsiteY97" fmla="*/ 2392262 h 2706299"/>
              <a:gd name="connsiteX98" fmla="*/ 581891 w 8398545"/>
              <a:gd name="connsiteY98" fmla="*/ 2346080 h 2706299"/>
              <a:gd name="connsiteX99" fmla="*/ 508000 w 8398545"/>
              <a:gd name="connsiteY99" fmla="*/ 2318371 h 2706299"/>
              <a:gd name="connsiteX100" fmla="*/ 452582 w 8398545"/>
              <a:gd name="connsiteY100" fmla="*/ 2272190 h 2706299"/>
              <a:gd name="connsiteX101" fmla="*/ 424873 w 8398545"/>
              <a:gd name="connsiteY101" fmla="*/ 2244480 h 2706299"/>
              <a:gd name="connsiteX102" fmla="*/ 360218 w 8398545"/>
              <a:gd name="connsiteY102" fmla="*/ 2198299 h 2706299"/>
              <a:gd name="connsiteX103" fmla="*/ 323273 w 8398545"/>
              <a:gd name="connsiteY103" fmla="*/ 2170590 h 2706299"/>
              <a:gd name="connsiteX104" fmla="*/ 295564 w 8398545"/>
              <a:gd name="connsiteY104" fmla="*/ 2152117 h 2706299"/>
              <a:gd name="connsiteX105" fmla="*/ 221673 w 8398545"/>
              <a:gd name="connsiteY105" fmla="*/ 2087462 h 2706299"/>
              <a:gd name="connsiteX106" fmla="*/ 193964 w 8398545"/>
              <a:gd name="connsiteY106" fmla="*/ 2068990 h 2706299"/>
              <a:gd name="connsiteX107" fmla="*/ 166254 w 8398545"/>
              <a:gd name="connsiteY107" fmla="*/ 2032044 h 2706299"/>
              <a:gd name="connsiteX108" fmla="*/ 110836 w 8398545"/>
              <a:gd name="connsiteY108" fmla="*/ 1976626 h 2706299"/>
              <a:gd name="connsiteX109" fmla="*/ 83127 w 8398545"/>
              <a:gd name="connsiteY109" fmla="*/ 1948917 h 2706299"/>
              <a:gd name="connsiteX110" fmla="*/ 55418 w 8398545"/>
              <a:gd name="connsiteY110" fmla="*/ 1911971 h 2706299"/>
              <a:gd name="connsiteX111" fmla="*/ 27709 w 8398545"/>
              <a:gd name="connsiteY111" fmla="*/ 1856553 h 2706299"/>
              <a:gd name="connsiteX112" fmla="*/ 9236 w 8398545"/>
              <a:gd name="connsiteY112" fmla="*/ 1754953 h 2706299"/>
              <a:gd name="connsiteX113" fmla="*/ 0 w 8398545"/>
              <a:gd name="connsiteY113" fmla="*/ 1699535 h 2706299"/>
              <a:gd name="connsiteX114" fmla="*/ 9236 w 8398545"/>
              <a:gd name="connsiteY114" fmla="*/ 1431680 h 2706299"/>
              <a:gd name="connsiteX115" fmla="*/ 27709 w 8398545"/>
              <a:gd name="connsiteY115" fmla="*/ 1357790 h 2706299"/>
              <a:gd name="connsiteX116" fmla="*/ 46182 w 8398545"/>
              <a:gd name="connsiteY116" fmla="*/ 1330080 h 2706299"/>
              <a:gd name="connsiteX117" fmla="*/ 120073 w 8398545"/>
              <a:gd name="connsiteY117" fmla="*/ 1228480 h 2706299"/>
              <a:gd name="connsiteX118" fmla="*/ 157018 w 8398545"/>
              <a:gd name="connsiteY118" fmla="*/ 1163826 h 2706299"/>
              <a:gd name="connsiteX119" fmla="*/ 193964 w 8398545"/>
              <a:gd name="connsiteY119" fmla="*/ 1108408 h 2706299"/>
              <a:gd name="connsiteX120" fmla="*/ 212436 w 8398545"/>
              <a:gd name="connsiteY120" fmla="*/ 1080699 h 2706299"/>
              <a:gd name="connsiteX121" fmla="*/ 249382 w 8398545"/>
              <a:gd name="connsiteY121" fmla="*/ 1062226 h 2706299"/>
              <a:gd name="connsiteX122" fmla="*/ 277091 w 8398545"/>
              <a:gd name="connsiteY122" fmla="*/ 1025280 h 2706299"/>
              <a:gd name="connsiteX123" fmla="*/ 304800 w 8398545"/>
              <a:gd name="connsiteY123" fmla="*/ 1006808 h 2706299"/>
              <a:gd name="connsiteX124" fmla="*/ 369454 w 8398545"/>
              <a:gd name="connsiteY124" fmla="*/ 960626 h 2706299"/>
              <a:gd name="connsiteX125" fmla="*/ 387927 w 8398545"/>
              <a:gd name="connsiteY125" fmla="*/ 932917 h 2706299"/>
              <a:gd name="connsiteX126" fmla="*/ 415636 w 8398545"/>
              <a:gd name="connsiteY126" fmla="*/ 914444 h 2706299"/>
              <a:gd name="connsiteX127" fmla="*/ 443345 w 8398545"/>
              <a:gd name="connsiteY127" fmla="*/ 886735 h 2706299"/>
              <a:gd name="connsiteX128" fmla="*/ 480291 w 8398545"/>
              <a:gd name="connsiteY128" fmla="*/ 840553 h 2706299"/>
              <a:gd name="connsiteX129" fmla="*/ 508000 w 8398545"/>
              <a:gd name="connsiteY129" fmla="*/ 822080 h 2706299"/>
              <a:gd name="connsiteX130" fmla="*/ 563418 w 8398545"/>
              <a:gd name="connsiteY130" fmla="*/ 803608 h 2706299"/>
              <a:gd name="connsiteX131" fmla="*/ 618836 w 8398545"/>
              <a:gd name="connsiteY131" fmla="*/ 757426 h 2706299"/>
              <a:gd name="connsiteX132" fmla="*/ 655782 w 8398545"/>
              <a:gd name="connsiteY132" fmla="*/ 748190 h 2706299"/>
              <a:gd name="connsiteX133" fmla="*/ 729673 w 8398545"/>
              <a:gd name="connsiteY133" fmla="*/ 720480 h 2706299"/>
              <a:gd name="connsiteX134" fmla="*/ 757382 w 8398545"/>
              <a:gd name="connsiteY134" fmla="*/ 702008 h 2706299"/>
              <a:gd name="connsiteX135" fmla="*/ 785091 w 8398545"/>
              <a:gd name="connsiteY135" fmla="*/ 674299 h 2706299"/>
              <a:gd name="connsiteX136" fmla="*/ 840509 w 8398545"/>
              <a:gd name="connsiteY136" fmla="*/ 655826 h 2706299"/>
              <a:gd name="connsiteX137" fmla="*/ 868218 w 8398545"/>
              <a:gd name="connsiteY137" fmla="*/ 637353 h 2706299"/>
              <a:gd name="connsiteX138" fmla="*/ 932873 w 8398545"/>
              <a:gd name="connsiteY138" fmla="*/ 618880 h 2706299"/>
              <a:gd name="connsiteX139" fmla="*/ 1016000 w 8398545"/>
              <a:gd name="connsiteY139" fmla="*/ 591171 h 2706299"/>
              <a:gd name="connsiteX140" fmla="*/ 1043709 w 8398545"/>
              <a:gd name="connsiteY140" fmla="*/ 581935 h 2706299"/>
              <a:gd name="connsiteX141" fmla="*/ 1597891 w 8398545"/>
              <a:gd name="connsiteY141" fmla="*/ 563462 h 2706299"/>
              <a:gd name="connsiteX142" fmla="*/ 1690254 w 8398545"/>
              <a:gd name="connsiteY142" fmla="*/ 544990 h 2706299"/>
              <a:gd name="connsiteX143" fmla="*/ 1773382 w 8398545"/>
              <a:gd name="connsiteY143" fmla="*/ 526517 h 2706299"/>
              <a:gd name="connsiteX144" fmla="*/ 1810327 w 8398545"/>
              <a:gd name="connsiteY144" fmla="*/ 508044 h 2706299"/>
              <a:gd name="connsiteX145" fmla="*/ 1874982 w 8398545"/>
              <a:gd name="connsiteY145" fmla="*/ 498808 h 2706299"/>
              <a:gd name="connsiteX146" fmla="*/ 1911927 w 8398545"/>
              <a:gd name="connsiteY146" fmla="*/ 489571 h 2706299"/>
              <a:gd name="connsiteX147" fmla="*/ 1976582 w 8398545"/>
              <a:gd name="connsiteY147" fmla="*/ 461862 h 2706299"/>
              <a:gd name="connsiteX148" fmla="*/ 2013527 w 8398545"/>
              <a:gd name="connsiteY148" fmla="*/ 452626 h 2706299"/>
              <a:gd name="connsiteX149" fmla="*/ 2105891 w 8398545"/>
              <a:gd name="connsiteY149" fmla="*/ 387971 h 2706299"/>
              <a:gd name="connsiteX150" fmla="*/ 2142836 w 8398545"/>
              <a:gd name="connsiteY150" fmla="*/ 369499 h 2706299"/>
              <a:gd name="connsiteX151" fmla="*/ 2225964 w 8398545"/>
              <a:gd name="connsiteY151" fmla="*/ 314080 h 2706299"/>
              <a:gd name="connsiteX152" fmla="*/ 2281382 w 8398545"/>
              <a:gd name="connsiteY152" fmla="*/ 277135 h 2706299"/>
              <a:gd name="connsiteX153" fmla="*/ 2309091 w 8398545"/>
              <a:gd name="connsiteY153" fmla="*/ 258662 h 2706299"/>
              <a:gd name="connsiteX154" fmla="*/ 2346036 w 8398545"/>
              <a:gd name="connsiteY154" fmla="*/ 249426 h 2706299"/>
              <a:gd name="connsiteX155" fmla="*/ 2401454 w 8398545"/>
              <a:gd name="connsiteY155" fmla="*/ 230953 h 2706299"/>
              <a:gd name="connsiteX156" fmla="*/ 2429164 w 8398545"/>
              <a:gd name="connsiteY156" fmla="*/ 221717 h 2706299"/>
              <a:gd name="connsiteX157" fmla="*/ 2484582 w 8398545"/>
              <a:gd name="connsiteY157" fmla="*/ 203244 h 2706299"/>
              <a:gd name="connsiteX158" fmla="*/ 2521527 w 8398545"/>
              <a:gd name="connsiteY158" fmla="*/ 194008 h 2706299"/>
              <a:gd name="connsiteX159" fmla="*/ 2613891 w 8398545"/>
              <a:gd name="connsiteY159" fmla="*/ 166299 h 2706299"/>
              <a:gd name="connsiteX160" fmla="*/ 2641600 w 8398545"/>
              <a:gd name="connsiteY160" fmla="*/ 157062 h 2706299"/>
              <a:gd name="connsiteX161" fmla="*/ 2687782 w 8398545"/>
              <a:gd name="connsiteY161" fmla="*/ 147826 h 2706299"/>
              <a:gd name="connsiteX162" fmla="*/ 2715491 w 8398545"/>
              <a:gd name="connsiteY162" fmla="*/ 138590 h 2706299"/>
              <a:gd name="connsiteX163" fmla="*/ 2946400 w 8398545"/>
              <a:gd name="connsiteY163" fmla="*/ 120117 h 2706299"/>
              <a:gd name="connsiteX164" fmla="*/ 3519054 w 8398545"/>
              <a:gd name="connsiteY164" fmla="*/ 110880 h 2706299"/>
              <a:gd name="connsiteX165" fmla="*/ 3897745 w 8398545"/>
              <a:gd name="connsiteY165" fmla="*/ 83171 h 2706299"/>
              <a:gd name="connsiteX166" fmla="*/ 4350327 w 8398545"/>
              <a:gd name="connsiteY166" fmla="*/ 101644 h 2706299"/>
              <a:gd name="connsiteX167" fmla="*/ 4775200 w 8398545"/>
              <a:gd name="connsiteY167" fmla="*/ 92408 h 2706299"/>
              <a:gd name="connsiteX168" fmla="*/ 4867564 w 8398545"/>
              <a:gd name="connsiteY168" fmla="*/ 64699 h 2706299"/>
              <a:gd name="connsiteX169" fmla="*/ 4932218 w 8398545"/>
              <a:gd name="connsiteY169" fmla="*/ 55462 h 2706299"/>
              <a:gd name="connsiteX170" fmla="*/ 7906327 w 8398545"/>
              <a:gd name="connsiteY170" fmla="*/ 44 h 2706299"/>
              <a:gd name="connsiteX171" fmla="*/ 8053185 w 8398545"/>
              <a:gd name="connsiteY171" fmla="*/ 140148 h 2706299"/>
              <a:gd name="connsiteX0" fmla="*/ 7961745 w 8398545"/>
              <a:gd name="connsiteY0" fmla="*/ 0 h 2660073"/>
              <a:gd name="connsiteX1" fmla="*/ 7998691 w 8398545"/>
              <a:gd name="connsiteY1" fmla="*/ 9236 h 2660073"/>
              <a:gd name="connsiteX2" fmla="*/ 8044873 w 8398545"/>
              <a:gd name="connsiteY2" fmla="*/ 36945 h 2660073"/>
              <a:gd name="connsiteX3" fmla="*/ 8100291 w 8398545"/>
              <a:gd name="connsiteY3" fmla="*/ 73891 h 2660073"/>
              <a:gd name="connsiteX4" fmla="*/ 8137236 w 8398545"/>
              <a:gd name="connsiteY4" fmla="*/ 92364 h 2660073"/>
              <a:gd name="connsiteX5" fmla="*/ 8174182 w 8398545"/>
              <a:gd name="connsiteY5" fmla="*/ 129309 h 2660073"/>
              <a:gd name="connsiteX6" fmla="*/ 8211127 w 8398545"/>
              <a:gd name="connsiteY6" fmla="*/ 157018 h 2660073"/>
              <a:gd name="connsiteX7" fmla="*/ 8266545 w 8398545"/>
              <a:gd name="connsiteY7" fmla="*/ 212436 h 2660073"/>
              <a:gd name="connsiteX8" fmla="*/ 8312727 w 8398545"/>
              <a:gd name="connsiteY8" fmla="*/ 295564 h 2660073"/>
              <a:gd name="connsiteX9" fmla="*/ 8340436 w 8398545"/>
              <a:gd name="connsiteY9" fmla="*/ 332509 h 2660073"/>
              <a:gd name="connsiteX10" fmla="*/ 8349673 w 8398545"/>
              <a:gd name="connsiteY10" fmla="*/ 360218 h 2660073"/>
              <a:gd name="connsiteX11" fmla="*/ 8368145 w 8398545"/>
              <a:gd name="connsiteY11" fmla="*/ 387927 h 2660073"/>
              <a:gd name="connsiteX12" fmla="*/ 8377382 w 8398545"/>
              <a:gd name="connsiteY12" fmla="*/ 452582 h 2660073"/>
              <a:gd name="connsiteX13" fmla="*/ 8386618 w 8398545"/>
              <a:gd name="connsiteY13" fmla="*/ 489527 h 2660073"/>
              <a:gd name="connsiteX14" fmla="*/ 8386618 w 8398545"/>
              <a:gd name="connsiteY14" fmla="*/ 785091 h 2660073"/>
              <a:gd name="connsiteX15" fmla="*/ 8377382 w 8398545"/>
              <a:gd name="connsiteY15" fmla="*/ 822036 h 2660073"/>
              <a:gd name="connsiteX16" fmla="*/ 8349673 w 8398545"/>
              <a:gd name="connsiteY16" fmla="*/ 969818 h 2660073"/>
              <a:gd name="connsiteX17" fmla="*/ 8331200 w 8398545"/>
              <a:gd name="connsiteY17" fmla="*/ 1016000 h 2660073"/>
              <a:gd name="connsiteX18" fmla="*/ 8321964 w 8398545"/>
              <a:gd name="connsiteY18" fmla="*/ 1052945 h 2660073"/>
              <a:gd name="connsiteX19" fmla="*/ 8303491 w 8398545"/>
              <a:gd name="connsiteY19" fmla="*/ 1099127 h 2660073"/>
              <a:gd name="connsiteX20" fmla="*/ 8285018 w 8398545"/>
              <a:gd name="connsiteY20" fmla="*/ 1173018 h 2660073"/>
              <a:gd name="connsiteX21" fmla="*/ 8275782 w 8398545"/>
              <a:gd name="connsiteY21" fmla="*/ 1200727 h 2660073"/>
              <a:gd name="connsiteX22" fmla="*/ 8266545 w 8398545"/>
              <a:gd name="connsiteY22" fmla="*/ 1246909 h 2660073"/>
              <a:gd name="connsiteX23" fmla="*/ 8238836 w 8398545"/>
              <a:gd name="connsiteY23" fmla="*/ 1283854 h 2660073"/>
              <a:gd name="connsiteX24" fmla="*/ 8229600 w 8398545"/>
              <a:gd name="connsiteY24" fmla="*/ 1311564 h 2660073"/>
              <a:gd name="connsiteX25" fmla="*/ 8201891 w 8398545"/>
              <a:gd name="connsiteY25" fmla="*/ 1422400 h 2660073"/>
              <a:gd name="connsiteX26" fmla="*/ 8146473 w 8398545"/>
              <a:gd name="connsiteY26" fmla="*/ 1505527 h 2660073"/>
              <a:gd name="connsiteX27" fmla="*/ 8072582 w 8398545"/>
              <a:gd name="connsiteY27" fmla="*/ 1616364 h 2660073"/>
              <a:gd name="connsiteX28" fmla="*/ 8054109 w 8398545"/>
              <a:gd name="connsiteY28" fmla="*/ 1644073 h 2660073"/>
              <a:gd name="connsiteX29" fmla="*/ 8026400 w 8398545"/>
              <a:gd name="connsiteY29" fmla="*/ 1690254 h 2660073"/>
              <a:gd name="connsiteX30" fmla="*/ 7980218 w 8398545"/>
              <a:gd name="connsiteY30" fmla="*/ 1727200 h 2660073"/>
              <a:gd name="connsiteX31" fmla="*/ 7934036 w 8398545"/>
              <a:gd name="connsiteY31" fmla="*/ 1782618 h 2660073"/>
              <a:gd name="connsiteX32" fmla="*/ 7887854 w 8398545"/>
              <a:gd name="connsiteY32" fmla="*/ 1801091 h 2660073"/>
              <a:gd name="connsiteX33" fmla="*/ 7860145 w 8398545"/>
              <a:gd name="connsiteY33" fmla="*/ 1838036 h 2660073"/>
              <a:gd name="connsiteX34" fmla="*/ 7767782 w 8398545"/>
              <a:gd name="connsiteY34" fmla="*/ 1874982 h 2660073"/>
              <a:gd name="connsiteX35" fmla="*/ 7712364 w 8398545"/>
              <a:gd name="connsiteY35" fmla="*/ 1902691 h 2660073"/>
              <a:gd name="connsiteX36" fmla="*/ 7684654 w 8398545"/>
              <a:gd name="connsiteY36" fmla="*/ 1921164 h 2660073"/>
              <a:gd name="connsiteX37" fmla="*/ 7555345 w 8398545"/>
              <a:gd name="connsiteY37" fmla="*/ 1930400 h 2660073"/>
              <a:gd name="connsiteX38" fmla="*/ 6687127 w 8398545"/>
              <a:gd name="connsiteY38" fmla="*/ 1911927 h 2660073"/>
              <a:gd name="connsiteX39" fmla="*/ 6659418 w 8398545"/>
              <a:gd name="connsiteY39" fmla="*/ 1902691 h 2660073"/>
              <a:gd name="connsiteX40" fmla="*/ 6567054 w 8398545"/>
              <a:gd name="connsiteY40" fmla="*/ 1893454 h 2660073"/>
              <a:gd name="connsiteX41" fmla="*/ 6520873 w 8398545"/>
              <a:gd name="connsiteY41" fmla="*/ 1884218 h 2660073"/>
              <a:gd name="connsiteX42" fmla="*/ 6391564 w 8398545"/>
              <a:gd name="connsiteY42" fmla="*/ 1874982 h 2660073"/>
              <a:gd name="connsiteX43" fmla="*/ 6280727 w 8398545"/>
              <a:gd name="connsiteY43" fmla="*/ 1865745 h 2660073"/>
              <a:gd name="connsiteX44" fmla="*/ 6096000 w 8398545"/>
              <a:gd name="connsiteY44" fmla="*/ 1847273 h 2660073"/>
              <a:gd name="connsiteX45" fmla="*/ 5975927 w 8398545"/>
              <a:gd name="connsiteY45" fmla="*/ 1819564 h 2660073"/>
              <a:gd name="connsiteX46" fmla="*/ 5809673 w 8398545"/>
              <a:gd name="connsiteY46" fmla="*/ 1810327 h 2660073"/>
              <a:gd name="connsiteX47" fmla="*/ 4378036 w 8398545"/>
              <a:gd name="connsiteY47" fmla="*/ 1801091 h 2660073"/>
              <a:gd name="connsiteX48" fmla="*/ 3934691 w 8398545"/>
              <a:gd name="connsiteY48" fmla="*/ 1810327 h 2660073"/>
              <a:gd name="connsiteX49" fmla="*/ 3906982 w 8398545"/>
              <a:gd name="connsiteY49" fmla="*/ 1828800 h 2660073"/>
              <a:gd name="connsiteX50" fmla="*/ 3870036 w 8398545"/>
              <a:gd name="connsiteY50" fmla="*/ 1847273 h 2660073"/>
              <a:gd name="connsiteX51" fmla="*/ 3722254 w 8398545"/>
              <a:gd name="connsiteY51" fmla="*/ 1819564 h 2660073"/>
              <a:gd name="connsiteX52" fmla="*/ 3722254 w 8398545"/>
              <a:gd name="connsiteY52" fmla="*/ 1819564 h 2660073"/>
              <a:gd name="connsiteX53" fmla="*/ 3629891 w 8398545"/>
              <a:gd name="connsiteY53" fmla="*/ 1801091 h 2660073"/>
              <a:gd name="connsiteX54" fmla="*/ 3556000 w 8398545"/>
              <a:gd name="connsiteY54" fmla="*/ 1773382 h 2660073"/>
              <a:gd name="connsiteX55" fmla="*/ 3500582 w 8398545"/>
              <a:gd name="connsiteY55" fmla="*/ 1754909 h 2660073"/>
              <a:gd name="connsiteX56" fmla="*/ 3445164 w 8398545"/>
              <a:gd name="connsiteY56" fmla="*/ 1736436 h 2660073"/>
              <a:gd name="connsiteX57" fmla="*/ 3417454 w 8398545"/>
              <a:gd name="connsiteY57" fmla="*/ 1727200 h 2660073"/>
              <a:gd name="connsiteX58" fmla="*/ 3325091 w 8398545"/>
              <a:gd name="connsiteY58" fmla="*/ 1745673 h 2660073"/>
              <a:gd name="connsiteX59" fmla="*/ 3223491 w 8398545"/>
              <a:gd name="connsiteY59" fmla="*/ 1764145 h 2660073"/>
              <a:gd name="connsiteX60" fmla="*/ 3112654 w 8398545"/>
              <a:gd name="connsiteY60" fmla="*/ 1810327 h 2660073"/>
              <a:gd name="connsiteX61" fmla="*/ 3066473 w 8398545"/>
              <a:gd name="connsiteY61" fmla="*/ 1838036 h 2660073"/>
              <a:gd name="connsiteX62" fmla="*/ 3011054 w 8398545"/>
              <a:gd name="connsiteY62" fmla="*/ 1874982 h 2660073"/>
              <a:gd name="connsiteX63" fmla="*/ 2955636 w 8398545"/>
              <a:gd name="connsiteY63" fmla="*/ 1893454 h 2660073"/>
              <a:gd name="connsiteX64" fmla="*/ 2844800 w 8398545"/>
              <a:gd name="connsiteY64" fmla="*/ 1967345 h 2660073"/>
              <a:gd name="connsiteX65" fmla="*/ 2770909 w 8398545"/>
              <a:gd name="connsiteY65" fmla="*/ 2013527 h 2660073"/>
              <a:gd name="connsiteX66" fmla="*/ 2743200 w 8398545"/>
              <a:gd name="connsiteY66" fmla="*/ 2032000 h 2660073"/>
              <a:gd name="connsiteX67" fmla="*/ 2697018 w 8398545"/>
              <a:gd name="connsiteY67" fmla="*/ 2059709 h 2660073"/>
              <a:gd name="connsiteX68" fmla="*/ 2632364 w 8398545"/>
              <a:gd name="connsiteY68" fmla="*/ 2105891 h 2660073"/>
              <a:gd name="connsiteX69" fmla="*/ 2586182 w 8398545"/>
              <a:gd name="connsiteY69" fmla="*/ 2124364 h 2660073"/>
              <a:gd name="connsiteX70" fmla="*/ 2540000 w 8398545"/>
              <a:gd name="connsiteY70" fmla="*/ 2179782 h 2660073"/>
              <a:gd name="connsiteX71" fmla="*/ 2484582 w 8398545"/>
              <a:gd name="connsiteY71" fmla="*/ 2216727 h 2660073"/>
              <a:gd name="connsiteX72" fmla="*/ 2419927 w 8398545"/>
              <a:gd name="connsiteY72" fmla="*/ 2281382 h 2660073"/>
              <a:gd name="connsiteX73" fmla="*/ 2327564 w 8398545"/>
              <a:gd name="connsiteY73" fmla="*/ 2336800 h 2660073"/>
              <a:gd name="connsiteX74" fmla="*/ 2253673 w 8398545"/>
              <a:gd name="connsiteY74" fmla="*/ 2392218 h 2660073"/>
              <a:gd name="connsiteX75" fmla="*/ 2161309 w 8398545"/>
              <a:gd name="connsiteY75" fmla="*/ 2447636 h 2660073"/>
              <a:gd name="connsiteX76" fmla="*/ 2133600 w 8398545"/>
              <a:gd name="connsiteY76" fmla="*/ 2466109 h 2660073"/>
              <a:gd name="connsiteX77" fmla="*/ 1985818 w 8398545"/>
              <a:gd name="connsiteY77" fmla="*/ 2521527 h 2660073"/>
              <a:gd name="connsiteX78" fmla="*/ 1948873 w 8398545"/>
              <a:gd name="connsiteY78" fmla="*/ 2549236 h 2660073"/>
              <a:gd name="connsiteX79" fmla="*/ 1865745 w 8398545"/>
              <a:gd name="connsiteY79" fmla="*/ 2576945 h 2660073"/>
              <a:gd name="connsiteX80" fmla="*/ 1810327 w 8398545"/>
              <a:gd name="connsiteY80" fmla="*/ 2595418 h 2660073"/>
              <a:gd name="connsiteX81" fmla="*/ 1745673 w 8398545"/>
              <a:gd name="connsiteY81" fmla="*/ 2613891 h 2660073"/>
              <a:gd name="connsiteX82" fmla="*/ 1699491 w 8398545"/>
              <a:gd name="connsiteY82" fmla="*/ 2632364 h 2660073"/>
              <a:gd name="connsiteX83" fmla="*/ 1616364 w 8398545"/>
              <a:gd name="connsiteY83" fmla="*/ 2660073 h 2660073"/>
              <a:gd name="connsiteX84" fmla="*/ 1431636 w 8398545"/>
              <a:gd name="connsiteY84" fmla="*/ 2641600 h 2660073"/>
              <a:gd name="connsiteX85" fmla="*/ 1403927 w 8398545"/>
              <a:gd name="connsiteY85" fmla="*/ 2632364 h 2660073"/>
              <a:gd name="connsiteX86" fmla="*/ 1237673 w 8398545"/>
              <a:gd name="connsiteY86" fmla="*/ 2604654 h 2660073"/>
              <a:gd name="connsiteX87" fmla="*/ 1173018 w 8398545"/>
              <a:gd name="connsiteY87" fmla="*/ 2576945 h 2660073"/>
              <a:gd name="connsiteX88" fmla="*/ 1126836 w 8398545"/>
              <a:gd name="connsiteY88" fmla="*/ 2558473 h 2660073"/>
              <a:gd name="connsiteX89" fmla="*/ 1089891 w 8398545"/>
              <a:gd name="connsiteY89" fmla="*/ 2549236 h 2660073"/>
              <a:gd name="connsiteX90" fmla="*/ 1052945 w 8398545"/>
              <a:gd name="connsiteY90" fmla="*/ 2530764 h 2660073"/>
              <a:gd name="connsiteX91" fmla="*/ 1025236 w 8398545"/>
              <a:gd name="connsiteY91" fmla="*/ 2521527 h 2660073"/>
              <a:gd name="connsiteX92" fmla="*/ 951345 w 8398545"/>
              <a:gd name="connsiteY92" fmla="*/ 2475345 h 2660073"/>
              <a:gd name="connsiteX93" fmla="*/ 905164 w 8398545"/>
              <a:gd name="connsiteY93" fmla="*/ 2466109 h 2660073"/>
              <a:gd name="connsiteX94" fmla="*/ 868218 w 8398545"/>
              <a:gd name="connsiteY94" fmla="*/ 2456873 h 2660073"/>
              <a:gd name="connsiteX95" fmla="*/ 785091 w 8398545"/>
              <a:gd name="connsiteY95" fmla="*/ 2419927 h 2660073"/>
              <a:gd name="connsiteX96" fmla="*/ 720436 w 8398545"/>
              <a:gd name="connsiteY96" fmla="*/ 2382982 h 2660073"/>
              <a:gd name="connsiteX97" fmla="*/ 637309 w 8398545"/>
              <a:gd name="connsiteY97" fmla="*/ 2346036 h 2660073"/>
              <a:gd name="connsiteX98" fmla="*/ 581891 w 8398545"/>
              <a:gd name="connsiteY98" fmla="*/ 2299854 h 2660073"/>
              <a:gd name="connsiteX99" fmla="*/ 508000 w 8398545"/>
              <a:gd name="connsiteY99" fmla="*/ 2272145 h 2660073"/>
              <a:gd name="connsiteX100" fmla="*/ 452582 w 8398545"/>
              <a:gd name="connsiteY100" fmla="*/ 2225964 h 2660073"/>
              <a:gd name="connsiteX101" fmla="*/ 424873 w 8398545"/>
              <a:gd name="connsiteY101" fmla="*/ 2198254 h 2660073"/>
              <a:gd name="connsiteX102" fmla="*/ 360218 w 8398545"/>
              <a:gd name="connsiteY102" fmla="*/ 2152073 h 2660073"/>
              <a:gd name="connsiteX103" fmla="*/ 323273 w 8398545"/>
              <a:gd name="connsiteY103" fmla="*/ 2124364 h 2660073"/>
              <a:gd name="connsiteX104" fmla="*/ 295564 w 8398545"/>
              <a:gd name="connsiteY104" fmla="*/ 2105891 h 2660073"/>
              <a:gd name="connsiteX105" fmla="*/ 221673 w 8398545"/>
              <a:gd name="connsiteY105" fmla="*/ 2041236 h 2660073"/>
              <a:gd name="connsiteX106" fmla="*/ 193964 w 8398545"/>
              <a:gd name="connsiteY106" fmla="*/ 2022764 h 2660073"/>
              <a:gd name="connsiteX107" fmla="*/ 166254 w 8398545"/>
              <a:gd name="connsiteY107" fmla="*/ 1985818 h 2660073"/>
              <a:gd name="connsiteX108" fmla="*/ 110836 w 8398545"/>
              <a:gd name="connsiteY108" fmla="*/ 1930400 h 2660073"/>
              <a:gd name="connsiteX109" fmla="*/ 83127 w 8398545"/>
              <a:gd name="connsiteY109" fmla="*/ 1902691 h 2660073"/>
              <a:gd name="connsiteX110" fmla="*/ 55418 w 8398545"/>
              <a:gd name="connsiteY110" fmla="*/ 1865745 h 2660073"/>
              <a:gd name="connsiteX111" fmla="*/ 27709 w 8398545"/>
              <a:gd name="connsiteY111" fmla="*/ 1810327 h 2660073"/>
              <a:gd name="connsiteX112" fmla="*/ 9236 w 8398545"/>
              <a:gd name="connsiteY112" fmla="*/ 1708727 h 2660073"/>
              <a:gd name="connsiteX113" fmla="*/ 0 w 8398545"/>
              <a:gd name="connsiteY113" fmla="*/ 1653309 h 2660073"/>
              <a:gd name="connsiteX114" fmla="*/ 9236 w 8398545"/>
              <a:gd name="connsiteY114" fmla="*/ 1385454 h 2660073"/>
              <a:gd name="connsiteX115" fmla="*/ 27709 w 8398545"/>
              <a:gd name="connsiteY115" fmla="*/ 1311564 h 2660073"/>
              <a:gd name="connsiteX116" fmla="*/ 46182 w 8398545"/>
              <a:gd name="connsiteY116" fmla="*/ 1283854 h 2660073"/>
              <a:gd name="connsiteX117" fmla="*/ 120073 w 8398545"/>
              <a:gd name="connsiteY117" fmla="*/ 1182254 h 2660073"/>
              <a:gd name="connsiteX118" fmla="*/ 157018 w 8398545"/>
              <a:gd name="connsiteY118" fmla="*/ 1117600 h 2660073"/>
              <a:gd name="connsiteX119" fmla="*/ 193964 w 8398545"/>
              <a:gd name="connsiteY119" fmla="*/ 1062182 h 2660073"/>
              <a:gd name="connsiteX120" fmla="*/ 212436 w 8398545"/>
              <a:gd name="connsiteY120" fmla="*/ 1034473 h 2660073"/>
              <a:gd name="connsiteX121" fmla="*/ 249382 w 8398545"/>
              <a:gd name="connsiteY121" fmla="*/ 1016000 h 2660073"/>
              <a:gd name="connsiteX122" fmla="*/ 277091 w 8398545"/>
              <a:gd name="connsiteY122" fmla="*/ 979054 h 2660073"/>
              <a:gd name="connsiteX123" fmla="*/ 304800 w 8398545"/>
              <a:gd name="connsiteY123" fmla="*/ 960582 h 2660073"/>
              <a:gd name="connsiteX124" fmla="*/ 369454 w 8398545"/>
              <a:gd name="connsiteY124" fmla="*/ 914400 h 2660073"/>
              <a:gd name="connsiteX125" fmla="*/ 387927 w 8398545"/>
              <a:gd name="connsiteY125" fmla="*/ 886691 h 2660073"/>
              <a:gd name="connsiteX126" fmla="*/ 415636 w 8398545"/>
              <a:gd name="connsiteY126" fmla="*/ 868218 h 2660073"/>
              <a:gd name="connsiteX127" fmla="*/ 443345 w 8398545"/>
              <a:gd name="connsiteY127" fmla="*/ 840509 h 2660073"/>
              <a:gd name="connsiteX128" fmla="*/ 480291 w 8398545"/>
              <a:gd name="connsiteY128" fmla="*/ 794327 h 2660073"/>
              <a:gd name="connsiteX129" fmla="*/ 508000 w 8398545"/>
              <a:gd name="connsiteY129" fmla="*/ 775854 h 2660073"/>
              <a:gd name="connsiteX130" fmla="*/ 563418 w 8398545"/>
              <a:gd name="connsiteY130" fmla="*/ 757382 h 2660073"/>
              <a:gd name="connsiteX131" fmla="*/ 618836 w 8398545"/>
              <a:gd name="connsiteY131" fmla="*/ 711200 h 2660073"/>
              <a:gd name="connsiteX132" fmla="*/ 655782 w 8398545"/>
              <a:gd name="connsiteY132" fmla="*/ 701964 h 2660073"/>
              <a:gd name="connsiteX133" fmla="*/ 729673 w 8398545"/>
              <a:gd name="connsiteY133" fmla="*/ 674254 h 2660073"/>
              <a:gd name="connsiteX134" fmla="*/ 757382 w 8398545"/>
              <a:gd name="connsiteY134" fmla="*/ 655782 h 2660073"/>
              <a:gd name="connsiteX135" fmla="*/ 785091 w 8398545"/>
              <a:gd name="connsiteY135" fmla="*/ 628073 h 2660073"/>
              <a:gd name="connsiteX136" fmla="*/ 840509 w 8398545"/>
              <a:gd name="connsiteY136" fmla="*/ 609600 h 2660073"/>
              <a:gd name="connsiteX137" fmla="*/ 868218 w 8398545"/>
              <a:gd name="connsiteY137" fmla="*/ 591127 h 2660073"/>
              <a:gd name="connsiteX138" fmla="*/ 932873 w 8398545"/>
              <a:gd name="connsiteY138" fmla="*/ 572654 h 2660073"/>
              <a:gd name="connsiteX139" fmla="*/ 1016000 w 8398545"/>
              <a:gd name="connsiteY139" fmla="*/ 544945 h 2660073"/>
              <a:gd name="connsiteX140" fmla="*/ 1043709 w 8398545"/>
              <a:gd name="connsiteY140" fmla="*/ 535709 h 2660073"/>
              <a:gd name="connsiteX141" fmla="*/ 1597891 w 8398545"/>
              <a:gd name="connsiteY141" fmla="*/ 517236 h 2660073"/>
              <a:gd name="connsiteX142" fmla="*/ 1690254 w 8398545"/>
              <a:gd name="connsiteY142" fmla="*/ 498764 h 2660073"/>
              <a:gd name="connsiteX143" fmla="*/ 1773382 w 8398545"/>
              <a:gd name="connsiteY143" fmla="*/ 480291 h 2660073"/>
              <a:gd name="connsiteX144" fmla="*/ 1810327 w 8398545"/>
              <a:gd name="connsiteY144" fmla="*/ 461818 h 2660073"/>
              <a:gd name="connsiteX145" fmla="*/ 1874982 w 8398545"/>
              <a:gd name="connsiteY145" fmla="*/ 452582 h 2660073"/>
              <a:gd name="connsiteX146" fmla="*/ 1911927 w 8398545"/>
              <a:gd name="connsiteY146" fmla="*/ 443345 h 2660073"/>
              <a:gd name="connsiteX147" fmla="*/ 1976582 w 8398545"/>
              <a:gd name="connsiteY147" fmla="*/ 415636 h 2660073"/>
              <a:gd name="connsiteX148" fmla="*/ 2013527 w 8398545"/>
              <a:gd name="connsiteY148" fmla="*/ 406400 h 2660073"/>
              <a:gd name="connsiteX149" fmla="*/ 2105891 w 8398545"/>
              <a:gd name="connsiteY149" fmla="*/ 341745 h 2660073"/>
              <a:gd name="connsiteX150" fmla="*/ 2142836 w 8398545"/>
              <a:gd name="connsiteY150" fmla="*/ 323273 h 2660073"/>
              <a:gd name="connsiteX151" fmla="*/ 2225964 w 8398545"/>
              <a:gd name="connsiteY151" fmla="*/ 267854 h 2660073"/>
              <a:gd name="connsiteX152" fmla="*/ 2281382 w 8398545"/>
              <a:gd name="connsiteY152" fmla="*/ 230909 h 2660073"/>
              <a:gd name="connsiteX153" fmla="*/ 2309091 w 8398545"/>
              <a:gd name="connsiteY153" fmla="*/ 212436 h 2660073"/>
              <a:gd name="connsiteX154" fmla="*/ 2346036 w 8398545"/>
              <a:gd name="connsiteY154" fmla="*/ 203200 h 2660073"/>
              <a:gd name="connsiteX155" fmla="*/ 2401454 w 8398545"/>
              <a:gd name="connsiteY155" fmla="*/ 184727 h 2660073"/>
              <a:gd name="connsiteX156" fmla="*/ 2429164 w 8398545"/>
              <a:gd name="connsiteY156" fmla="*/ 175491 h 2660073"/>
              <a:gd name="connsiteX157" fmla="*/ 2484582 w 8398545"/>
              <a:gd name="connsiteY157" fmla="*/ 157018 h 2660073"/>
              <a:gd name="connsiteX158" fmla="*/ 2521527 w 8398545"/>
              <a:gd name="connsiteY158" fmla="*/ 147782 h 2660073"/>
              <a:gd name="connsiteX159" fmla="*/ 2613891 w 8398545"/>
              <a:gd name="connsiteY159" fmla="*/ 120073 h 2660073"/>
              <a:gd name="connsiteX160" fmla="*/ 2641600 w 8398545"/>
              <a:gd name="connsiteY160" fmla="*/ 110836 h 2660073"/>
              <a:gd name="connsiteX161" fmla="*/ 2687782 w 8398545"/>
              <a:gd name="connsiteY161" fmla="*/ 101600 h 2660073"/>
              <a:gd name="connsiteX162" fmla="*/ 2715491 w 8398545"/>
              <a:gd name="connsiteY162" fmla="*/ 92364 h 2660073"/>
              <a:gd name="connsiteX163" fmla="*/ 2946400 w 8398545"/>
              <a:gd name="connsiteY163" fmla="*/ 73891 h 2660073"/>
              <a:gd name="connsiteX164" fmla="*/ 3519054 w 8398545"/>
              <a:gd name="connsiteY164" fmla="*/ 64654 h 2660073"/>
              <a:gd name="connsiteX165" fmla="*/ 3897745 w 8398545"/>
              <a:gd name="connsiteY165" fmla="*/ 36945 h 2660073"/>
              <a:gd name="connsiteX166" fmla="*/ 4350327 w 8398545"/>
              <a:gd name="connsiteY166" fmla="*/ 55418 h 2660073"/>
              <a:gd name="connsiteX167" fmla="*/ 4775200 w 8398545"/>
              <a:gd name="connsiteY167" fmla="*/ 46182 h 2660073"/>
              <a:gd name="connsiteX168" fmla="*/ 4867564 w 8398545"/>
              <a:gd name="connsiteY168" fmla="*/ 18473 h 2660073"/>
              <a:gd name="connsiteX169" fmla="*/ 4932218 w 8398545"/>
              <a:gd name="connsiteY169" fmla="*/ 9236 h 2660073"/>
              <a:gd name="connsiteX170" fmla="*/ 8053185 w 8398545"/>
              <a:gd name="connsiteY170" fmla="*/ 93922 h 2660073"/>
              <a:gd name="connsiteX0" fmla="*/ 7961745 w 8398545"/>
              <a:gd name="connsiteY0" fmla="*/ 0 h 2660073"/>
              <a:gd name="connsiteX1" fmla="*/ 8044873 w 8398545"/>
              <a:gd name="connsiteY1" fmla="*/ 36945 h 2660073"/>
              <a:gd name="connsiteX2" fmla="*/ 8100291 w 8398545"/>
              <a:gd name="connsiteY2" fmla="*/ 73891 h 2660073"/>
              <a:gd name="connsiteX3" fmla="*/ 8137236 w 8398545"/>
              <a:gd name="connsiteY3" fmla="*/ 92364 h 2660073"/>
              <a:gd name="connsiteX4" fmla="*/ 8174182 w 8398545"/>
              <a:gd name="connsiteY4" fmla="*/ 129309 h 2660073"/>
              <a:gd name="connsiteX5" fmla="*/ 8211127 w 8398545"/>
              <a:gd name="connsiteY5" fmla="*/ 157018 h 2660073"/>
              <a:gd name="connsiteX6" fmla="*/ 8266545 w 8398545"/>
              <a:gd name="connsiteY6" fmla="*/ 212436 h 2660073"/>
              <a:gd name="connsiteX7" fmla="*/ 8312727 w 8398545"/>
              <a:gd name="connsiteY7" fmla="*/ 295564 h 2660073"/>
              <a:gd name="connsiteX8" fmla="*/ 8340436 w 8398545"/>
              <a:gd name="connsiteY8" fmla="*/ 332509 h 2660073"/>
              <a:gd name="connsiteX9" fmla="*/ 8349673 w 8398545"/>
              <a:gd name="connsiteY9" fmla="*/ 360218 h 2660073"/>
              <a:gd name="connsiteX10" fmla="*/ 8368145 w 8398545"/>
              <a:gd name="connsiteY10" fmla="*/ 387927 h 2660073"/>
              <a:gd name="connsiteX11" fmla="*/ 8377382 w 8398545"/>
              <a:gd name="connsiteY11" fmla="*/ 452582 h 2660073"/>
              <a:gd name="connsiteX12" fmla="*/ 8386618 w 8398545"/>
              <a:gd name="connsiteY12" fmla="*/ 489527 h 2660073"/>
              <a:gd name="connsiteX13" fmla="*/ 8386618 w 8398545"/>
              <a:gd name="connsiteY13" fmla="*/ 785091 h 2660073"/>
              <a:gd name="connsiteX14" fmla="*/ 8377382 w 8398545"/>
              <a:gd name="connsiteY14" fmla="*/ 822036 h 2660073"/>
              <a:gd name="connsiteX15" fmla="*/ 8349673 w 8398545"/>
              <a:gd name="connsiteY15" fmla="*/ 969818 h 2660073"/>
              <a:gd name="connsiteX16" fmla="*/ 8331200 w 8398545"/>
              <a:gd name="connsiteY16" fmla="*/ 1016000 h 2660073"/>
              <a:gd name="connsiteX17" fmla="*/ 8321964 w 8398545"/>
              <a:gd name="connsiteY17" fmla="*/ 1052945 h 2660073"/>
              <a:gd name="connsiteX18" fmla="*/ 8303491 w 8398545"/>
              <a:gd name="connsiteY18" fmla="*/ 1099127 h 2660073"/>
              <a:gd name="connsiteX19" fmla="*/ 8285018 w 8398545"/>
              <a:gd name="connsiteY19" fmla="*/ 1173018 h 2660073"/>
              <a:gd name="connsiteX20" fmla="*/ 8275782 w 8398545"/>
              <a:gd name="connsiteY20" fmla="*/ 1200727 h 2660073"/>
              <a:gd name="connsiteX21" fmla="*/ 8266545 w 8398545"/>
              <a:gd name="connsiteY21" fmla="*/ 1246909 h 2660073"/>
              <a:gd name="connsiteX22" fmla="*/ 8238836 w 8398545"/>
              <a:gd name="connsiteY22" fmla="*/ 1283854 h 2660073"/>
              <a:gd name="connsiteX23" fmla="*/ 8229600 w 8398545"/>
              <a:gd name="connsiteY23" fmla="*/ 1311564 h 2660073"/>
              <a:gd name="connsiteX24" fmla="*/ 8201891 w 8398545"/>
              <a:gd name="connsiteY24" fmla="*/ 1422400 h 2660073"/>
              <a:gd name="connsiteX25" fmla="*/ 8146473 w 8398545"/>
              <a:gd name="connsiteY25" fmla="*/ 1505527 h 2660073"/>
              <a:gd name="connsiteX26" fmla="*/ 8072582 w 8398545"/>
              <a:gd name="connsiteY26" fmla="*/ 1616364 h 2660073"/>
              <a:gd name="connsiteX27" fmla="*/ 8054109 w 8398545"/>
              <a:gd name="connsiteY27" fmla="*/ 1644073 h 2660073"/>
              <a:gd name="connsiteX28" fmla="*/ 8026400 w 8398545"/>
              <a:gd name="connsiteY28" fmla="*/ 1690254 h 2660073"/>
              <a:gd name="connsiteX29" fmla="*/ 7980218 w 8398545"/>
              <a:gd name="connsiteY29" fmla="*/ 1727200 h 2660073"/>
              <a:gd name="connsiteX30" fmla="*/ 7934036 w 8398545"/>
              <a:gd name="connsiteY30" fmla="*/ 1782618 h 2660073"/>
              <a:gd name="connsiteX31" fmla="*/ 7887854 w 8398545"/>
              <a:gd name="connsiteY31" fmla="*/ 1801091 h 2660073"/>
              <a:gd name="connsiteX32" fmla="*/ 7860145 w 8398545"/>
              <a:gd name="connsiteY32" fmla="*/ 1838036 h 2660073"/>
              <a:gd name="connsiteX33" fmla="*/ 7767782 w 8398545"/>
              <a:gd name="connsiteY33" fmla="*/ 1874982 h 2660073"/>
              <a:gd name="connsiteX34" fmla="*/ 7712364 w 8398545"/>
              <a:gd name="connsiteY34" fmla="*/ 1902691 h 2660073"/>
              <a:gd name="connsiteX35" fmla="*/ 7684654 w 8398545"/>
              <a:gd name="connsiteY35" fmla="*/ 1921164 h 2660073"/>
              <a:gd name="connsiteX36" fmla="*/ 7555345 w 8398545"/>
              <a:gd name="connsiteY36" fmla="*/ 1930400 h 2660073"/>
              <a:gd name="connsiteX37" fmla="*/ 6687127 w 8398545"/>
              <a:gd name="connsiteY37" fmla="*/ 1911927 h 2660073"/>
              <a:gd name="connsiteX38" fmla="*/ 6659418 w 8398545"/>
              <a:gd name="connsiteY38" fmla="*/ 1902691 h 2660073"/>
              <a:gd name="connsiteX39" fmla="*/ 6567054 w 8398545"/>
              <a:gd name="connsiteY39" fmla="*/ 1893454 h 2660073"/>
              <a:gd name="connsiteX40" fmla="*/ 6520873 w 8398545"/>
              <a:gd name="connsiteY40" fmla="*/ 1884218 h 2660073"/>
              <a:gd name="connsiteX41" fmla="*/ 6391564 w 8398545"/>
              <a:gd name="connsiteY41" fmla="*/ 1874982 h 2660073"/>
              <a:gd name="connsiteX42" fmla="*/ 6280727 w 8398545"/>
              <a:gd name="connsiteY42" fmla="*/ 1865745 h 2660073"/>
              <a:gd name="connsiteX43" fmla="*/ 6096000 w 8398545"/>
              <a:gd name="connsiteY43" fmla="*/ 1847273 h 2660073"/>
              <a:gd name="connsiteX44" fmla="*/ 5975927 w 8398545"/>
              <a:gd name="connsiteY44" fmla="*/ 1819564 h 2660073"/>
              <a:gd name="connsiteX45" fmla="*/ 5809673 w 8398545"/>
              <a:gd name="connsiteY45" fmla="*/ 1810327 h 2660073"/>
              <a:gd name="connsiteX46" fmla="*/ 4378036 w 8398545"/>
              <a:gd name="connsiteY46" fmla="*/ 1801091 h 2660073"/>
              <a:gd name="connsiteX47" fmla="*/ 3934691 w 8398545"/>
              <a:gd name="connsiteY47" fmla="*/ 1810327 h 2660073"/>
              <a:gd name="connsiteX48" fmla="*/ 3906982 w 8398545"/>
              <a:gd name="connsiteY48" fmla="*/ 1828800 h 2660073"/>
              <a:gd name="connsiteX49" fmla="*/ 3870036 w 8398545"/>
              <a:gd name="connsiteY49" fmla="*/ 1847273 h 2660073"/>
              <a:gd name="connsiteX50" fmla="*/ 3722254 w 8398545"/>
              <a:gd name="connsiteY50" fmla="*/ 1819564 h 2660073"/>
              <a:gd name="connsiteX51" fmla="*/ 3722254 w 8398545"/>
              <a:gd name="connsiteY51" fmla="*/ 1819564 h 2660073"/>
              <a:gd name="connsiteX52" fmla="*/ 3629891 w 8398545"/>
              <a:gd name="connsiteY52" fmla="*/ 1801091 h 2660073"/>
              <a:gd name="connsiteX53" fmla="*/ 3556000 w 8398545"/>
              <a:gd name="connsiteY53" fmla="*/ 1773382 h 2660073"/>
              <a:gd name="connsiteX54" fmla="*/ 3500582 w 8398545"/>
              <a:gd name="connsiteY54" fmla="*/ 1754909 h 2660073"/>
              <a:gd name="connsiteX55" fmla="*/ 3445164 w 8398545"/>
              <a:gd name="connsiteY55" fmla="*/ 1736436 h 2660073"/>
              <a:gd name="connsiteX56" fmla="*/ 3417454 w 8398545"/>
              <a:gd name="connsiteY56" fmla="*/ 1727200 h 2660073"/>
              <a:gd name="connsiteX57" fmla="*/ 3325091 w 8398545"/>
              <a:gd name="connsiteY57" fmla="*/ 1745673 h 2660073"/>
              <a:gd name="connsiteX58" fmla="*/ 3223491 w 8398545"/>
              <a:gd name="connsiteY58" fmla="*/ 1764145 h 2660073"/>
              <a:gd name="connsiteX59" fmla="*/ 3112654 w 8398545"/>
              <a:gd name="connsiteY59" fmla="*/ 1810327 h 2660073"/>
              <a:gd name="connsiteX60" fmla="*/ 3066473 w 8398545"/>
              <a:gd name="connsiteY60" fmla="*/ 1838036 h 2660073"/>
              <a:gd name="connsiteX61" fmla="*/ 3011054 w 8398545"/>
              <a:gd name="connsiteY61" fmla="*/ 1874982 h 2660073"/>
              <a:gd name="connsiteX62" fmla="*/ 2955636 w 8398545"/>
              <a:gd name="connsiteY62" fmla="*/ 1893454 h 2660073"/>
              <a:gd name="connsiteX63" fmla="*/ 2844800 w 8398545"/>
              <a:gd name="connsiteY63" fmla="*/ 1967345 h 2660073"/>
              <a:gd name="connsiteX64" fmla="*/ 2770909 w 8398545"/>
              <a:gd name="connsiteY64" fmla="*/ 2013527 h 2660073"/>
              <a:gd name="connsiteX65" fmla="*/ 2743200 w 8398545"/>
              <a:gd name="connsiteY65" fmla="*/ 2032000 h 2660073"/>
              <a:gd name="connsiteX66" fmla="*/ 2697018 w 8398545"/>
              <a:gd name="connsiteY66" fmla="*/ 2059709 h 2660073"/>
              <a:gd name="connsiteX67" fmla="*/ 2632364 w 8398545"/>
              <a:gd name="connsiteY67" fmla="*/ 2105891 h 2660073"/>
              <a:gd name="connsiteX68" fmla="*/ 2586182 w 8398545"/>
              <a:gd name="connsiteY68" fmla="*/ 2124364 h 2660073"/>
              <a:gd name="connsiteX69" fmla="*/ 2540000 w 8398545"/>
              <a:gd name="connsiteY69" fmla="*/ 2179782 h 2660073"/>
              <a:gd name="connsiteX70" fmla="*/ 2484582 w 8398545"/>
              <a:gd name="connsiteY70" fmla="*/ 2216727 h 2660073"/>
              <a:gd name="connsiteX71" fmla="*/ 2419927 w 8398545"/>
              <a:gd name="connsiteY71" fmla="*/ 2281382 h 2660073"/>
              <a:gd name="connsiteX72" fmla="*/ 2327564 w 8398545"/>
              <a:gd name="connsiteY72" fmla="*/ 2336800 h 2660073"/>
              <a:gd name="connsiteX73" fmla="*/ 2253673 w 8398545"/>
              <a:gd name="connsiteY73" fmla="*/ 2392218 h 2660073"/>
              <a:gd name="connsiteX74" fmla="*/ 2161309 w 8398545"/>
              <a:gd name="connsiteY74" fmla="*/ 2447636 h 2660073"/>
              <a:gd name="connsiteX75" fmla="*/ 2133600 w 8398545"/>
              <a:gd name="connsiteY75" fmla="*/ 2466109 h 2660073"/>
              <a:gd name="connsiteX76" fmla="*/ 1985818 w 8398545"/>
              <a:gd name="connsiteY76" fmla="*/ 2521527 h 2660073"/>
              <a:gd name="connsiteX77" fmla="*/ 1948873 w 8398545"/>
              <a:gd name="connsiteY77" fmla="*/ 2549236 h 2660073"/>
              <a:gd name="connsiteX78" fmla="*/ 1865745 w 8398545"/>
              <a:gd name="connsiteY78" fmla="*/ 2576945 h 2660073"/>
              <a:gd name="connsiteX79" fmla="*/ 1810327 w 8398545"/>
              <a:gd name="connsiteY79" fmla="*/ 2595418 h 2660073"/>
              <a:gd name="connsiteX80" fmla="*/ 1745673 w 8398545"/>
              <a:gd name="connsiteY80" fmla="*/ 2613891 h 2660073"/>
              <a:gd name="connsiteX81" fmla="*/ 1699491 w 8398545"/>
              <a:gd name="connsiteY81" fmla="*/ 2632364 h 2660073"/>
              <a:gd name="connsiteX82" fmla="*/ 1616364 w 8398545"/>
              <a:gd name="connsiteY82" fmla="*/ 2660073 h 2660073"/>
              <a:gd name="connsiteX83" fmla="*/ 1431636 w 8398545"/>
              <a:gd name="connsiteY83" fmla="*/ 2641600 h 2660073"/>
              <a:gd name="connsiteX84" fmla="*/ 1403927 w 8398545"/>
              <a:gd name="connsiteY84" fmla="*/ 2632364 h 2660073"/>
              <a:gd name="connsiteX85" fmla="*/ 1237673 w 8398545"/>
              <a:gd name="connsiteY85" fmla="*/ 2604654 h 2660073"/>
              <a:gd name="connsiteX86" fmla="*/ 1173018 w 8398545"/>
              <a:gd name="connsiteY86" fmla="*/ 2576945 h 2660073"/>
              <a:gd name="connsiteX87" fmla="*/ 1126836 w 8398545"/>
              <a:gd name="connsiteY87" fmla="*/ 2558473 h 2660073"/>
              <a:gd name="connsiteX88" fmla="*/ 1089891 w 8398545"/>
              <a:gd name="connsiteY88" fmla="*/ 2549236 h 2660073"/>
              <a:gd name="connsiteX89" fmla="*/ 1052945 w 8398545"/>
              <a:gd name="connsiteY89" fmla="*/ 2530764 h 2660073"/>
              <a:gd name="connsiteX90" fmla="*/ 1025236 w 8398545"/>
              <a:gd name="connsiteY90" fmla="*/ 2521527 h 2660073"/>
              <a:gd name="connsiteX91" fmla="*/ 951345 w 8398545"/>
              <a:gd name="connsiteY91" fmla="*/ 2475345 h 2660073"/>
              <a:gd name="connsiteX92" fmla="*/ 905164 w 8398545"/>
              <a:gd name="connsiteY92" fmla="*/ 2466109 h 2660073"/>
              <a:gd name="connsiteX93" fmla="*/ 868218 w 8398545"/>
              <a:gd name="connsiteY93" fmla="*/ 2456873 h 2660073"/>
              <a:gd name="connsiteX94" fmla="*/ 785091 w 8398545"/>
              <a:gd name="connsiteY94" fmla="*/ 2419927 h 2660073"/>
              <a:gd name="connsiteX95" fmla="*/ 720436 w 8398545"/>
              <a:gd name="connsiteY95" fmla="*/ 2382982 h 2660073"/>
              <a:gd name="connsiteX96" fmla="*/ 637309 w 8398545"/>
              <a:gd name="connsiteY96" fmla="*/ 2346036 h 2660073"/>
              <a:gd name="connsiteX97" fmla="*/ 581891 w 8398545"/>
              <a:gd name="connsiteY97" fmla="*/ 2299854 h 2660073"/>
              <a:gd name="connsiteX98" fmla="*/ 508000 w 8398545"/>
              <a:gd name="connsiteY98" fmla="*/ 2272145 h 2660073"/>
              <a:gd name="connsiteX99" fmla="*/ 452582 w 8398545"/>
              <a:gd name="connsiteY99" fmla="*/ 2225964 h 2660073"/>
              <a:gd name="connsiteX100" fmla="*/ 424873 w 8398545"/>
              <a:gd name="connsiteY100" fmla="*/ 2198254 h 2660073"/>
              <a:gd name="connsiteX101" fmla="*/ 360218 w 8398545"/>
              <a:gd name="connsiteY101" fmla="*/ 2152073 h 2660073"/>
              <a:gd name="connsiteX102" fmla="*/ 323273 w 8398545"/>
              <a:gd name="connsiteY102" fmla="*/ 2124364 h 2660073"/>
              <a:gd name="connsiteX103" fmla="*/ 295564 w 8398545"/>
              <a:gd name="connsiteY103" fmla="*/ 2105891 h 2660073"/>
              <a:gd name="connsiteX104" fmla="*/ 221673 w 8398545"/>
              <a:gd name="connsiteY104" fmla="*/ 2041236 h 2660073"/>
              <a:gd name="connsiteX105" fmla="*/ 193964 w 8398545"/>
              <a:gd name="connsiteY105" fmla="*/ 2022764 h 2660073"/>
              <a:gd name="connsiteX106" fmla="*/ 166254 w 8398545"/>
              <a:gd name="connsiteY106" fmla="*/ 1985818 h 2660073"/>
              <a:gd name="connsiteX107" fmla="*/ 110836 w 8398545"/>
              <a:gd name="connsiteY107" fmla="*/ 1930400 h 2660073"/>
              <a:gd name="connsiteX108" fmla="*/ 83127 w 8398545"/>
              <a:gd name="connsiteY108" fmla="*/ 1902691 h 2660073"/>
              <a:gd name="connsiteX109" fmla="*/ 55418 w 8398545"/>
              <a:gd name="connsiteY109" fmla="*/ 1865745 h 2660073"/>
              <a:gd name="connsiteX110" fmla="*/ 27709 w 8398545"/>
              <a:gd name="connsiteY110" fmla="*/ 1810327 h 2660073"/>
              <a:gd name="connsiteX111" fmla="*/ 9236 w 8398545"/>
              <a:gd name="connsiteY111" fmla="*/ 1708727 h 2660073"/>
              <a:gd name="connsiteX112" fmla="*/ 0 w 8398545"/>
              <a:gd name="connsiteY112" fmla="*/ 1653309 h 2660073"/>
              <a:gd name="connsiteX113" fmla="*/ 9236 w 8398545"/>
              <a:gd name="connsiteY113" fmla="*/ 1385454 h 2660073"/>
              <a:gd name="connsiteX114" fmla="*/ 27709 w 8398545"/>
              <a:gd name="connsiteY114" fmla="*/ 1311564 h 2660073"/>
              <a:gd name="connsiteX115" fmla="*/ 46182 w 8398545"/>
              <a:gd name="connsiteY115" fmla="*/ 1283854 h 2660073"/>
              <a:gd name="connsiteX116" fmla="*/ 120073 w 8398545"/>
              <a:gd name="connsiteY116" fmla="*/ 1182254 h 2660073"/>
              <a:gd name="connsiteX117" fmla="*/ 157018 w 8398545"/>
              <a:gd name="connsiteY117" fmla="*/ 1117600 h 2660073"/>
              <a:gd name="connsiteX118" fmla="*/ 193964 w 8398545"/>
              <a:gd name="connsiteY118" fmla="*/ 1062182 h 2660073"/>
              <a:gd name="connsiteX119" fmla="*/ 212436 w 8398545"/>
              <a:gd name="connsiteY119" fmla="*/ 1034473 h 2660073"/>
              <a:gd name="connsiteX120" fmla="*/ 249382 w 8398545"/>
              <a:gd name="connsiteY120" fmla="*/ 1016000 h 2660073"/>
              <a:gd name="connsiteX121" fmla="*/ 277091 w 8398545"/>
              <a:gd name="connsiteY121" fmla="*/ 979054 h 2660073"/>
              <a:gd name="connsiteX122" fmla="*/ 304800 w 8398545"/>
              <a:gd name="connsiteY122" fmla="*/ 960582 h 2660073"/>
              <a:gd name="connsiteX123" fmla="*/ 369454 w 8398545"/>
              <a:gd name="connsiteY123" fmla="*/ 914400 h 2660073"/>
              <a:gd name="connsiteX124" fmla="*/ 387927 w 8398545"/>
              <a:gd name="connsiteY124" fmla="*/ 886691 h 2660073"/>
              <a:gd name="connsiteX125" fmla="*/ 415636 w 8398545"/>
              <a:gd name="connsiteY125" fmla="*/ 868218 h 2660073"/>
              <a:gd name="connsiteX126" fmla="*/ 443345 w 8398545"/>
              <a:gd name="connsiteY126" fmla="*/ 840509 h 2660073"/>
              <a:gd name="connsiteX127" fmla="*/ 480291 w 8398545"/>
              <a:gd name="connsiteY127" fmla="*/ 794327 h 2660073"/>
              <a:gd name="connsiteX128" fmla="*/ 508000 w 8398545"/>
              <a:gd name="connsiteY128" fmla="*/ 775854 h 2660073"/>
              <a:gd name="connsiteX129" fmla="*/ 563418 w 8398545"/>
              <a:gd name="connsiteY129" fmla="*/ 757382 h 2660073"/>
              <a:gd name="connsiteX130" fmla="*/ 618836 w 8398545"/>
              <a:gd name="connsiteY130" fmla="*/ 711200 h 2660073"/>
              <a:gd name="connsiteX131" fmla="*/ 655782 w 8398545"/>
              <a:gd name="connsiteY131" fmla="*/ 701964 h 2660073"/>
              <a:gd name="connsiteX132" fmla="*/ 729673 w 8398545"/>
              <a:gd name="connsiteY132" fmla="*/ 674254 h 2660073"/>
              <a:gd name="connsiteX133" fmla="*/ 757382 w 8398545"/>
              <a:gd name="connsiteY133" fmla="*/ 655782 h 2660073"/>
              <a:gd name="connsiteX134" fmla="*/ 785091 w 8398545"/>
              <a:gd name="connsiteY134" fmla="*/ 628073 h 2660073"/>
              <a:gd name="connsiteX135" fmla="*/ 840509 w 8398545"/>
              <a:gd name="connsiteY135" fmla="*/ 609600 h 2660073"/>
              <a:gd name="connsiteX136" fmla="*/ 868218 w 8398545"/>
              <a:gd name="connsiteY136" fmla="*/ 591127 h 2660073"/>
              <a:gd name="connsiteX137" fmla="*/ 932873 w 8398545"/>
              <a:gd name="connsiteY137" fmla="*/ 572654 h 2660073"/>
              <a:gd name="connsiteX138" fmla="*/ 1016000 w 8398545"/>
              <a:gd name="connsiteY138" fmla="*/ 544945 h 2660073"/>
              <a:gd name="connsiteX139" fmla="*/ 1043709 w 8398545"/>
              <a:gd name="connsiteY139" fmla="*/ 535709 h 2660073"/>
              <a:gd name="connsiteX140" fmla="*/ 1597891 w 8398545"/>
              <a:gd name="connsiteY140" fmla="*/ 517236 h 2660073"/>
              <a:gd name="connsiteX141" fmla="*/ 1690254 w 8398545"/>
              <a:gd name="connsiteY141" fmla="*/ 498764 h 2660073"/>
              <a:gd name="connsiteX142" fmla="*/ 1773382 w 8398545"/>
              <a:gd name="connsiteY142" fmla="*/ 480291 h 2660073"/>
              <a:gd name="connsiteX143" fmla="*/ 1810327 w 8398545"/>
              <a:gd name="connsiteY143" fmla="*/ 461818 h 2660073"/>
              <a:gd name="connsiteX144" fmla="*/ 1874982 w 8398545"/>
              <a:gd name="connsiteY144" fmla="*/ 452582 h 2660073"/>
              <a:gd name="connsiteX145" fmla="*/ 1911927 w 8398545"/>
              <a:gd name="connsiteY145" fmla="*/ 443345 h 2660073"/>
              <a:gd name="connsiteX146" fmla="*/ 1976582 w 8398545"/>
              <a:gd name="connsiteY146" fmla="*/ 415636 h 2660073"/>
              <a:gd name="connsiteX147" fmla="*/ 2013527 w 8398545"/>
              <a:gd name="connsiteY147" fmla="*/ 406400 h 2660073"/>
              <a:gd name="connsiteX148" fmla="*/ 2105891 w 8398545"/>
              <a:gd name="connsiteY148" fmla="*/ 341745 h 2660073"/>
              <a:gd name="connsiteX149" fmla="*/ 2142836 w 8398545"/>
              <a:gd name="connsiteY149" fmla="*/ 323273 h 2660073"/>
              <a:gd name="connsiteX150" fmla="*/ 2225964 w 8398545"/>
              <a:gd name="connsiteY150" fmla="*/ 267854 h 2660073"/>
              <a:gd name="connsiteX151" fmla="*/ 2281382 w 8398545"/>
              <a:gd name="connsiteY151" fmla="*/ 230909 h 2660073"/>
              <a:gd name="connsiteX152" fmla="*/ 2309091 w 8398545"/>
              <a:gd name="connsiteY152" fmla="*/ 212436 h 2660073"/>
              <a:gd name="connsiteX153" fmla="*/ 2346036 w 8398545"/>
              <a:gd name="connsiteY153" fmla="*/ 203200 h 2660073"/>
              <a:gd name="connsiteX154" fmla="*/ 2401454 w 8398545"/>
              <a:gd name="connsiteY154" fmla="*/ 184727 h 2660073"/>
              <a:gd name="connsiteX155" fmla="*/ 2429164 w 8398545"/>
              <a:gd name="connsiteY155" fmla="*/ 175491 h 2660073"/>
              <a:gd name="connsiteX156" fmla="*/ 2484582 w 8398545"/>
              <a:gd name="connsiteY156" fmla="*/ 157018 h 2660073"/>
              <a:gd name="connsiteX157" fmla="*/ 2521527 w 8398545"/>
              <a:gd name="connsiteY157" fmla="*/ 147782 h 2660073"/>
              <a:gd name="connsiteX158" fmla="*/ 2613891 w 8398545"/>
              <a:gd name="connsiteY158" fmla="*/ 120073 h 2660073"/>
              <a:gd name="connsiteX159" fmla="*/ 2641600 w 8398545"/>
              <a:gd name="connsiteY159" fmla="*/ 110836 h 2660073"/>
              <a:gd name="connsiteX160" fmla="*/ 2687782 w 8398545"/>
              <a:gd name="connsiteY160" fmla="*/ 101600 h 2660073"/>
              <a:gd name="connsiteX161" fmla="*/ 2715491 w 8398545"/>
              <a:gd name="connsiteY161" fmla="*/ 92364 h 2660073"/>
              <a:gd name="connsiteX162" fmla="*/ 2946400 w 8398545"/>
              <a:gd name="connsiteY162" fmla="*/ 73891 h 2660073"/>
              <a:gd name="connsiteX163" fmla="*/ 3519054 w 8398545"/>
              <a:gd name="connsiteY163" fmla="*/ 64654 h 2660073"/>
              <a:gd name="connsiteX164" fmla="*/ 3897745 w 8398545"/>
              <a:gd name="connsiteY164" fmla="*/ 36945 h 2660073"/>
              <a:gd name="connsiteX165" fmla="*/ 4350327 w 8398545"/>
              <a:gd name="connsiteY165" fmla="*/ 55418 h 2660073"/>
              <a:gd name="connsiteX166" fmla="*/ 4775200 w 8398545"/>
              <a:gd name="connsiteY166" fmla="*/ 46182 h 2660073"/>
              <a:gd name="connsiteX167" fmla="*/ 4867564 w 8398545"/>
              <a:gd name="connsiteY167" fmla="*/ 18473 h 2660073"/>
              <a:gd name="connsiteX168" fmla="*/ 4932218 w 8398545"/>
              <a:gd name="connsiteY168" fmla="*/ 9236 h 2660073"/>
              <a:gd name="connsiteX169" fmla="*/ 8053185 w 8398545"/>
              <a:gd name="connsiteY169" fmla="*/ 93922 h 2660073"/>
              <a:gd name="connsiteX0" fmla="*/ 7961745 w 8398545"/>
              <a:gd name="connsiteY0" fmla="*/ 0 h 2660073"/>
              <a:gd name="connsiteX1" fmla="*/ 7955752 w 8398545"/>
              <a:gd name="connsiteY1" fmla="*/ 15087 h 2660073"/>
              <a:gd name="connsiteX2" fmla="*/ 8044873 w 8398545"/>
              <a:gd name="connsiteY2" fmla="*/ 36945 h 2660073"/>
              <a:gd name="connsiteX3" fmla="*/ 8100291 w 8398545"/>
              <a:gd name="connsiteY3" fmla="*/ 73891 h 2660073"/>
              <a:gd name="connsiteX4" fmla="*/ 8137236 w 8398545"/>
              <a:gd name="connsiteY4" fmla="*/ 92364 h 2660073"/>
              <a:gd name="connsiteX5" fmla="*/ 8174182 w 8398545"/>
              <a:gd name="connsiteY5" fmla="*/ 129309 h 2660073"/>
              <a:gd name="connsiteX6" fmla="*/ 8211127 w 8398545"/>
              <a:gd name="connsiteY6" fmla="*/ 157018 h 2660073"/>
              <a:gd name="connsiteX7" fmla="*/ 8266545 w 8398545"/>
              <a:gd name="connsiteY7" fmla="*/ 212436 h 2660073"/>
              <a:gd name="connsiteX8" fmla="*/ 8312727 w 8398545"/>
              <a:gd name="connsiteY8" fmla="*/ 295564 h 2660073"/>
              <a:gd name="connsiteX9" fmla="*/ 8340436 w 8398545"/>
              <a:gd name="connsiteY9" fmla="*/ 332509 h 2660073"/>
              <a:gd name="connsiteX10" fmla="*/ 8349673 w 8398545"/>
              <a:gd name="connsiteY10" fmla="*/ 360218 h 2660073"/>
              <a:gd name="connsiteX11" fmla="*/ 8368145 w 8398545"/>
              <a:gd name="connsiteY11" fmla="*/ 387927 h 2660073"/>
              <a:gd name="connsiteX12" fmla="*/ 8377382 w 8398545"/>
              <a:gd name="connsiteY12" fmla="*/ 452582 h 2660073"/>
              <a:gd name="connsiteX13" fmla="*/ 8386618 w 8398545"/>
              <a:gd name="connsiteY13" fmla="*/ 489527 h 2660073"/>
              <a:gd name="connsiteX14" fmla="*/ 8386618 w 8398545"/>
              <a:gd name="connsiteY14" fmla="*/ 785091 h 2660073"/>
              <a:gd name="connsiteX15" fmla="*/ 8377382 w 8398545"/>
              <a:gd name="connsiteY15" fmla="*/ 822036 h 2660073"/>
              <a:gd name="connsiteX16" fmla="*/ 8349673 w 8398545"/>
              <a:gd name="connsiteY16" fmla="*/ 969818 h 2660073"/>
              <a:gd name="connsiteX17" fmla="*/ 8331200 w 8398545"/>
              <a:gd name="connsiteY17" fmla="*/ 1016000 h 2660073"/>
              <a:gd name="connsiteX18" fmla="*/ 8321964 w 8398545"/>
              <a:gd name="connsiteY18" fmla="*/ 1052945 h 2660073"/>
              <a:gd name="connsiteX19" fmla="*/ 8303491 w 8398545"/>
              <a:gd name="connsiteY19" fmla="*/ 1099127 h 2660073"/>
              <a:gd name="connsiteX20" fmla="*/ 8285018 w 8398545"/>
              <a:gd name="connsiteY20" fmla="*/ 1173018 h 2660073"/>
              <a:gd name="connsiteX21" fmla="*/ 8275782 w 8398545"/>
              <a:gd name="connsiteY21" fmla="*/ 1200727 h 2660073"/>
              <a:gd name="connsiteX22" fmla="*/ 8266545 w 8398545"/>
              <a:gd name="connsiteY22" fmla="*/ 1246909 h 2660073"/>
              <a:gd name="connsiteX23" fmla="*/ 8238836 w 8398545"/>
              <a:gd name="connsiteY23" fmla="*/ 1283854 h 2660073"/>
              <a:gd name="connsiteX24" fmla="*/ 8229600 w 8398545"/>
              <a:gd name="connsiteY24" fmla="*/ 1311564 h 2660073"/>
              <a:gd name="connsiteX25" fmla="*/ 8201891 w 8398545"/>
              <a:gd name="connsiteY25" fmla="*/ 1422400 h 2660073"/>
              <a:gd name="connsiteX26" fmla="*/ 8146473 w 8398545"/>
              <a:gd name="connsiteY26" fmla="*/ 1505527 h 2660073"/>
              <a:gd name="connsiteX27" fmla="*/ 8072582 w 8398545"/>
              <a:gd name="connsiteY27" fmla="*/ 1616364 h 2660073"/>
              <a:gd name="connsiteX28" fmla="*/ 8054109 w 8398545"/>
              <a:gd name="connsiteY28" fmla="*/ 1644073 h 2660073"/>
              <a:gd name="connsiteX29" fmla="*/ 8026400 w 8398545"/>
              <a:gd name="connsiteY29" fmla="*/ 1690254 h 2660073"/>
              <a:gd name="connsiteX30" fmla="*/ 7980218 w 8398545"/>
              <a:gd name="connsiteY30" fmla="*/ 1727200 h 2660073"/>
              <a:gd name="connsiteX31" fmla="*/ 7934036 w 8398545"/>
              <a:gd name="connsiteY31" fmla="*/ 1782618 h 2660073"/>
              <a:gd name="connsiteX32" fmla="*/ 7887854 w 8398545"/>
              <a:gd name="connsiteY32" fmla="*/ 1801091 h 2660073"/>
              <a:gd name="connsiteX33" fmla="*/ 7860145 w 8398545"/>
              <a:gd name="connsiteY33" fmla="*/ 1838036 h 2660073"/>
              <a:gd name="connsiteX34" fmla="*/ 7767782 w 8398545"/>
              <a:gd name="connsiteY34" fmla="*/ 1874982 h 2660073"/>
              <a:gd name="connsiteX35" fmla="*/ 7712364 w 8398545"/>
              <a:gd name="connsiteY35" fmla="*/ 1902691 h 2660073"/>
              <a:gd name="connsiteX36" fmla="*/ 7684654 w 8398545"/>
              <a:gd name="connsiteY36" fmla="*/ 1921164 h 2660073"/>
              <a:gd name="connsiteX37" fmla="*/ 7555345 w 8398545"/>
              <a:gd name="connsiteY37" fmla="*/ 1930400 h 2660073"/>
              <a:gd name="connsiteX38" fmla="*/ 6687127 w 8398545"/>
              <a:gd name="connsiteY38" fmla="*/ 1911927 h 2660073"/>
              <a:gd name="connsiteX39" fmla="*/ 6659418 w 8398545"/>
              <a:gd name="connsiteY39" fmla="*/ 1902691 h 2660073"/>
              <a:gd name="connsiteX40" fmla="*/ 6567054 w 8398545"/>
              <a:gd name="connsiteY40" fmla="*/ 1893454 h 2660073"/>
              <a:gd name="connsiteX41" fmla="*/ 6520873 w 8398545"/>
              <a:gd name="connsiteY41" fmla="*/ 1884218 h 2660073"/>
              <a:gd name="connsiteX42" fmla="*/ 6391564 w 8398545"/>
              <a:gd name="connsiteY42" fmla="*/ 1874982 h 2660073"/>
              <a:gd name="connsiteX43" fmla="*/ 6280727 w 8398545"/>
              <a:gd name="connsiteY43" fmla="*/ 1865745 h 2660073"/>
              <a:gd name="connsiteX44" fmla="*/ 6096000 w 8398545"/>
              <a:gd name="connsiteY44" fmla="*/ 1847273 h 2660073"/>
              <a:gd name="connsiteX45" fmla="*/ 5975927 w 8398545"/>
              <a:gd name="connsiteY45" fmla="*/ 1819564 h 2660073"/>
              <a:gd name="connsiteX46" fmla="*/ 5809673 w 8398545"/>
              <a:gd name="connsiteY46" fmla="*/ 1810327 h 2660073"/>
              <a:gd name="connsiteX47" fmla="*/ 4378036 w 8398545"/>
              <a:gd name="connsiteY47" fmla="*/ 1801091 h 2660073"/>
              <a:gd name="connsiteX48" fmla="*/ 3934691 w 8398545"/>
              <a:gd name="connsiteY48" fmla="*/ 1810327 h 2660073"/>
              <a:gd name="connsiteX49" fmla="*/ 3906982 w 8398545"/>
              <a:gd name="connsiteY49" fmla="*/ 1828800 h 2660073"/>
              <a:gd name="connsiteX50" fmla="*/ 3870036 w 8398545"/>
              <a:gd name="connsiteY50" fmla="*/ 1847273 h 2660073"/>
              <a:gd name="connsiteX51" fmla="*/ 3722254 w 8398545"/>
              <a:gd name="connsiteY51" fmla="*/ 1819564 h 2660073"/>
              <a:gd name="connsiteX52" fmla="*/ 3722254 w 8398545"/>
              <a:gd name="connsiteY52" fmla="*/ 1819564 h 2660073"/>
              <a:gd name="connsiteX53" fmla="*/ 3629891 w 8398545"/>
              <a:gd name="connsiteY53" fmla="*/ 1801091 h 2660073"/>
              <a:gd name="connsiteX54" fmla="*/ 3556000 w 8398545"/>
              <a:gd name="connsiteY54" fmla="*/ 1773382 h 2660073"/>
              <a:gd name="connsiteX55" fmla="*/ 3500582 w 8398545"/>
              <a:gd name="connsiteY55" fmla="*/ 1754909 h 2660073"/>
              <a:gd name="connsiteX56" fmla="*/ 3445164 w 8398545"/>
              <a:gd name="connsiteY56" fmla="*/ 1736436 h 2660073"/>
              <a:gd name="connsiteX57" fmla="*/ 3417454 w 8398545"/>
              <a:gd name="connsiteY57" fmla="*/ 1727200 h 2660073"/>
              <a:gd name="connsiteX58" fmla="*/ 3325091 w 8398545"/>
              <a:gd name="connsiteY58" fmla="*/ 1745673 h 2660073"/>
              <a:gd name="connsiteX59" fmla="*/ 3223491 w 8398545"/>
              <a:gd name="connsiteY59" fmla="*/ 1764145 h 2660073"/>
              <a:gd name="connsiteX60" fmla="*/ 3112654 w 8398545"/>
              <a:gd name="connsiteY60" fmla="*/ 1810327 h 2660073"/>
              <a:gd name="connsiteX61" fmla="*/ 3066473 w 8398545"/>
              <a:gd name="connsiteY61" fmla="*/ 1838036 h 2660073"/>
              <a:gd name="connsiteX62" fmla="*/ 3011054 w 8398545"/>
              <a:gd name="connsiteY62" fmla="*/ 1874982 h 2660073"/>
              <a:gd name="connsiteX63" fmla="*/ 2955636 w 8398545"/>
              <a:gd name="connsiteY63" fmla="*/ 1893454 h 2660073"/>
              <a:gd name="connsiteX64" fmla="*/ 2844800 w 8398545"/>
              <a:gd name="connsiteY64" fmla="*/ 1967345 h 2660073"/>
              <a:gd name="connsiteX65" fmla="*/ 2770909 w 8398545"/>
              <a:gd name="connsiteY65" fmla="*/ 2013527 h 2660073"/>
              <a:gd name="connsiteX66" fmla="*/ 2743200 w 8398545"/>
              <a:gd name="connsiteY66" fmla="*/ 2032000 h 2660073"/>
              <a:gd name="connsiteX67" fmla="*/ 2697018 w 8398545"/>
              <a:gd name="connsiteY67" fmla="*/ 2059709 h 2660073"/>
              <a:gd name="connsiteX68" fmla="*/ 2632364 w 8398545"/>
              <a:gd name="connsiteY68" fmla="*/ 2105891 h 2660073"/>
              <a:gd name="connsiteX69" fmla="*/ 2586182 w 8398545"/>
              <a:gd name="connsiteY69" fmla="*/ 2124364 h 2660073"/>
              <a:gd name="connsiteX70" fmla="*/ 2540000 w 8398545"/>
              <a:gd name="connsiteY70" fmla="*/ 2179782 h 2660073"/>
              <a:gd name="connsiteX71" fmla="*/ 2484582 w 8398545"/>
              <a:gd name="connsiteY71" fmla="*/ 2216727 h 2660073"/>
              <a:gd name="connsiteX72" fmla="*/ 2419927 w 8398545"/>
              <a:gd name="connsiteY72" fmla="*/ 2281382 h 2660073"/>
              <a:gd name="connsiteX73" fmla="*/ 2327564 w 8398545"/>
              <a:gd name="connsiteY73" fmla="*/ 2336800 h 2660073"/>
              <a:gd name="connsiteX74" fmla="*/ 2253673 w 8398545"/>
              <a:gd name="connsiteY74" fmla="*/ 2392218 h 2660073"/>
              <a:gd name="connsiteX75" fmla="*/ 2161309 w 8398545"/>
              <a:gd name="connsiteY75" fmla="*/ 2447636 h 2660073"/>
              <a:gd name="connsiteX76" fmla="*/ 2133600 w 8398545"/>
              <a:gd name="connsiteY76" fmla="*/ 2466109 h 2660073"/>
              <a:gd name="connsiteX77" fmla="*/ 1985818 w 8398545"/>
              <a:gd name="connsiteY77" fmla="*/ 2521527 h 2660073"/>
              <a:gd name="connsiteX78" fmla="*/ 1948873 w 8398545"/>
              <a:gd name="connsiteY78" fmla="*/ 2549236 h 2660073"/>
              <a:gd name="connsiteX79" fmla="*/ 1865745 w 8398545"/>
              <a:gd name="connsiteY79" fmla="*/ 2576945 h 2660073"/>
              <a:gd name="connsiteX80" fmla="*/ 1810327 w 8398545"/>
              <a:gd name="connsiteY80" fmla="*/ 2595418 h 2660073"/>
              <a:gd name="connsiteX81" fmla="*/ 1745673 w 8398545"/>
              <a:gd name="connsiteY81" fmla="*/ 2613891 h 2660073"/>
              <a:gd name="connsiteX82" fmla="*/ 1699491 w 8398545"/>
              <a:gd name="connsiteY82" fmla="*/ 2632364 h 2660073"/>
              <a:gd name="connsiteX83" fmla="*/ 1616364 w 8398545"/>
              <a:gd name="connsiteY83" fmla="*/ 2660073 h 2660073"/>
              <a:gd name="connsiteX84" fmla="*/ 1431636 w 8398545"/>
              <a:gd name="connsiteY84" fmla="*/ 2641600 h 2660073"/>
              <a:gd name="connsiteX85" fmla="*/ 1403927 w 8398545"/>
              <a:gd name="connsiteY85" fmla="*/ 2632364 h 2660073"/>
              <a:gd name="connsiteX86" fmla="*/ 1237673 w 8398545"/>
              <a:gd name="connsiteY86" fmla="*/ 2604654 h 2660073"/>
              <a:gd name="connsiteX87" fmla="*/ 1173018 w 8398545"/>
              <a:gd name="connsiteY87" fmla="*/ 2576945 h 2660073"/>
              <a:gd name="connsiteX88" fmla="*/ 1126836 w 8398545"/>
              <a:gd name="connsiteY88" fmla="*/ 2558473 h 2660073"/>
              <a:gd name="connsiteX89" fmla="*/ 1089891 w 8398545"/>
              <a:gd name="connsiteY89" fmla="*/ 2549236 h 2660073"/>
              <a:gd name="connsiteX90" fmla="*/ 1052945 w 8398545"/>
              <a:gd name="connsiteY90" fmla="*/ 2530764 h 2660073"/>
              <a:gd name="connsiteX91" fmla="*/ 1025236 w 8398545"/>
              <a:gd name="connsiteY91" fmla="*/ 2521527 h 2660073"/>
              <a:gd name="connsiteX92" fmla="*/ 951345 w 8398545"/>
              <a:gd name="connsiteY92" fmla="*/ 2475345 h 2660073"/>
              <a:gd name="connsiteX93" fmla="*/ 905164 w 8398545"/>
              <a:gd name="connsiteY93" fmla="*/ 2466109 h 2660073"/>
              <a:gd name="connsiteX94" fmla="*/ 868218 w 8398545"/>
              <a:gd name="connsiteY94" fmla="*/ 2456873 h 2660073"/>
              <a:gd name="connsiteX95" fmla="*/ 785091 w 8398545"/>
              <a:gd name="connsiteY95" fmla="*/ 2419927 h 2660073"/>
              <a:gd name="connsiteX96" fmla="*/ 720436 w 8398545"/>
              <a:gd name="connsiteY96" fmla="*/ 2382982 h 2660073"/>
              <a:gd name="connsiteX97" fmla="*/ 637309 w 8398545"/>
              <a:gd name="connsiteY97" fmla="*/ 2346036 h 2660073"/>
              <a:gd name="connsiteX98" fmla="*/ 581891 w 8398545"/>
              <a:gd name="connsiteY98" fmla="*/ 2299854 h 2660073"/>
              <a:gd name="connsiteX99" fmla="*/ 508000 w 8398545"/>
              <a:gd name="connsiteY99" fmla="*/ 2272145 h 2660073"/>
              <a:gd name="connsiteX100" fmla="*/ 452582 w 8398545"/>
              <a:gd name="connsiteY100" fmla="*/ 2225964 h 2660073"/>
              <a:gd name="connsiteX101" fmla="*/ 424873 w 8398545"/>
              <a:gd name="connsiteY101" fmla="*/ 2198254 h 2660073"/>
              <a:gd name="connsiteX102" fmla="*/ 360218 w 8398545"/>
              <a:gd name="connsiteY102" fmla="*/ 2152073 h 2660073"/>
              <a:gd name="connsiteX103" fmla="*/ 323273 w 8398545"/>
              <a:gd name="connsiteY103" fmla="*/ 2124364 h 2660073"/>
              <a:gd name="connsiteX104" fmla="*/ 295564 w 8398545"/>
              <a:gd name="connsiteY104" fmla="*/ 2105891 h 2660073"/>
              <a:gd name="connsiteX105" fmla="*/ 221673 w 8398545"/>
              <a:gd name="connsiteY105" fmla="*/ 2041236 h 2660073"/>
              <a:gd name="connsiteX106" fmla="*/ 193964 w 8398545"/>
              <a:gd name="connsiteY106" fmla="*/ 2022764 h 2660073"/>
              <a:gd name="connsiteX107" fmla="*/ 166254 w 8398545"/>
              <a:gd name="connsiteY107" fmla="*/ 1985818 h 2660073"/>
              <a:gd name="connsiteX108" fmla="*/ 110836 w 8398545"/>
              <a:gd name="connsiteY108" fmla="*/ 1930400 h 2660073"/>
              <a:gd name="connsiteX109" fmla="*/ 83127 w 8398545"/>
              <a:gd name="connsiteY109" fmla="*/ 1902691 h 2660073"/>
              <a:gd name="connsiteX110" fmla="*/ 55418 w 8398545"/>
              <a:gd name="connsiteY110" fmla="*/ 1865745 h 2660073"/>
              <a:gd name="connsiteX111" fmla="*/ 27709 w 8398545"/>
              <a:gd name="connsiteY111" fmla="*/ 1810327 h 2660073"/>
              <a:gd name="connsiteX112" fmla="*/ 9236 w 8398545"/>
              <a:gd name="connsiteY112" fmla="*/ 1708727 h 2660073"/>
              <a:gd name="connsiteX113" fmla="*/ 0 w 8398545"/>
              <a:gd name="connsiteY113" fmla="*/ 1653309 h 2660073"/>
              <a:gd name="connsiteX114" fmla="*/ 9236 w 8398545"/>
              <a:gd name="connsiteY114" fmla="*/ 1385454 h 2660073"/>
              <a:gd name="connsiteX115" fmla="*/ 27709 w 8398545"/>
              <a:gd name="connsiteY115" fmla="*/ 1311564 h 2660073"/>
              <a:gd name="connsiteX116" fmla="*/ 46182 w 8398545"/>
              <a:gd name="connsiteY116" fmla="*/ 1283854 h 2660073"/>
              <a:gd name="connsiteX117" fmla="*/ 120073 w 8398545"/>
              <a:gd name="connsiteY117" fmla="*/ 1182254 h 2660073"/>
              <a:gd name="connsiteX118" fmla="*/ 157018 w 8398545"/>
              <a:gd name="connsiteY118" fmla="*/ 1117600 h 2660073"/>
              <a:gd name="connsiteX119" fmla="*/ 193964 w 8398545"/>
              <a:gd name="connsiteY119" fmla="*/ 1062182 h 2660073"/>
              <a:gd name="connsiteX120" fmla="*/ 212436 w 8398545"/>
              <a:gd name="connsiteY120" fmla="*/ 1034473 h 2660073"/>
              <a:gd name="connsiteX121" fmla="*/ 249382 w 8398545"/>
              <a:gd name="connsiteY121" fmla="*/ 1016000 h 2660073"/>
              <a:gd name="connsiteX122" fmla="*/ 277091 w 8398545"/>
              <a:gd name="connsiteY122" fmla="*/ 979054 h 2660073"/>
              <a:gd name="connsiteX123" fmla="*/ 304800 w 8398545"/>
              <a:gd name="connsiteY123" fmla="*/ 960582 h 2660073"/>
              <a:gd name="connsiteX124" fmla="*/ 369454 w 8398545"/>
              <a:gd name="connsiteY124" fmla="*/ 914400 h 2660073"/>
              <a:gd name="connsiteX125" fmla="*/ 387927 w 8398545"/>
              <a:gd name="connsiteY125" fmla="*/ 886691 h 2660073"/>
              <a:gd name="connsiteX126" fmla="*/ 415636 w 8398545"/>
              <a:gd name="connsiteY126" fmla="*/ 868218 h 2660073"/>
              <a:gd name="connsiteX127" fmla="*/ 443345 w 8398545"/>
              <a:gd name="connsiteY127" fmla="*/ 840509 h 2660073"/>
              <a:gd name="connsiteX128" fmla="*/ 480291 w 8398545"/>
              <a:gd name="connsiteY128" fmla="*/ 794327 h 2660073"/>
              <a:gd name="connsiteX129" fmla="*/ 508000 w 8398545"/>
              <a:gd name="connsiteY129" fmla="*/ 775854 h 2660073"/>
              <a:gd name="connsiteX130" fmla="*/ 563418 w 8398545"/>
              <a:gd name="connsiteY130" fmla="*/ 757382 h 2660073"/>
              <a:gd name="connsiteX131" fmla="*/ 618836 w 8398545"/>
              <a:gd name="connsiteY131" fmla="*/ 711200 h 2660073"/>
              <a:gd name="connsiteX132" fmla="*/ 655782 w 8398545"/>
              <a:gd name="connsiteY132" fmla="*/ 701964 h 2660073"/>
              <a:gd name="connsiteX133" fmla="*/ 729673 w 8398545"/>
              <a:gd name="connsiteY133" fmla="*/ 674254 h 2660073"/>
              <a:gd name="connsiteX134" fmla="*/ 757382 w 8398545"/>
              <a:gd name="connsiteY134" fmla="*/ 655782 h 2660073"/>
              <a:gd name="connsiteX135" fmla="*/ 785091 w 8398545"/>
              <a:gd name="connsiteY135" fmla="*/ 628073 h 2660073"/>
              <a:gd name="connsiteX136" fmla="*/ 840509 w 8398545"/>
              <a:gd name="connsiteY136" fmla="*/ 609600 h 2660073"/>
              <a:gd name="connsiteX137" fmla="*/ 868218 w 8398545"/>
              <a:gd name="connsiteY137" fmla="*/ 591127 h 2660073"/>
              <a:gd name="connsiteX138" fmla="*/ 932873 w 8398545"/>
              <a:gd name="connsiteY138" fmla="*/ 572654 h 2660073"/>
              <a:gd name="connsiteX139" fmla="*/ 1016000 w 8398545"/>
              <a:gd name="connsiteY139" fmla="*/ 544945 h 2660073"/>
              <a:gd name="connsiteX140" fmla="*/ 1043709 w 8398545"/>
              <a:gd name="connsiteY140" fmla="*/ 535709 h 2660073"/>
              <a:gd name="connsiteX141" fmla="*/ 1597891 w 8398545"/>
              <a:gd name="connsiteY141" fmla="*/ 517236 h 2660073"/>
              <a:gd name="connsiteX142" fmla="*/ 1690254 w 8398545"/>
              <a:gd name="connsiteY142" fmla="*/ 498764 h 2660073"/>
              <a:gd name="connsiteX143" fmla="*/ 1773382 w 8398545"/>
              <a:gd name="connsiteY143" fmla="*/ 480291 h 2660073"/>
              <a:gd name="connsiteX144" fmla="*/ 1810327 w 8398545"/>
              <a:gd name="connsiteY144" fmla="*/ 461818 h 2660073"/>
              <a:gd name="connsiteX145" fmla="*/ 1874982 w 8398545"/>
              <a:gd name="connsiteY145" fmla="*/ 452582 h 2660073"/>
              <a:gd name="connsiteX146" fmla="*/ 1911927 w 8398545"/>
              <a:gd name="connsiteY146" fmla="*/ 443345 h 2660073"/>
              <a:gd name="connsiteX147" fmla="*/ 1976582 w 8398545"/>
              <a:gd name="connsiteY147" fmla="*/ 415636 h 2660073"/>
              <a:gd name="connsiteX148" fmla="*/ 2013527 w 8398545"/>
              <a:gd name="connsiteY148" fmla="*/ 406400 h 2660073"/>
              <a:gd name="connsiteX149" fmla="*/ 2105891 w 8398545"/>
              <a:gd name="connsiteY149" fmla="*/ 341745 h 2660073"/>
              <a:gd name="connsiteX150" fmla="*/ 2142836 w 8398545"/>
              <a:gd name="connsiteY150" fmla="*/ 323273 h 2660073"/>
              <a:gd name="connsiteX151" fmla="*/ 2225964 w 8398545"/>
              <a:gd name="connsiteY151" fmla="*/ 267854 h 2660073"/>
              <a:gd name="connsiteX152" fmla="*/ 2281382 w 8398545"/>
              <a:gd name="connsiteY152" fmla="*/ 230909 h 2660073"/>
              <a:gd name="connsiteX153" fmla="*/ 2309091 w 8398545"/>
              <a:gd name="connsiteY153" fmla="*/ 212436 h 2660073"/>
              <a:gd name="connsiteX154" fmla="*/ 2346036 w 8398545"/>
              <a:gd name="connsiteY154" fmla="*/ 203200 h 2660073"/>
              <a:gd name="connsiteX155" fmla="*/ 2401454 w 8398545"/>
              <a:gd name="connsiteY155" fmla="*/ 184727 h 2660073"/>
              <a:gd name="connsiteX156" fmla="*/ 2429164 w 8398545"/>
              <a:gd name="connsiteY156" fmla="*/ 175491 h 2660073"/>
              <a:gd name="connsiteX157" fmla="*/ 2484582 w 8398545"/>
              <a:gd name="connsiteY157" fmla="*/ 157018 h 2660073"/>
              <a:gd name="connsiteX158" fmla="*/ 2521527 w 8398545"/>
              <a:gd name="connsiteY158" fmla="*/ 147782 h 2660073"/>
              <a:gd name="connsiteX159" fmla="*/ 2613891 w 8398545"/>
              <a:gd name="connsiteY159" fmla="*/ 120073 h 2660073"/>
              <a:gd name="connsiteX160" fmla="*/ 2641600 w 8398545"/>
              <a:gd name="connsiteY160" fmla="*/ 110836 h 2660073"/>
              <a:gd name="connsiteX161" fmla="*/ 2687782 w 8398545"/>
              <a:gd name="connsiteY161" fmla="*/ 101600 h 2660073"/>
              <a:gd name="connsiteX162" fmla="*/ 2715491 w 8398545"/>
              <a:gd name="connsiteY162" fmla="*/ 92364 h 2660073"/>
              <a:gd name="connsiteX163" fmla="*/ 2946400 w 8398545"/>
              <a:gd name="connsiteY163" fmla="*/ 73891 h 2660073"/>
              <a:gd name="connsiteX164" fmla="*/ 3519054 w 8398545"/>
              <a:gd name="connsiteY164" fmla="*/ 64654 h 2660073"/>
              <a:gd name="connsiteX165" fmla="*/ 3897745 w 8398545"/>
              <a:gd name="connsiteY165" fmla="*/ 36945 h 2660073"/>
              <a:gd name="connsiteX166" fmla="*/ 4350327 w 8398545"/>
              <a:gd name="connsiteY166" fmla="*/ 55418 h 2660073"/>
              <a:gd name="connsiteX167" fmla="*/ 4775200 w 8398545"/>
              <a:gd name="connsiteY167" fmla="*/ 46182 h 2660073"/>
              <a:gd name="connsiteX168" fmla="*/ 4867564 w 8398545"/>
              <a:gd name="connsiteY168" fmla="*/ 18473 h 2660073"/>
              <a:gd name="connsiteX169" fmla="*/ 4932218 w 8398545"/>
              <a:gd name="connsiteY169" fmla="*/ 9236 h 2660073"/>
              <a:gd name="connsiteX170" fmla="*/ 8053185 w 8398545"/>
              <a:gd name="connsiteY170" fmla="*/ 93922 h 2660073"/>
              <a:gd name="connsiteX0" fmla="*/ 7961745 w 8398545"/>
              <a:gd name="connsiteY0" fmla="*/ 0 h 2660073"/>
              <a:gd name="connsiteX1" fmla="*/ 8044873 w 8398545"/>
              <a:gd name="connsiteY1" fmla="*/ 36945 h 2660073"/>
              <a:gd name="connsiteX2" fmla="*/ 8100291 w 8398545"/>
              <a:gd name="connsiteY2" fmla="*/ 73891 h 2660073"/>
              <a:gd name="connsiteX3" fmla="*/ 8137236 w 8398545"/>
              <a:gd name="connsiteY3" fmla="*/ 92364 h 2660073"/>
              <a:gd name="connsiteX4" fmla="*/ 8174182 w 8398545"/>
              <a:gd name="connsiteY4" fmla="*/ 129309 h 2660073"/>
              <a:gd name="connsiteX5" fmla="*/ 8211127 w 8398545"/>
              <a:gd name="connsiteY5" fmla="*/ 157018 h 2660073"/>
              <a:gd name="connsiteX6" fmla="*/ 8266545 w 8398545"/>
              <a:gd name="connsiteY6" fmla="*/ 212436 h 2660073"/>
              <a:gd name="connsiteX7" fmla="*/ 8312727 w 8398545"/>
              <a:gd name="connsiteY7" fmla="*/ 295564 h 2660073"/>
              <a:gd name="connsiteX8" fmla="*/ 8340436 w 8398545"/>
              <a:gd name="connsiteY8" fmla="*/ 332509 h 2660073"/>
              <a:gd name="connsiteX9" fmla="*/ 8349673 w 8398545"/>
              <a:gd name="connsiteY9" fmla="*/ 360218 h 2660073"/>
              <a:gd name="connsiteX10" fmla="*/ 8368145 w 8398545"/>
              <a:gd name="connsiteY10" fmla="*/ 387927 h 2660073"/>
              <a:gd name="connsiteX11" fmla="*/ 8377382 w 8398545"/>
              <a:gd name="connsiteY11" fmla="*/ 452582 h 2660073"/>
              <a:gd name="connsiteX12" fmla="*/ 8386618 w 8398545"/>
              <a:gd name="connsiteY12" fmla="*/ 489527 h 2660073"/>
              <a:gd name="connsiteX13" fmla="*/ 8386618 w 8398545"/>
              <a:gd name="connsiteY13" fmla="*/ 785091 h 2660073"/>
              <a:gd name="connsiteX14" fmla="*/ 8377382 w 8398545"/>
              <a:gd name="connsiteY14" fmla="*/ 822036 h 2660073"/>
              <a:gd name="connsiteX15" fmla="*/ 8349673 w 8398545"/>
              <a:gd name="connsiteY15" fmla="*/ 969818 h 2660073"/>
              <a:gd name="connsiteX16" fmla="*/ 8331200 w 8398545"/>
              <a:gd name="connsiteY16" fmla="*/ 1016000 h 2660073"/>
              <a:gd name="connsiteX17" fmla="*/ 8321964 w 8398545"/>
              <a:gd name="connsiteY17" fmla="*/ 1052945 h 2660073"/>
              <a:gd name="connsiteX18" fmla="*/ 8303491 w 8398545"/>
              <a:gd name="connsiteY18" fmla="*/ 1099127 h 2660073"/>
              <a:gd name="connsiteX19" fmla="*/ 8285018 w 8398545"/>
              <a:gd name="connsiteY19" fmla="*/ 1173018 h 2660073"/>
              <a:gd name="connsiteX20" fmla="*/ 8275782 w 8398545"/>
              <a:gd name="connsiteY20" fmla="*/ 1200727 h 2660073"/>
              <a:gd name="connsiteX21" fmla="*/ 8266545 w 8398545"/>
              <a:gd name="connsiteY21" fmla="*/ 1246909 h 2660073"/>
              <a:gd name="connsiteX22" fmla="*/ 8238836 w 8398545"/>
              <a:gd name="connsiteY22" fmla="*/ 1283854 h 2660073"/>
              <a:gd name="connsiteX23" fmla="*/ 8229600 w 8398545"/>
              <a:gd name="connsiteY23" fmla="*/ 1311564 h 2660073"/>
              <a:gd name="connsiteX24" fmla="*/ 8201891 w 8398545"/>
              <a:gd name="connsiteY24" fmla="*/ 1422400 h 2660073"/>
              <a:gd name="connsiteX25" fmla="*/ 8146473 w 8398545"/>
              <a:gd name="connsiteY25" fmla="*/ 1505527 h 2660073"/>
              <a:gd name="connsiteX26" fmla="*/ 8072582 w 8398545"/>
              <a:gd name="connsiteY26" fmla="*/ 1616364 h 2660073"/>
              <a:gd name="connsiteX27" fmla="*/ 8054109 w 8398545"/>
              <a:gd name="connsiteY27" fmla="*/ 1644073 h 2660073"/>
              <a:gd name="connsiteX28" fmla="*/ 8026400 w 8398545"/>
              <a:gd name="connsiteY28" fmla="*/ 1690254 h 2660073"/>
              <a:gd name="connsiteX29" fmla="*/ 7980218 w 8398545"/>
              <a:gd name="connsiteY29" fmla="*/ 1727200 h 2660073"/>
              <a:gd name="connsiteX30" fmla="*/ 7934036 w 8398545"/>
              <a:gd name="connsiteY30" fmla="*/ 1782618 h 2660073"/>
              <a:gd name="connsiteX31" fmla="*/ 7887854 w 8398545"/>
              <a:gd name="connsiteY31" fmla="*/ 1801091 h 2660073"/>
              <a:gd name="connsiteX32" fmla="*/ 7860145 w 8398545"/>
              <a:gd name="connsiteY32" fmla="*/ 1838036 h 2660073"/>
              <a:gd name="connsiteX33" fmla="*/ 7767782 w 8398545"/>
              <a:gd name="connsiteY33" fmla="*/ 1874982 h 2660073"/>
              <a:gd name="connsiteX34" fmla="*/ 7712364 w 8398545"/>
              <a:gd name="connsiteY34" fmla="*/ 1902691 h 2660073"/>
              <a:gd name="connsiteX35" fmla="*/ 7684654 w 8398545"/>
              <a:gd name="connsiteY35" fmla="*/ 1921164 h 2660073"/>
              <a:gd name="connsiteX36" fmla="*/ 7555345 w 8398545"/>
              <a:gd name="connsiteY36" fmla="*/ 1930400 h 2660073"/>
              <a:gd name="connsiteX37" fmla="*/ 6687127 w 8398545"/>
              <a:gd name="connsiteY37" fmla="*/ 1911927 h 2660073"/>
              <a:gd name="connsiteX38" fmla="*/ 6659418 w 8398545"/>
              <a:gd name="connsiteY38" fmla="*/ 1902691 h 2660073"/>
              <a:gd name="connsiteX39" fmla="*/ 6567054 w 8398545"/>
              <a:gd name="connsiteY39" fmla="*/ 1893454 h 2660073"/>
              <a:gd name="connsiteX40" fmla="*/ 6520873 w 8398545"/>
              <a:gd name="connsiteY40" fmla="*/ 1884218 h 2660073"/>
              <a:gd name="connsiteX41" fmla="*/ 6391564 w 8398545"/>
              <a:gd name="connsiteY41" fmla="*/ 1874982 h 2660073"/>
              <a:gd name="connsiteX42" fmla="*/ 6280727 w 8398545"/>
              <a:gd name="connsiteY42" fmla="*/ 1865745 h 2660073"/>
              <a:gd name="connsiteX43" fmla="*/ 6096000 w 8398545"/>
              <a:gd name="connsiteY43" fmla="*/ 1847273 h 2660073"/>
              <a:gd name="connsiteX44" fmla="*/ 5975927 w 8398545"/>
              <a:gd name="connsiteY44" fmla="*/ 1819564 h 2660073"/>
              <a:gd name="connsiteX45" fmla="*/ 5809673 w 8398545"/>
              <a:gd name="connsiteY45" fmla="*/ 1810327 h 2660073"/>
              <a:gd name="connsiteX46" fmla="*/ 4378036 w 8398545"/>
              <a:gd name="connsiteY46" fmla="*/ 1801091 h 2660073"/>
              <a:gd name="connsiteX47" fmla="*/ 3934691 w 8398545"/>
              <a:gd name="connsiteY47" fmla="*/ 1810327 h 2660073"/>
              <a:gd name="connsiteX48" fmla="*/ 3906982 w 8398545"/>
              <a:gd name="connsiteY48" fmla="*/ 1828800 h 2660073"/>
              <a:gd name="connsiteX49" fmla="*/ 3870036 w 8398545"/>
              <a:gd name="connsiteY49" fmla="*/ 1847273 h 2660073"/>
              <a:gd name="connsiteX50" fmla="*/ 3722254 w 8398545"/>
              <a:gd name="connsiteY50" fmla="*/ 1819564 h 2660073"/>
              <a:gd name="connsiteX51" fmla="*/ 3722254 w 8398545"/>
              <a:gd name="connsiteY51" fmla="*/ 1819564 h 2660073"/>
              <a:gd name="connsiteX52" fmla="*/ 3629891 w 8398545"/>
              <a:gd name="connsiteY52" fmla="*/ 1801091 h 2660073"/>
              <a:gd name="connsiteX53" fmla="*/ 3556000 w 8398545"/>
              <a:gd name="connsiteY53" fmla="*/ 1773382 h 2660073"/>
              <a:gd name="connsiteX54" fmla="*/ 3500582 w 8398545"/>
              <a:gd name="connsiteY54" fmla="*/ 1754909 h 2660073"/>
              <a:gd name="connsiteX55" fmla="*/ 3445164 w 8398545"/>
              <a:gd name="connsiteY55" fmla="*/ 1736436 h 2660073"/>
              <a:gd name="connsiteX56" fmla="*/ 3417454 w 8398545"/>
              <a:gd name="connsiteY56" fmla="*/ 1727200 h 2660073"/>
              <a:gd name="connsiteX57" fmla="*/ 3325091 w 8398545"/>
              <a:gd name="connsiteY57" fmla="*/ 1745673 h 2660073"/>
              <a:gd name="connsiteX58" fmla="*/ 3223491 w 8398545"/>
              <a:gd name="connsiteY58" fmla="*/ 1764145 h 2660073"/>
              <a:gd name="connsiteX59" fmla="*/ 3112654 w 8398545"/>
              <a:gd name="connsiteY59" fmla="*/ 1810327 h 2660073"/>
              <a:gd name="connsiteX60" fmla="*/ 3066473 w 8398545"/>
              <a:gd name="connsiteY60" fmla="*/ 1838036 h 2660073"/>
              <a:gd name="connsiteX61" fmla="*/ 3011054 w 8398545"/>
              <a:gd name="connsiteY61" fmla="*/ 1874982 h 2660073"/>
              <a:gd name="connsiteX62" fmla="*/ 2955636 w 8398545"/>
              <a:gd name="connsiteY62" fmla="*/ 1893454 h 2660073"/>
              <a:gd name="connsiteX63" fmla="*/ 2844800 w 8398545"/>
              <a:gd name="connsiteY63" fmla="*/ 1967345 h 2660073"/>
              <a:gd name="connsiteX64" fmla="*/ 2770909 w 8398545"/>
              <a:gd name="connsiteY64" fmla="*/ 2013527 h 2660073"/>
              <a:gd name="connsiteX65" fmla="*/ 2743200 w 8398545"/>
              <a:gd name="connsiteY65" fmla="*/ 2032000 h 2660073"/>
              <a:gd name="connsiteX66" fmla="*/ 2697018 w 8398545"/>
              <a:gd name="connsiteY66" fmla="*/ 2059709 h 2660073"/>
              <a:gd name="connsiteX67" fmla="*/ 2632364 w 8398545"/>
              <a:gd name="connsiteY67" fmla="*/ 2105891 h 2660073"/>
              <a:gd name="connsiteX68" fmla="*/ 2586182 w 8398545"/>
              <a:gd name="connsiteY68" fmla="*/ 2124364 h 2660073"/>
              <a:gd name="connsiteX69" fmla="*/ 2540000 w 8398545"/>
              <a:gd name="connsiteY69" fmla="*/ 2179782 h 2660073"/>
              <a:gd name="connsiteX70" fmla="*/ 2484582 w 8398545"/>
              <a:gd name="connsiteY70" fmla="*/ 2216727 h 2660073"/>
              <a:gd name="connsiteX71" fmla="*/ 2419927 w 8398545"/>
              <a:gd name="connsiteY71" fmla="*/ 2281382 h 2660073"/>
              <a:gd name="connsiteX72" fmla="*/ 2327564 w 8398545"/>
              <a:gd name="connsiteY72" fmla="*/ 2336800 h 2660073"/>
              <a:gd name="connsiteX73" fmla="*/ 2253673 w 8398545"/>
              <a:gd name="connsiteY73" fmla="*/ 2392218 h 2660073"/>
              <a:gd name="connsiteX74" fmla="*/ 2161309 w 8398545"/>
              <a:gd name="connsiteY74" fmla="*/ 2447636 h 2660073"/>
              <a:gd name="connsiteX75" fmla="*/ 2133600 w 8398545"/>
              <a:gd name="connsiteY75" fmla="*/ 2466109 h 2660073"/>
              <a:gd name="connsiteX76" fmla="*/ 1985818 w 8398545"/>
              <a:gd name="connsiteY76" fmla="*/ 2521527 h 2660073"/>
              <a:gd name="connsiteX77" fmla="*/ 1948873 w 8398545"/>
              <a:gd name="connsiteY77" fmla="*/ 2549236 h 2660073"/>
              <a:gd name="connsiteX78" fmla="*/ 1865745 w 8398545"/>
              <a:gd name="connsiteY78" fmla="*/ 2576945 h 2660073"/>
              <a:gd name="connsiteX79" fmla="*/ 1810327 w 8398545"/>
              <a:gd name="connsiteY79" fmla="*/ 2595418 h 2660073"/>
              <a:gd name="connsiteX80" fmla="*/ 1745673 w 8398545"/>
              <a:gd name="connsiteY80" fmla="*/ 2613891 h 2660073"/>
              <a:gd name="connsiteX81" fmla="*/ 1699491 w 8398545"/>
              <a:gd name="connsiteY81" fmla="*/ 2632364 h 2660073"/>
              <a:gd name="connsiteX82" fmla="*/ 1616364 w 8398545"/>
              <a:gd name="connsiteY82" fmla="*/ 2660073 h 2660073"/>
              <a:gd name="connsiteX83" fmla="*/ 1431636 w 8398545"/>
              <a:gd name="connsiteY83" fmla="*/ 2641600 h 2660073"/>
              <a:gd name="connsiteX84" fmla="*/ 1403927 w 8398545"/>
              <a:gd name="connsiteY84" fmla="*/ 2632364 h 2660073"/>
              <a:gd name="connsiteX85" fmla="*/ 1237673 w 8398545"/>
              <a:gd name="connsiteY85" fmla="*/ 2604654 h 2660073"/>
              <a:gd name="connsiteX86" fmla="*/ 1173018 w 8398545"/>
              <a:gd name="connsiteY86" fmla="*/ 2576945 h 2660073"/>
              <a:gd name="connsiteX87" fmla="*/ 1126836 w 8398545"/>
              <a:gd name="connsiteY87" fmla="*/ 2558473 h 2660073"/>
              <a:gd name="connsiteX88" fmla="*/ 1089891 w 8398545"/>
              <a:gd name="connsiteY88" fmla="*/ 2549236 h 2660073"/>
              <a:gd name="connsiteX89" fmla="*/ 1052945 w 8398545"/>
              <a:gd name="connsiteY89" fmla="*/ 2530764 h 2660073"/>
              <a:gd name="connsiteX90" fmla="*/ 1025236 w 8398545"/>
              <a:gd name="connsiteY90" fmla="*/ 2521527 h 2660073"/>
              <a:gd name="connsiteX91" fmla="*/ 951345 w 8398545"/>
              <a:gd name="connsiteY91" fmla="*/ 2475345 h 2660073"/>
              <a:gd name="connsiteX92" fmla="*/ 905164 w 8398545"/>
              <a:gd name="connsiteY92" fmla="*/ 2466109 h 2660073"/>
              <a:gd name="connsiteX93" fmla="*/ 868218 w 8398545"/>
              <a:gd name="connsiteY93" fmla="*/ 2456873 h 2660073"/>
              <a:gd name="connsiteX94" fmla="*/ 785091 w 8398545"/>
              <a:gd name="connsiteY94" fmla="*/ 2419927 h 2660073"/>
              <a:gd name="connsiteX95" fmla="*/ 720436 w 8398545"/>
              <a:gd name="connsiteY95" fmla="*/ 2382982 h 2660073"/>
              <a:gd name="connsiteX96" fmla="*/ 637309 w 8398545"/>
              <a:gd name="connsiteY96" fmla="*/ 2346036 h 2660073"/>
              <a:gd name="connsiteX97" fmla="*/ 581891 w 8398545"/>
              <a:gd name="connsiteY97" fmla="*/ 2299854 h 2660073"/>
              <a:gd name="connsiteX98" fmla="*/ 508000 w 8398545"/>
              <a:gd name="connsiteY98" fmla="*/ 2272145 h 2660073"/>
              <a:gd name="connsiteX99" fmla="*/ 452582 w 8398545"/>
              <a:gd name="connsiteY99" fmla="*/ 2225964 h 2660073"/>
              <a:gd name="connsiteX100" fmla="*/ 424873 w 8398545"/>
              <a:gd name="connsiteY100" fmla="*/ 2198254 h 2660073"/>
              <a:gd name="connsiteX101" fmla="*/ 360218 w 8398545"/>
              <a:gd name="connsiteY101" fmla="*/ 2152073 h 2660073"/>
              <a:gd name="connsiteX102" fmla="*/ 323273 w 8398545"/>
              <a:gd name="connsiteY102" fmla="*/ 2124364 h 2660073"/>
              <a:gd name="connsiteX103" fmla="*/ 295564 w 8398545"/>
              <a:gd name="connsiteY103" fmla="*/ 2105891 h 2660073"/>
              <a:gd name="connsiteX104" fmla="*/ 221673 w 8398545"/>
              <a:gd name="connsiteY104" fmla="*/ 2041236 h 2660073"/>
              <a:gd name="connsiteX105" fmla="*/ 193964 w 8398545"/>
              <a:gd name="connsiteY105" fmla="*/ 2022764 h 2660073"/>
              <a:gd name="connsiteX106" fmla="*/ 166254 w 8398545"/>
              <a:gd name="connsiteY106" fmla="*/ 1985818 h 2660073"/>
              <a:gd name="connsiteX107" fmla="*/ 110836 w 8398545"/>
              <a:gd name="connsiteY107" fmla="*/ 1930400 h 2660073"/>
              <a:gd name="connsiteX108" fmla="*/ 83127 w 8398545"/>
              <a:gd name="connsiteY108" fmla="*/ 1902691 h 2660073"/>
              <a:gd name="connsiteX109" fmla="*/ 55418 w 8398545"/>
              <a:gd name="connsiteY109" fmla="*/ 1865745 h 2660073"/>
              <a:gd name="connsiteX110" fmla="*/ 27709 w 8398545"/>
              <a:gd name="connsiteY110" fmla="*/ 1810327 h 2660073"/>
              <a:gd name="connsiteX111" fmla="*/ 9236 w 8398545"/>
              <a:gd name="connsiteY111" fmla="*/ 1708727 h 2660073"/>
              <a:gd name="connsiteX112" fmla="*/ 0 w 8398545"/>
              <a:gd name="connsiteY112" fmla="*/ 1653309 h 2660073"/>
              <a:gd name="connsiteX113" fmla="*/ 9236 w 8398545"/>
              <a:gd name="connsiteY113" fmla="*/ 1385454 h 2660073"/>
              <a:gd name="connsiteX114" fmla="*/ 27709 w 8398545"/>
              <a:gd name="connsiteY114" fmla="*/ 1311564 h 2660073"/>
              <a:gd name="connsiteX115" fmla="*/ 46182 w 8398545"/>
              <a:gd name="connsiteY115" fmla="*/ 1283854 h 2660073"/>
              <a:gd name="connsiteX116" fmla="*/ 120073 w 8398545"/>
              <a:gd name="connsiteY116" fmla="*/ 1182254 h 2660073"/>
              <a:gd name="connsiteX117" fmla="*/ 157018 w 8398545"/>
              <a:gd name="connsiteY117" fmla="*/ 1117600 h 2660073"/>
              <a:gd name="connsiteX118" fmla="*/ 193964 w 8398545"/>
              <a:gd name="connsiteY118" fmla="*/ 1062182 h 2660073"/>
              <a:gd name="connsiteX119" fmla="*/ 212436 w 8398545"/>
              <a:gd name="connsiteY119" fmla="*/ 1034473 h 2660073"/>
              <a:gd name="connsiteX120" fmla="*/ 249382 w 8398545"/>
              <a:gd name="connsiteY120" fmla="*/ 1016000 h 2660073"/>
              <a:gd name="connsiteX121" fmla="*/ 277091 w 8398545"/>
              <a:gd name="connsiteY121" fmla="*/ 979054 h 2660073"/>
              <a:gd name="connsiteX122" fmla="*/ 304800 w 8398545"/>
              <a:gd name="connsiteY122" fmla="*/ 960582 h 2660073"/>
              <a:gd name="connsiteX123" fmla="*/ 369454 w 8398545"/>
              <a:gd name="connsiteY123" fmla="*/ 914400 h 2660073"/>
              <a:gd name="connsiteX124" fmla="*/ 387927 w 8398545"/>
              <a:gd name="connsiteY124" fmla="*/ 886691 h 2660073"/>
              <a:gd name="connsiteX125" fmla="*/ 415636 w 8398545"/>
              <a:gd name="connsiteY125" fmla="*/ 868218 h 2660073"/>
              <a:gd name="connsiteX126" fmla="*/ 443345 w 8398545"/>
              <a:gd name="connsiteY126" fmla="*/ 840509 h 2660073"/>
              <a:gd name="connsiteX127" fmla="*/ 480291 w 8398545"/>
              <a:gd name="connsiteY127" fmla="*/ 794327 h 2660073"/>
              <a:gd name="connsiteX128" fmla="*/ 508000 w 8398545"/>
              <a:gd name="connsiteY128" fmla="*/ 775854 h 2660073"/>
              <a:gd name="connsiteX129" fmla="*/ 563418 w 8398545"/>
              <a:gd name="connsiteY129" fmla="*/ 757382 h 2660073"/>
              <a:gd name="connsiteX130" fmla="*/ 618836 w 8398545"/>
              <a:gd name="connsiteY130" fmla="*/ 711200 h 2660073"/>
              <a:gd name="connsiteX131" fmla="*/ 655782 w 8398545"/>
              <a:gd name="connsiteY131" fmla="*/ 701964 h 2660073"/>
              <a:gd name="connsiteX132" fmla="*/ 729673 w 8398545"/>
              <a:gd name="connsiteY132" fmla="*/ 674254 h 2660073"/>
              <a:gd name="connsiteX133" fmla="*/ 757382 w 8398545"/>
              <a:gd name="connsiteY133" fmla="*/ 655782 h 2660073"/>
              <a:gd name="connsiteX134" fmla="*/ 785091 w 8398545"/>
              <a:gd name="connsiteY134" fmla="*/ 628073 h 2660073"/>
              <a:gd name="connsiteX135" fmla="*/ 840509 w 8398545"/>
              <a:gd name="connsiteY135" fmla="*/ 609600 h 2660073"/>
              <a:gd name="connsiteX136" fmla="*/ 868218 w 8398545"/>
              <a:gd name="connsiteY136" fmla="*/ 591127 h 2660073"/>
              <a:gd name="connsiteX137" fmla="*/ 932873 w 8398545"/>
              <a:gd name="connsiteY137" fmla="*/ 572654 h 2660073"/>
              <a:gd name="connsiteX138" fmla="*/ 1016000 w 8398545"/>
              <a:gd name="connsiteY138" fmla="*/ 544945 h 2660073"/>
              <a:gd name="connsiteX139" fmla="*/ 1043709 w 8398545"/>
              <a:gd name="connsiteY139" fmla="*/ 535709 h 2660073"/>
              <a:gd name="connsiteX140" fmla="*/ 1597891 w 8398545"/>
              <a:gd name="connsiteY140" fmla="*/ 517236 h 2660073"/>
              <a:gd name="connsiteX141" fmla="*/ 1690254 w 8398545"/>
              <a:gd name="connsiteY141" fmla="*/ 498764 h 2660073"/>
              <a:gd name="connsiteX142" fmla="*/ 1773382 w 8398545"/>
              <a:gd name="connsiteY142" fmla="*/ 480291 h 2660073"/>
              <a:gd name="connsiteX143" fmla="*/ 1810327 w 8398545"/>
              <a:gd name="connsiteY143" fmla="*/ 461818 h 2660073"/>
              <a:gd name="connsiteX144" fmla="*/ 1874982 w 8398545"/>
              <a:gd name="connsiteY144" fmla="*/ 452582 h 2660073"/>
              <a:gd name="connsiteX145" fmla="*/ 1911927 w 8398545"/>
              <a:gd name="connsiteY145" fmla="*/ 443345 h 2660073"/>
              <a:gd name="connsiteX146" fmla="*/ 1976582 w 8398545"/>
              <a:gd name="connsiteY146" fmla="*/ 415636 h 2660073"/>
              <a:gd name="connsiteX147" fmla="*/ 2013527 w 8398545"/>
              <a:gd name="connsiteY147" fmla="*/ 406400 h 2660073"/>
              <a:gd name="connsiteX148" fmla="*/ 2105891 w 8398545"/>
              <a:gd name="connsiteY148" fmla="*/ 341745 h 2660073"/>
              <a:gd name="connsiteX149" fmla="*/ 2142836 w 8398545"/>
              <a:gd name="connsiteY149" fmla="*/ 323273 h 2660073"/>
              <a:gd name="connsiteX150" fmla="*/ 2225964 w 8398545"/>
              <a:gd name="connsiteY150" fmla="*/ 267854 h 2660073"/>
              <a:gd name="connsiteX151" fmla="*/ 2281382 w 8398545"/>
              <a:gd name="connsiteY151" fmla="*/ 230909 h 2660073"/>
              <a:gd name="connsiteX152" fmla="*/ 2309091 w 8398545"/>
              <a:gd name="connsiteY152" fmla="*/ 212436 h 2660073"/>
              <a:gd name="connsiteX153" fmla="*/ 2346036 w 8398545"/>
              <a:gd name="connsiteY153" fmla="*/ 203200 h 2660073"/>
              <a:gd name="connsiteX154" fmla="*/ 2401454 w 8398545"/>
              <a:gd name="connsiteY154" fmla="*/ 184727 h 2660073"/>
              <a:gd name="connsiteX155" fmla="*/ 2429164 w 8398545"/>
              <a:gd name="connsiteY155" fmla="*/ 175491 h 2660073"/>
              <a:gd name="connsiteX156" fmla="*/ 2484582 w 8398545"/>
              <a:gd name="connsiteY156" fmla="*/ 157018 h 2660073"/>
              <a:gd name="connsiteX157" fmla="*/ 2521527 w 8398545"/>
              <a:gd name="connsiteY157" fmla="*/ 147782 h 2660073"/>
              <a:gd name="connsiteX158" fmla="*/ 2613891 w 8398545"/>
              <a:gd name="connsiteY158" fmla="*/ 120073 h 2660073"/>
              <a:gd name="connsiteX159" fmla="*/ 2641600 w 8398545"/>
              <a:gd name="connsiteY159" fmla="*/ 110836 h 2660073"/>
              <a:gd name="connsiteX160" fmla="*/ 2687782 w 8398545"/>
              <a:gd name="connsiteY160" fmla="*/ 101600 h 2660073"/>
              <a:gd name="connsiteX161" fmla="*/ 2715491 w 8398545"/>
              <a:gd name="connsiteY161" fmla="*/ 92364 h 2660073"/>
              <a:gd name="connsiteX162" fmla="*/ 2946400 w 8398545"/>
              <a:gd name="connsiteY162" fmla="*/ 73891 h 2660073"/>
              <a:gd name="connsiteX163" fmla="*/ 3519054 w 8398545"/>
              <a:gd name="connsiteY163" fmla="*/ 64654 h 2660073"/>
              <a:gd name="connsiteX164" fmla="*/ 3897745 w 8398545"/>
              <a:gd name="connsiteY164" fmla="*/ 36945 h 2660073"/>
              <a:gd name="connsiteX165" fmla="*/ 4350327 w 8398545"/>
              <a:gd name="connsiteY165" fmla="*/ 55418 h 2660073"/>
              <a:gd name="connsiteX166" fmla="*/ 4775200 w 8398545"/>
              <a:gd name="connsiteY166" fmla="*/ 46182 h 2660073"/>
              <a:gd name="connsiteX167" fmla="*/ 4867564 w 8398545"/>
              <a:gd name="connsiteY167" fmla="*/ 18473 h 2660073"/>
              <a:gd name="connsiteX168" fmla="*/ 4932218 w 8398545"/>
              <a:gd name="connsiteY168" fmla="*/ 9236 h 2660073"/>
              <a:gd name="connsiteX169" fmla="*/ 8053185 w 8398545"/>
              <a:gd name="connsiteY169" fmla="*/ 93922 h 2660073"/>
              <a:gd name="connsiteX0" fmla="*/ 8044873 w 8398545"/>
              <a:gd name="connsiteY0" fmla="*/ 27709 h 2650837"/>
              <a:gd name="connsiteX1" fmla="*/ 8100291 w 8398545"/>
              <a:gd name="connsiteY1" fmla="*/ 64655 h 2650837"/>
              <a:gd name="connsiteX2" fmla="*/ 8137236 w 8398545"/>
              <a:gd name="connsiteY2" fmla="*/ 83128 h 2650837"/>
              <a:gd name="connsiteX3" fmla="*/ 8174182 w 8398545"/>
              <a:gd name="connsiteY3" fmla="*/ 120073 h 2650837"/>
              <a:gd name="connsiteX4" fmla="*/ 8211127 w 8398545"/>
              <a:gd name="connsiteY4" fmla="*/ 147782 h 2650837"/>
              <a:gd name="connsiteX5" fmla="*/ 8266545 w 8398545"/>
              <a:gd name="connsiteY5" fmla="*/ 203200 h 2650837"/>
              <a:gd name="connsiteX6" fmla="*/ 8312727 w 8398545"/>
              <a:gd name="connsiteY6" fmla="*/ 286328 h 2650837"/>
              <a:gd name="connsiteX7" fmla="*/ 8340436 w 8398545"/>
              <a:gd name="connsiteY7" fmla="*/ 323273 h 2650837"/>
              <a:gd name="connsiteX8" fmla="*/ 8349673 w 8398545"/>
              <a:gd name="connsiteY8" fmla="*/ 350982 h 2650837"/>
              <a:gd name="connsiteX9" fmla="*/ 8368145 w 8398545"/>
              <a:gd name="connsiteY9" fmla="*/ 378691 h 2650837"/>
              <a:gd name="connsiteX10" fmla="*/ 8377382 w 8398545"/>
              <a:gd name="connsiteY10" fmla="*/ 443346 h 2650837"/>
              <a:gd name="connsiteX11" fmla="*/ 8386618 w 8398545"/>
              <a:gd name="connsiteY11" fmla="*/ 480291 h 2650837"/>
              <a:gd name="connsiteX12" fmla="*/ 8386618 w 8398545"/>
              <a:gd name="connsiteY12" fmla="*/ 775855 h 2650837"/>
              <a:gd name="connsiteX13" fmla="*/ 8377382 w 8398545"/>
              <a:gd name="connsiteY13" fmla="*/ 812800 h 2650837"/>
              <a:gd name="connsiteX14" fmla="*/ 8349673 w 8398545"/>
              <a:gd name="connsiteY14" fmla="*/ 960582 h 2650837"/>
              <a:gd name="connsiteX15" fmla="*/ 8331200 w 8398545"/>
              <a:gd name="connsiteY15" fmla="*/ 1006764 h 2650837"/>
              <a:gd name="connsiteX16" fmla="*/ 8321964 w 8398545"/>
              <a:gd name="connsiteY16" fmla="*/ 1043709 h 2650837"/>
              <a:gd name="connsiteX17" fmla="*/ 8303491 w 8398545"/>
              <a:gd name="connsiteY17" fmla="*/ 1089891 h 2650837"/>
              <a:gd name="connsiteX18" fmla="*/ 8285018 w 8398545"/>
              <a:gd name="connsiteY18" fmla="*/ 1163782 h 2650837"/>
              <a:gd name="connsiteX19" fmla="*/ 8275782 w 8398545"/>
              <a:gd name="connsiteY19" fmla="*/ 1191491 h 2650837"/>
              <a:gd name="connsiteX20" fmla="*/ 8266545 w 8398545"/>
              <a:gd name="connsiteY20" fmla="*/ 1237673 h 2650837"/>
              <a:gd name="connsiteX21" fmla="*/ 8238836 w 8398545"/>
              <a:gd name="connsiteY21" fmla="*/ 1274618 h 2650837"/>
              <a:gd name="connsiteX22" fmla="*/ 8229600 w 8398545"/>
              <a:gd name="connsiteY22" fmla="*/ 1302328 h 2650837"/>
              <a:gd name="connsiteX23" fmla="*/ 8201891 w 8398545"/>
              <a:gd name="connsiteY23" fmla="*/ 1413164 h 2650837"/>
              <a:gd name="connsiteX24" fmla="*/ 8146473 w 8398545"/>
              <a:gd name="connsiteY24" fmla="*/ 1496291 h 2650837"/>
              <a:gd name="connsiteX25" fmla="*/ 8072582 w 8398545"/>
              <a:gd name="connsiteY25" fmla="*/ 1607128 h 2650837"/>
              <a:gd name="connsiteX26" fmla="*/ 8054109 w 8398545"/>
              <a:gd name="connsiteY26" fmla="*/ 1634837 h 2650837"/>
              <a:gd name="connsiteX27" fmla="*/ 8026400 w 8398545"/>
              <a:gd name="connsiteY27" fmla="*/ 1681018 h 2650837"/>
              <a:gd name="connsiteX28" fmla="*/ 7980218 w 8398545"/>
              <a:gd name="connsiteY28" fmla="*/ 1717964 h 2650837"/>
              <a:gd name="connsiteX29" fmla="*/ 7934036 w 8398545"/>
              <a:gd name="connsiteY29" fmla="*/ 1773382 h 2650837"/>
              <a:gd name="connsiteX30" fmla="*/ 7887854 w 8398545"/>
              <a:gd name="connsiteY30" fmla="*/ 1791855 h 2650837"/>
              <a:gd name="connsiteX31" fmla="*/ 7860145 w 8398545"/>
              <a:gd name="connsiteY31" fmla="*/ 1828800 h 2650837"/>
              <a:gd name="connsiteX32" fmla="*/ 7767782 w 8398545"/>
              <a:gd name="connsiteY32" fmla="*/ 1865746 h 2650837"/>
              <a:gd name="connsiteX33" fmla="*/ 7712364 w 8398545"/>
              <a:gd name="connsiteY33" fmla="*/ 1893455 h 2650837"/>
              <a:gd name="connsiteX34" fmla="*/ 7684654 w 8398545"/>
              <a:gd name="connsiteY34" fmla="*/ 1911928 h 2650837"/>
              <a:gd name="connsiteX35" fmla="*/ 7555345 w 8398545"/>
              <a:gd name="connsiteY35" fmla="*/ 1921164 h 2650837"/>
              <a:gd name="connsiteX36" fmla="*/ 6687127 w 8398545"/>
              <a:gd name="connsiteY36" fmla="*/ 1902691 h 2650837"/>
              <a:gd name="connsiteX37" fmla="*/ 6659418 w 8398545"/>
              <a:gd name="connsiteY37" fmla="*/ 1893455 h 2650837"/>
              <a:gd name="connsiteX38" fmla="*/ 6567054 w 8398545"/>
              <a:gd name="connsiteY38" fmla="*/ 1884218 h 2650837"/>
              <a:gd name="connsiteX39" fmla="*/ 6520873 w 8398545"/>
              <a:gd name="connsiteY39" fmla="*/ 1874982 h 2650837"/>
              <a:gd name="connsiteX40" fmla="*/ 6391564 w 8398545"/>
              <a:gd name="connsiteY40" fmla="*/ 1865746 h 2650837"/>
              <a:gd name="connsiteX41" fmla="*/ 6280727 w 8398545"/>
              <a:gd name="connsiteY41" fmla="*/ 1856509 h 2650837"/>
              <a:gd name="connsiteX42" fmla="*/ 6096000 w 8398545"/>
              <a:gd name="connsiteY42" fmla="*/ 1838037 h 2650837"/>
              <a:gd name="connsiteX43" fmla="*/ 5975927 w 8398545"/>
              <a:gd name="connsiteY43" fmla="*/ 1810328 h 2650837"/>
              <a:gd name="connsiteX44" fmla="*/ 5809673 w 8398545"/>
              <a:gd name="connsiteY44" fmla="*/ 1801091 h 2650837"/>
              <a:gd name="connsiteX45" fmla="*/ 4378036 w 8398545"/>
              <a:gd name="connsiteY45" fmla="*/ 1791855 h 2650837"/>
              <a:gd name="connsiteX46" fmla="*/ 3934691 w 8398545"/>
              <a:gd name="connsiteY46" fmla="*/ 1801091 h 2650837"/>
              <a:gd name="connsiteX47" fmla="*/ 3906982 w 8398545"/>
              <a:gd name="connsiteY47" fmla="*/ 1819564 h 2650837"/>
              <a:gd name="connsiteX48" fmla="*/ 3870036 w 8398545"/>
              <a:gd name="connsiteY48" fmla="*/ 1838037 h 2650837"/>
              <a:gd name="connsiteX49" fmla="*/ 3722254 w 8398545"/>
              <a:gd name="connsiteY49" fmla="*/ 1810328 h 2650837"/>
              <a:gd name="connsiteX50" fmla="*/ 3722254 w 8398545"/>
              <a:gd name="connsiteY50" fmla="*/ 1810328 h 2650837"/>
              <a:gd name="connsiteX51" fmla="*/ 3629891 w 8398545"/>
              <a:gd name="connsiteY51" fmla="*/ 1791855 h 2650837"/>
              <a:gd name="connsiteX52" fmla="*/ 3556000 w 8398545"/>
              <a:gd name="connsiteY52" fmla="*/ 1764146 h 2650837"/>
              <a:gd name="connsiteX53" fmla="*/ 3500582 w 8398545"/>
              <a:gd name="connsiteY53" fmla="*/ 1745673 h 2650837"/>
              <a:gd name="connsiteX54" fmla="*/ 3445164 w 8398545"/>
              <a:gd name="connsiteY54" fmla="*/ 1727200 h 2650837"/>
              <a:gd name="connsiteX55" fmla="*/ 3417454 w 8398545"/>
              <a:gd name="connsiteY55" fmla="*/ 1717964 h 2650837"/>
              <a:gd name="connsiteX56" fmla="*/ 3325091 w 8398545"/>
              <a:gd name="connsiteY56" fmla="*/ 1736437 h 2650837"/>
              <a:gd name="connsiteX57" fmla="*/ 3223491 w 8398545"/>
              <a:gd name="connsiteY57" fmla="*/ 1754909 h 2650837"/>
              <a:gd name="connsiteX58" fmla="*/ 3112654 w 8398545"/>
              <a:gd name="connsiteY58" fmla="*/ 1801091 h 2650837"/>
              <a:gd name="connsiteX59" fmla="*/ 3066473 w 8398545"/>
              <a:gd name="connsiteY59" fmla="*/ 1828800 h 2650837"/>
              <a:gd name="connsiteX60" fmla="*/ 3011054 w 8398545"/>
              <a:gd name="connsiteY60" fmla="*/ 1865746 h 2650837"/>
              <a:gd name="connsiteX61" fmla="*/ 2955636 w 8398545"/>
              <a:gd name="connsiteY61" fmla="*/ 1884218 h 2650837"/>
              <a:gd name="connsiteX62" fmla="*/ 2844800 w 8398545"/>
              <a:gd name="connsiteY62" fmla="*/ 1958109 h 2650837"/>
              <a:gd name="connsiteX63" fmla="*/ 2770909 w 8398545"/>
              <a:gd name="connsiteY63" fmla="*/ 2004291 h 2650837"/>
              <a:gd name="connsiteX64" fmla="*/ 2743200 w 8398545"/>
              <a:gd name="connsiteY64" fmla="*/ 2022764 h 2650837"/>
              <a:gd name="connsiteX65" fmla="*/ 2697018 w 8398545"/>
              <a:gd name="connsiteY65" fmla="*/ 2050473 h 2650837"/>
              <a:gd name="connsiteX66" fmla="*/ 2632364 w 8398545"/>
              <a:gd name="connsiteY66" fmla="*/ 2096655 h 2650837"/>
              <a:gd name="connsiteX67" fmla="*/ 2586182 w 8398545"/>
              <a:gd name="connsiteY67" fmla="*/ 2115128 h 2650837"/>
              <a:gd name="connsiteX68" fmla="*/ 2540000 w 8398545"/>
              <a:gd name="connsiteY68" fmla="*/ 2170546 h 2650837"/>
              <a:gd name="connsiteX69" fmla="*/ 2484582 w 8398545"/>
              <a:gd name="connsiteY69" fmla="*/ 2207491 h 2650837"/>
              <a:gd name="connsiteX70" fmla="*/ 2419927 w 8398545"/>
              <a:gd name="connsiteY70" fmla="*/ 2272146 h 2650837"/>
              <a:gd name="connsiteX71" fmla="*/ 2327564 w 8398545"/>
              <a:gd name="connsiteY71" fmla="*/ 2327564 h 2650837"/>
              <a:gd name="connsiteX72" fmla="*/ 2253673 w 8398545"/>
              <a:gd name="connsiteY72" fmla="*/ 2382982 h 2650837"/>
              <a:gd name="connsiteX73" fmla="*/ 2161309 w 8398545"/>
              <a:gd name="connsiteY73" fmla="*/ 2438400 h 2650837"/>
              <a:gd name="connsiteX74" fmla="*/ 2133600 w 8398545"/>
              <a:gd name="connsiteY74" fmla="*/ 2456873 h 2650837"/>
              <a:gd name="connsiteX75" fmla="*/ 1985818 w 8398545"/>
              <a:gd name="connsiteY75" fmla="*/ 2512291 h 2650837"/>
              <a:gd name="connsiteX76" fmla="*/ 1948873 w 8398545"/>
              <a:gd name="connsiteY76" fmla="*/ 2540000 h 2650837"/>
              <a:gd name="connsiteX77" fmla="*/ 1865745 w 8398545"/>
              <a:gd name="connsiteY77" fmla="*/ 2567709 h 2650837"/>
              <a:gd name="connsiteX78" fmla="*/ 1810327 w 8398545"/>
              <a:gd name="connsiteY78" fmla="*/ 2586182 h 2650837"/>
              <a:gd name="connsiteX79" fmla="*/ 1745673 w 8398545"/>
              <a:gd name="connsiteY79" fmla="*/ 2604655 h 2650837"/>
              <a:gd name="connsiteX80" fmla="*/ 1699491 w 8398545"/>
              <a:gd name="connsiteY80" fmla="*/ 2623128 h 2650837"/>
              <a:gd name="connsiteX81" fmla="*/ 1616364 w 8398545"/>
              <a:gd name="connsiteY81" fmla="*/ 2650837 h 2650837"/>
              <a:gd name="connsiteX82" fmla="*/ 1431636 w 8398545"/>
              <a:gd name="connsiteY82" fmla="*/ 2632364 h 2650837"/>
              <a:gd name="connsiteX83" fmla="*/ 1403927 w 8398545"/>
              <a:gd name="connsiteY83" fmla="*/ 2623128 h 2650837"/>
              <a:gd name="connsiteX84" fmla="*/ 1237673 w 8398545"/>
              <a:gd name="connsiteY84" fmla="*/ 2595418 h 2650837"/>
              <a:gd name="connsiteX85" fmla="*/ 1173018 w 8398545"/>
              <a:gd name="connsiteY85" fmla="*/ 2567709 h 2650837"/>
              <a:gd name="connsiteX86" fmla="*/ 1126836 w 8398545"/>
              <a:gd name="connsiteY86" fmla="*/ 2549237 h 2650837"/>
              <a:gd name="connsiteX87" fmla="*/ 1089891 w 8398545"/>
              <a:gd name="connsiteY87" fmla="*/ 2540000 h 2650837"/>
              <a:gd name="connsiteX88" fmla="*/ 1052945 w 8398545"/>
              <a:gd name="connsiteY88" fmla="*/ 2521528 h 2650837"/>
              <a:gd name="connsiteX89" fmla="*/ 1025236 w 8398545"/>
              <a:gd name="connsiteY89" fmla="*/ 2512291 h 2650837"/>
              <a:gd name="connsiteX90" fmla="*/ 951345 w 8398545"/>
              <a:gd name="connsiteY90" fmla="*/ 2466109 h 2650837"/>
              <a:gd name="connsiteX91" fmla="*/ 905164 w 8398545"/>
              <a:gd name="connsiteY91" fmla="*/ 2456873 h 2650837"/>
              <a:gd name="connsiteX92" fmla="*/ 868218 w 8398545"/>
              <a:gd name="connsiteY92" fmla="*/ 2447637 h 2650837"/>
              <a:gd name="connsiteX93" fmla="*/ 785091 w 8398545"/>
              <a:gd name="connsiteY93" fmla="*/ 2410691 h 2650837"/>
              <a:gd name="connsiteX94" fmla="*/ 720436 w 8398545"/>
              <a:gd name="connsiteY94" fmla="*/ 2373746 h 2650837"/>
              <a:gd name="connsiteX95" fmla="*/ 637309 w 8398545"/>
              <a:gd name="connsiteY95" fmla="*/ 2336800 h 2650837"/>
              <a:gd name="connsiteX96" fmla="*/ 581891 w 8398545"/>
              <a:gd name="connsiteY96" fmla="*/ 2290618 h 2650837"/>
              <a:gd name="connsiteX97" fmla="*/ 508000 w 8398545"/>
              <a:gd name="connsiteY97" fmla="*/ 2262909 h 2650837"/>
              <a:gd name="connsiteX98" fmla="*/ 452582 w 8398545"/>
              <a:gd name="connsiteY98" fmla="*/ 2216728 h 2650837"/>
              <a:gd name="connsiteX99" fmla="*/ 424873 w 8398545"/>
              <a:gd name="connsiteY99" fmla="*/ 2189018 h 2650837"/>
              <a:gd name="connsiteX100" fmla="*/ 360218 w 8398545"/>
              <a:gd name="connsiteY100" fmla="*/ 2142837 h 2650837"/>
              <a:gd name="connsiteX101" fmla="*/ 323273 w 8398545"/>
              <a:gd name="connsiteY101" fmla="*/ 2115128 h 2650837"/>
              <a:gd name="connsiteX102" fmla="*/ 295564 w 8398545"/>
              <a:gd name="connsiteY102" fmla="*/ 2096655 h 2650837"/>
              <a:gd name="connsiteX103" fmla="*/ 221673 w 8398545"/>
              <a:gd name="connsiteY103" fmla="*/ 2032000 h 2650837"/>
              <a:gd name="connsiteX104" fmla="*/ 193964 w 8398545"/>
              <a:gd name="connsiteY104" fmla="*/ 2013528 h 2650837"/>
              <a:gd name="connsiteX105" fmla="*/ 166254 w 8398545"/>
              <a:gd name="connsiteY105" fmla="*/ 1976582 h 2650837"/>
              <a:gd name="connsiteX106" fmla="*/ 110836 w 8398545"/>
              <a:gd name="connsiteY106" fmla="*/ 1921164 h 2650837"/>
              <a:gd name="connsiteX107" fmla="*/ 83127 w 8398545"/>
              <a:gd name="connsiteY107" fmla="*/ 1893455 h 2650837"/>
              <a:gd name="connsiteX108" fmla="*/ 55418 w 8398545"/>
              <a:gd name="connsiteY108" fmla="*/ 1856509 h 2650837"/>
              <a:gd name="connsiteX109" fmla="*/ 27709 w 8398545"/>
              <a:gd name="connsiteY109" fmla="*/ 1801091 h 2650837"/>
              <a:gd name="connsiteX110" fmla="*/ 9236 w 8398545"/>
              <a:gd name="connsiteY110" fmla="*/ 1699491 h 2650837"/>
              <a:gd name="connsiteX111" fmla="*/ 0 w 8398545"/>
              <a:gd name="connsiteY111" fmla="*/ 1644073 h 2650837"/>
              <a:gd name="connsiteX112" fmla="*/ 9236 w 8398545"/>
              <a:gd name="connsiteY112" fmla="*/ 1376218 h 2650837"/>
              <a:gd name="connsiteX113" fmla="*/ 27709 w 8398545"/>
              <a:gd name="connsiteY113" fmla="*/ 1302328 h 2650837"/>
              <a:gd name="connsiteX114" fmla="*/ 46182 w 8398545"/>
              <a:gd name="connsiteY114" fmla="*/ 1274618 h 2650837"/>
              <a:gd name="connsiteX115" fmla="*/ 120073 w 8398545"/>
              <a:gd name="connsiteY115" fmla="*/ 1173018 h 2650837"/>
              <a:gd name="connsiteX116" fmla="*/ 157018 w 8398545"/>
              <a:gd name="connsiteY116" fmla="*/ 1108364 h 2650837"/>
              <a:gd name="connsiteX117" fmla="*/ 193964 w 8398545"/>
              <a:gd name="connsiteY117" fmla="*/ 1052946 h 2650837"/>
              <a:gd name="connsiteX118" fmla="*/ 212436 w 8398545"/>
              <a:gd name="connsiteY118" fmla="*/ 1025237 h 2650837"/>
              <a:gd name="connsiteX119" fmla="*/ 249382 w 8398545"/>
              <a:gd name="connsiteY119" fmla="*/ 1006764 h 2650837"/>
              <a:gd name="connsiteX120" fmla="*/ 277091 w 8398545"/>
              <a:gd name="connsiteY120" fmla="*/ 969818 h 2650837"/>
              <a:gd name="connsiteX121" fmla="*/ 304800 w 8398545"/>
              <a:gd name="connsiteY121" fmla="*/ 951346 h 2650837"/>
              <a:gd name="connsiteX122" fmla="*/ 369454 w 8398545"/>
              <a:gd name="connsiteY122" fmla="*/ 905164 h 2650837"/>
              <a:gd name="connsiteX123" fmla="*/ 387927 w 8398545"/>
              <a:gd name="connsiteY123" fmla="*/ 877455 h 2650837"/>
              <a:gd name="connsiteX124" fmla="*/ 415636 w 8398545"/>
              <a:gd name="connsiteY124" fmla="*/ 858982 h 2650837"/>
              <a:gd name="connsiteX125" fmla="*/ 443345 w 8398545"/>
              <a:gd name="connsiteY125" fmla="*/ 831273 h 2650837"/>
              <a:gd name="connsiteX126" fmla="*/ 480291 w 8398545"/>
              <a:gd name="connsiteY126" fmla="*/ 785091 h 2650837"/>
              <a:gd name="connsiteX127" fmla="*/ 508000 w 8398545"/>
              <a:gd name="connsiteY127" fmla="*/ 766618 h 2650837"/>
              <a:gd name="connsiteX128" fmla="*/ 563418 w 8398545"/>
              <a:gd name="connsiteY128" fmla="*/ 748146 h 2650837"/>
              <a:gd name="connsiteX129" fmla="*/ 618836 w 8398545"/>
              <a:gd name="connsiteY129" fmla="*/ 701964 h 2650837"/>
              <a:gd name="connsiteX130" fmla="*/ 655782 w 8398545"/>
              <a:gd name="connsiteY130" fmla="*/ 692728 h 2650837"/>
              <a:gd name="connsiteX131" fmla="*/ 729673 w 8398545"/>
              <a:gd name="connsiteY131" fmla="*/ 665018 h 2650837"/>
              <a:gd name="connsiteX132" fmla="*/ 757382 w 8398545"/>
              <a:gd name="connsiteY132" fmla="*/ 646546 h 2650837"/>
              <a:gd name="connsiteX133" fmla="*/ 785091 w 8398545"/>
              <a:gd name="connsiteY133" fmla="*/ 618837 h 2650837"/>
              <a:gd name="connsiteX134" fmla="*/ 840509 w 8398545"/>
              <a:gd name="connsiteY134" fmla="*/ 600364 h 2650837"/>
              <a:gd name="connsiteX135" fmla="*/ 868218 w 8398545"/>
              <a:gd name="connsiteY135" fmla="*/ 581891 h 2650837"/>
              <a:gd name="connsiteX136" fmla="*/ 932873 w 8398545"/>
              <a:gd name="connsiteY136" fmla="*/ 563418 h 2650837"/>
              <a:gd name="connsiteX137" fmla="*/ 1016000 w 8398545"/>
              <a:gd name="connsiteY137" fmla="*/ 535709 h 2650837"/>
              <a:gd name="connsiteX138" fmla="*/ 1043709 w 8398545"/>
              <a:gd name="connsiteY138" fmla="*/ 526473 h 2650837"/>
              <a:gd name="connsiteX139" fmla="*/ 1597891 w 8398545"/>
              <a:gd name="connsiteY139" fmla="*/ 508000 h 2650837"/>
              <a:gd name="connsiteX140" fmla="*/ 1690254 w 8398545"/>
              <a:gd name="connsiteY140" fmla="*/ 489528 h 2650837"/>
              <a:gd name="connsiteX141" fmla="*/ 1773382 w 8398545"/>
              <a:gd name="connsiteY141" fmla="*/ 471055 h 2650837"/>
              <a:gd name="connsiteX142" fmla="*/ 1810327 w 8398545"/>
              <a:gd name="connsiteY142" fmla="*/ 452582 h 2650837"/>
              <a:gd name="connsiteX143" fmla="*/ 1874982 w 8398545"/>
              <a:gd name="connsiteY143" fmla="*/ 443346 h 2650837"/>
              <a:gd name="connsiteX144" fmla="*/ 1911927 w 8398545"/>
              <a:gd name="connsiteY144" fmla="*/ 434109 h 2650837"/>
              <a:gd name="connsiteX145" fmla="*/ 1976582 w 8398545"/>
              <a:gd name="connsiteY145" fmla="*/ 406400 h 2650837"/>
              <a:gd name="connsiteX146" fmla="*/ 2013527 w 8398545"/>
              <a:gd name="connsiteY146" fmla="*/ 397164 h 2650837"/>
              <a:gd name="connsiteX147" fmla="*/ 2105891 w 8398545"/>
              <a:gd name="connsiteY147" fmla="*/ 332509 h 2650837"/>
              <a:gd name="connsiteX148" fmla="*/ 2142836 w 8398545"/>
              <a:gd name="connsiteY148" fmla="*/ 314037 h 2650837"/>
              <a:gd name="connsiteX149" fmla="*/ 2225964 w 8398545"/>
              <a:gd name="connsiteY149" fmla="*/ 258618 h 2650837"/>
              <a:gd name="connsiteX150" fmla="*/ 2281382 w 8398545"/>
              <a:gd name="connsiteY150" fmla="*/ 221673 h 2650837"/>
              <a:gd name="connsiteX151" fmla="*/ 2309091 w 8398545"/>
              <a:gd name="connsiteY151" fmla="*/ 203200 h 2650837"/>
              <a:gd name="connsiteX152" fmla="*/ 2346036 w 8398545"/>
              <a:gd name="connsiteY152" fmla="*/ 193964 h 2650837"/>
              <a:gd name="connsiteX153" fmla="*/ 2401454 w 8398545"/>
              <a:gd name="connsiteY153" fmla="*/ 175491 h 2650837"/>
              <a:gd name="connsiteX154" fmla="*/ 2429164 w 8398545"/>
              <a:gd name="connsiteY154" fmla="*/ 166255 h 2650837"/>
              <a:gd name="connsiteX155" fmla="*/ 2484582 w 8398545"/>
              <a:gd name="connsiteY155" fmla="*/ 147782 h 2650837"/>
              <a:gd name="connsiteX156" fmla="*/ 2521527 w 8398545"/>
              <a:gd name="connsiteY156" fmla="*/ 138546 h 2650837"/>
              <a:gd name="connsiteX157" fmla="*/ 2613891 w 8398545"/>
              <a:gd name="connsiteY157" fmla="*/ 110837 h 2650837"/>
              <a:gd name="connsiteX158" fmla="*/ 2641600 w 8398545"/>
              <a:gd name="connsiteY158" fmla="*/ 101600 h 2650837"/>
              <a:gd name="connsiteX159" fmla="*/ 2687782 w 8398545"/>
              <a:gd name="connsiteY159" fmla="*/ 92364 h 2650837"/>
              <a:gd name="connsiteX160" fmla="*/ 2715491 w 8398545"/>
              <a:gd name="connsiteY160" fmla="*/ 83128 h 2650837"/>
              <a:gd name="connsiteX161" fmla="*/ 2946400 w 8398545"/>
              <a:gd name="connsiteY161" fmla="*/ 64655 h 2650837"/>
              <a:gd name="connsiteX162" fmla="*/ 3519054 w 8398545"/>
              <a:gd name="connsiteY162" fmla="*/ 55418 h 2650837"/>
              <a:gd name="connsiteX163" fmla="*/ 3897745 w 8398545"/>
              <a:gd name="connsiteY163" fmla="*/ 27709 h 2650837"/>
              <a:gd name="connsiteX164" fmla="*/ 4350327 w 8398545"/>
              <a:gd name="connsiteY164" fmla="*/ 46182 h 2650837"/>
              <a:gd name="connsiteX165" fmla="*/ 4775200 w 8398545"/>
              <a:gd name="connsiteY165" fmla="*/ 36946 h 2650837"/>
              <a:gd name="connsiteX166" fmla="*/ 4867564 w 8398545"/>
              <a:gd name="connsiteY166" fmla="*/ 9237 h 2650837"/>
              <a:gd name="connsiteX167" fmla="*/ 4932218 w 8398545"/>
              <a:gd name="connsiteY167" fmla="*/ 0 h 2650837"/>
              <a:gd name="connsiteX168" fmla="*/ 8053185 w 8398545"/>
              <a:gd name="connsiteY168" fmla="*/ 84686 h 2650837"/>
              <a:gd name="connsiteX0" fmla="*/ 8044873 w 8398545"/>
              <a:gd name="connsiteY0" fmla="*/ 27709 h 2650837"/>
              <a:gd name="connsiteX1" fmla="*/ 8100291 w 8398545"/>
              <a:gd name="connsiteY1" fmla="*/ 64655 h 2650837"/>
              <a:gd name="connsiteX2" fmla="*/ 8137236 w 8398545"/>
              <a:gd name="connsiteY2" fmla="*/ 83128 h 2650837"/>
              <a:gd name="connsiteX3" fmla="*/ 8174182 w 8398545"/>
              <a:gd name="connsiteY3" fmla="*/ 120073 h 2650837"/>
              <a:gd name="connsiteX4" fmla="*/ 8211127 w 8398545"/>
              <a:gd name="connsiteY4" fmla="*/ 147782 h 2650837"/>
              <a:gd name="connsiteX5" fmla="*/ 8266545 w 8398545"/>
              <a:gd name="connsiteY5" fmla="*/ 203200 h 2650837"/>
              <a:gd name="connsiteX6" fmla="*/ 8312727 w 8398545"/>
              <a:gd name="connsiteY6" fmla="*/ 286328 h 2650837"/>
              <a:gd name="connsiteX7" fmla="*/ 8340436 w 8398545"/>
              <a:gd name="connsiteY7" fmla="*/ 323273 h 2650837"/>
              <a:gd name="connsiteX8" fmla="*/ 8349673 w 8398545"/>
              <a:gd name="connsiteY8" fmla="*/ 350982 h 2650837"/>
              <a:gd name="connsiteX9" fmla="*/ 8368145 w 8398545"/>
              <a:gd name="connsiteY9" fmla="*/ 378691 h 2650837"/>
              <a:gd name="connsiteX10" fmla="*/ 8377382 w 8398545"/>
              <a:gd name="connsiteY10" fmla="*/ 443346 h 2650837"/>
              <a:gd name="connsiteX11" fmla="*/ 8386618 w 8398545"/>
              <a:gd name="connsiteY11" fmla="*/ 480291 h 2650837"/>
              <a:gd name="connsiteX12" fmla="*/ 8386618 w 8398545"/>
              <a:gd name="connsiteY12" fmla="*/ 775855 h 2650837"/>
              <a:gd name="connsiteX13" fmla="*/ 8377382 w 8398545"/>
              <a:gd name="connsiteY13" fmla="*/ 812800 h 2650837"/>
              <a:gd name="connsiteX14" fmla="*/ 8349673 w 8398545"/>
              <a:gd name="connsiteY14" fmla="*/ 960582 h 2650837"/>
              <a:gd name="connsiteX15" fmla="*/ 8331200 w 8398545"/>
              <a:gd name="connsiteY15" fmla="*/ 1006764 h 2650837"/>
              <a:gd name="connsiteX16" fmla="*/ 8321964 w 8398545"/>
              <a:gd name="connsiteY16" fmla="*/ 1043709 h 2650837"/>
              <a:gd name="connsiteX17" fmla="*/ 8303491 w 8398545"/>
              <a:gd name="connsiteY17" fmla="*/ 1089891 h 2650837"/>
              <a:gd name="connsiteX18" fmla="*/ 8285018 w 8398545"/>
              <a:gd name="connsiteY18" fmla="*/ 1163782 h 2650837"/>
              <a:gd name="connsiteX19" fmla="*/ 8275782 w 8398545"/>
              <a:gd name="connsiteY19" fmla="*/ 1191491 h 2650837"/>
              <a:gd name="connsiteX20" fmla="*/ 8266545 w 8398545"/>
              <a:gd name="connsiteY20" fmla="*/ 1237673 h 2650837"/>
              <a:gd name="connsiteX21" fmla="*/ 8238836 w 8398545"/>
              <a:gd name="connsiteY21" fmla="*/ 1274618 h 2650837"/>
              <a:gd name="connsiteX22" fmla="*/ 8229600 w 8398545"/>
              <a:gd name="connsiteY22" fmla="*/ 1302328 h 2650837"/>
              <a:gd name="connsiteX23" fmla="*/ 8201891 w 8398545"/>
              <a:gd name="connsiteY23" fmla="*/ 1413164 h 2650837"/>
              <a:gd name="connsiteX24" fmla="*/ 8146473 w 8398545"/>
              <a:gd name="connsiteY24" fmla="*/ 1496291 h 2650837"/>
              <a:gd name="connsiteX25" fmla="*/ 8072582 w 8398545"/>
              <a:gd name="connsiteY25" fmla="*/ 1607128 h 2650837"/>
              <a:gd name="connsiteX26" fmla="*/ 8054109 w 8398545"/>
              <a:gd name="connsiteY26" fmla="*/ 1634837 h 2650837"/>
              <a:gd name="connsiteX27" fmla="*/ 8026400 w 8398545"/>
              <a:gd name="connsiteY27" fmla="*/ 1681018 h 2650837"/>
              <a:gd name="connsiteX28" fmla="*/ 7980218 w 8398545"/>
              <a:gd name="connsiteY28" fmla="*/ 1717964 h 2650837"/>
              <a:gd name="connsiteX29" fmla="*/ 7934036 w 8398545"/>
              <a:gd name="connsiteY29" fmla="*/ 1773382 h 2650837"/>
              <a:gd name="connsiteX30" fmla="*/ 7887854 w 8398545"/>
              <a:gd name="connsiteY30" fmla="*/ 1791855 h 2650837"/>
              <a:gd name="connsiteX31" fmla="*/ 7860145 w 8398545"/>
              <a:gd name="connsiteY31" fmla="*/ 1828800 h 2650837"/>
              <a:gd name="connsiteX32" fmla="*/ 7767782 w 8398545"/>
              <a:gd name="connsiteY32" fmla="*/ 1865746 h 2650837"/>
              <a:gd name="connsiteX33" fmla="*/ 7712364 w 8398545"/>
              <a:gd name="connsiteY33" fmla="*/ 1893455 h 2650837"/>
              <a:gd name="connsiteX34" fmla="*/ 7684654 w 8398545"/>
              <a:gd name="connsiteY34" fmla="*/ 1911928 h 2650837"/>
              <a:gd name="connsiteX35" fmla="*/ 7555345 w 8398545"/>
              <a:gd name="connsiteY35" fmla="*/ 1921164 h 2650837"/>
              <a:gd name="connsiteX36" fmla="*/ 6687127 w 8398545"/>
              <a:gd name="connsiteY36" fmla="*/ 1902691 h 2650837"/>
              <a:gd name="connsiteX37" fmla="*/ 6659418 w 8398545"/>
              <a:gd name="connsiteY37" fmla="*/ 1893455 h 2650837"/>
              <a:gd name="connsiteX38" fmla="*/ 6567054 w 8398545"/>
              <a:gd name="connsiteY38" fmla="*/ 1884218 h 2650837"/>
              <a:gd name="connsiteX39" fmla="*/ 6520873 w 8398545"/>
              <a:gd name="connsiteY39" fmla="*/ 1874982 h 2650837"/>
              <a:gd name="connsiteX40" fmla="*/ 6391564 w 8398545"/>
              <a:gd name="connsiteY40" fmla="*/ 1865746 h 2650837"/>
              <a:gd name="connsiteX41" fmla="*/ 6280727 w 8398545"/>
              <a:gd name="connsiteY41" fmla="*/ 1856509 h 2650837"/>
              <a:gd name="connsiteX42" fmla="*/ 6096000 w 8398545"/>
              <a:gd name="connsiteY42" fmla="*/ 1838037 h 2650837"/>
              <a:gd name="connsiteX43" fmla="*/ 5975927 w 8398545"/>
              <a:gd name="connsiteY43" fmla="*/ 1810328 h 2650837"/>
              <a:gd name="connsiteX44" fmla="*/ 5809673 w 8398545"/>
              <a:gd name="connsiteY44" fmla="*/ 1801091 h 2650837"/>
              <a:gd name="connsiteX45" fmla="*/ 4378036 w 8398545"/>
              <a:gd name="connsiteY45" fmla="*/ 1791855 h 2650837"/>
              <a:gd name="connsiteX46" fmla="*/ 3934691 w 8398545"/>
              <a:gd name="connsiteY46" fmla="*/ 1801091 h 2650837"/>
              <a:gd name="connsiteX47" fmla="*/ 3906982 w 8398545"/>
              <a:gd name="connsiteY47" fmla="*/ 1819564 h 2650837"/>
              <a:gd name="connsiteX48" fmla="*/ 3870036 w 8398545"/>
              <a:gd name="connsiteY48" fmla="*/ 1838037 h 2650837"/>
              <a:gd name="connsiteX49" fmla="*/ 3722254 w 8398545"/>
              <a:gd name="connsiteY49" fmla="*/ 1810328 h 2650837"/>
              <a:gd name="connsiteX50" fmla="*/ 3722254 w 8398545"/>
              <a:gd name="connsiteY50" fmla="*/ 1810328 h 2650837"/>
              <a:gd name="connsiteX51" fmla="*/ 3629891 w 8398545"/>
              <a:gd name="connsiteY51" fmla="*/ 1791855 h 2650837"/>
              <a:gd name="connsiteX52" fmla="*/ 3556000 w 8398545"/>
              <a:gd name="connsiteY52" fmla="*/ 1764146 h 2650837"/>
              <a:gd name="connsiteX53" fmla="*/ 3500582 w 8398545"/>
              <a:gd name="connsiteY53" fmla="*/ 1745673 h 2650837"/>
              <a:gd name="connsiteX54" fmla="*/ 3445164 w 8398545"/>
              <a:gd name="connsiteY54" fmla="*/ 1727200 h 2650837"/>
              <a:gd name="connsiteX55" fmla="*/ 3417454 w 8398545"/>
              <a:gd name="connsiteY55" fmla="*/ 1717964 h 2650837"/>
              <a:gd name="connsiteX56" fmla="*/ 3325091 w 8398545"/>
              <a:gd name="connsiteY56" fmla="*/ 1736437 h 2650837"/>
              <a:gd name="connsiteX57" fmla="*/ 3223491 w 8398545"/>
              <a:gd name="connsiteY57" fmla="*/ 1754909 h 2650837"/>
              <a:gd name="connsiteX58" fmla="*/ 3112654 w 8398545"/>
              <a:gd name="connsiteY58" fmla="*/ 1801091 h 2650837"/>
              <a:gd name="connsiteX59" fmla="*/ 3066473 w 8398545"/>
              <a:gd name="connsiteY59" fmla="*/ 1828800 h 2650837"/>
              <a:gd name="connsiteX60" fmla="*/ 3011054 w 8398545"/>
              <a:gd name="connsiteY60" fmla="*/ 1865746 h 2650837"/>
              <a:gd name="connsiteX61" fmla="*/ 2955636 w 8398545"/>
              <a:gd name="connsiteY61" fmla="*/ 1884218 h 2650837"/>
              <a:gd name="connsiteX62" fmla="*/ 2844800 w 8398545"/>
              <a:gd name="connsiteY62" fmla="*/ 1958109 h 2650837"/>
              <a:gd name="connsiteX63" fmla="*/ 2770909 w 8398545"/>
              <a:gd name="connsiteY63" fmla="*/ 2004291 h 2650837"/>
              <a:gd name="connsiteX64" fmla="*/ 2743200 w 8398545"/>
              <a:gd name="connsiteY64" fmla="*/ 2022764 h 2650837"/>
              <a:gd name="connsiteX65" fmla="*/ 2697018 w 8398545"/>
              <a:gd name="connsiteY65" fmla="*/ 2050473 h 2650837"/>
              <a:gd name="connsiteX66" fmla="*/ 2632364 w 8398545"/>
              <a:gd name="connsiteY66" fmla="*/ 2096655 h 2650837"/>
              <a:gd name="connsiteX67" fmla="*/ 2586182 w 8398545"/>
              <a:gd name="connsiteY67" fmla="*/ 2115128 h 2650837"/>
              <a:gd name="connsiteX68" fmla="*/ 2540000 w 8398545"/>
              <a:gd name="connsiteY68" fmla="*/ 2170546 h 2650837"/>
              <a:gd name="connsiteX69" fmla="*/ 2484582 w 8398545"/>
              <a:gd name="connsiteY69" fmla="*/ 2207491 h 2650837"/>
              <a:gd name="connsiteX70" fmla="*/ 2419927 w 8398545"/>
              <a:gd name="connsiteY70" fmla="*/ 2272146 h 2650837"/>
              <a:gd name="connsiteX71" fmla="*/ 2327564 w 8398545"/>
              <a:gd name="connsiteY71" fmla="*/ 2327564 h 2650837"/>
              <a:gd name="connsiteX72" fmla="*/ 2253673 w 8398545"/>
              <a:gd name="connsiteY72" fmla="*/ 2382982 h 2650837"/>
              <a:gd name="connsiteX73" fmla="*/ 2161309 w 8398545"/>
              <a:gd name="connsiteY73" fmla="*/ 2438400 h 2650837"/>
              <a:gd name="connsiteX74" fmla="*/ 2133600 w 8398545"/>
              <a:gd name="connsiteY74" fmla="*/ 2456873 h 2650837"/>
              <a:gd name="connsiteX75" fmla="*/ 1985818 w 8398545"/>
              <a:gd name="connsiteY75" fmla="*/ 2512291 h 2650837"/>
              <a:gd name="connsiteX76" fmla="*/ 1948873 w 8398545"/>
              <a:gd name="connsiteY76" fmla="*/ 2540000 h 2650837"/>
              <a:gd name="connsiteX77" fmla="*/ 1865745 w 8398545"/>
              <a:gd name="connsiteY77" fmla="*/ 2567709 h 2650837"/>
              <a:gd name="connsiteX78" fmla="*/ 1810327 w 8398545"/>
              <a:gd name="connsiteY78" fmla="*/ 2586182 h 2650837"/>
              <a:gd name="connsiteX79" fmla="*/ 1745673 w 8398545"/>
              <a:gd name="connsiteY79" fmla="*/ 2604655 h 2650837"/>
              <a:gd name="connsiteX80" fmla="*/ 1699491 w 8398545"/>
              <a:gd name="connsiteY80" fmla="*/ 2623128 h 2650837"/>
              <a:gd name="connsiteX81" fmla="*/ 1616364 w 8398545"/>
              <a:gd name="connsiteY81" fmla="*/ 2650837 h 2650837"/>
              <a:gd name="connsiteX82" fmla="*/ 1431636 w 8398545"/>
              <a:gd name="connsiteY82" fmla="*/ 2632364 h 2650837"/>
              <a:gd name="connsiteX83" fmla="*/ 1403927 w 8398545"/>
              <a:gd name="connsiteY83" fmla="*/ 2623128 h 2650837"/>
              <a:gd name="connsiteX84" fmla="*/ 1237673 w 8398545"/>
              <a:gd name="connsiteY84" fmla="*/ 2595418 h 2650837"/>
              <a:gd name="connsiteX85" fmla="*/ 1173018 w 8398545"/>
              <a:gd name="connsiteY85" fmla="*/ 2567709 h 2650837"/>
              <a:gd name="connsiteX86" fmla="*/ 1126836 w 8398545"/>
              <a:gd name="connsiteY86" fmla="*/ 2549237 h 2650837"/>
              <a:gd name="connsiteX87" fmla="*/ 1089891 w 8398545"/>
              <a:gd name="connsiteY87" fmla="*/ 2540000 h 2650837"/>
              <a:gd name="connsiteX88" fmla="*/ 1052945 w 8398545"/>
              <a:gd name="connsiteY88" fmla="*/ 2521528 h 2650837"/>
              <a:gd name="connsiteX89" fmla="*/ 1025236 w 8398545"/>
              <a:gd name="connsiteY89" fmla="*/ 2512291 h 2650837"/>
              <a:gd name="connsiteX90" fmla="*/ 951345 w 8398545"/>
              <a:gd name="connsiteY90" fmla="*/ 2466109 h 2650837"/>
              <a:gd name="connsiteX91" fmla="*/ 905164 w 8398545"/>
              <a:gd name="connsiteY91" fmla="*/ 2456873 h 2650837"/>
              <a:gd name="connsiteX92" fmla="*/ 868218 w 8398545"/>
              <a:gd name="connsiteY92" fmla="*/ 2447637 h 2650837"/>
              <a:gd name="connsiteX93" fmla="*/ 785091 w 8398545"/>
              <a:gd name="connsiteY93" fmla="*/ 2410691 h 2650837"/>
              <a:gd name="connsiteX94" fmla="*/ 720436 w 8398545"/>
              <a:gd name="connsiteY94" fmla="*/ 2373746 h 2650837"/>
              <a:gd name="connsiteX95" fmla="*/ 637309 w 8398545"/>
              <a:gd name="connsiteY95" fmla="*/ 2336800 h 2650837"/>
              <a:gd name="connsiteX96" fmla="*/ 581891 w 8398545"/>
              <a:gd name="connsiteY96" fmla="*/ 2290618 h 2650837"/>
              <a:gd name="connsiteX97" fmla="*/ 508000 w 8398545"/>
              <a:gd name="connsiteY97" fmla="*/ 2262909 h 2650837"/>
              <a:gd name="connsiteX98" fmla="*/ 452582 w 8398545"/>
              <a:gd name="connsiteY98" fmla="*/ 2216728 h 2650837"/>
              <a:gd name="connsiteX99" fmla="*/ 424873 w 8398545"/>
              <a:gd name="connsiteY99" fmla="*/ 2189018 h 2650837"/>
              <a:gd name="connsiteX100" fmla="*/ 360218 w 8398545"/>
              <a:gd name="connsiteY100" fmla="*/ 2142837 h 2650837"/>
              <a:gd name="connsiteX101" fmla="*/ 323273 w 8398545"/>
              <a:gd name="connsiteY101" fmla="*/ 2115128 h 2650837"/>
              <a:gd name="connsiteX102" fmla="*/ 295564 w 8398545"/>
              <a:gd name="connsiteY102" fmla="*/ 2096655 h 2650837"/>
              <a:gd name="connsiteX103" fmla="*/ 221673 w 8398545"/>
              <a:gd name="connsiteY103" fmla="*/ 2032000 h 2650837"/>
              <a:gd name="connsiteX104" fmla="*/ 193964 w 8398545"/>
              <a:gd name="connsiteY104" fmla="*/ 2013528 h 2650837"/>
              <a:gd name="connsiteX105" fmla="*/ 166254 w 8398545"/>
              <a:gd name="connsiteY105" fmla="*/ 1976582 h 2650837"/>
              <a:gd name="connsiteX106" fmla="*/ 110836 w 8398545"/>
              <a:gd name="connsiteY106" fmla="*/ 1921164 h 2650837"/>
              <a:gd name="connsiteX107" fmla="*/ 83127 w 8398545"/>
              <a:gd name="connsiteY107" fmla="*/ 1893455 h 2650837"/>
              <a:gd name="connsiteX108" fmla="*/ 55418 w 8398545"/>
              <a:gd name="connsiteY108" fmla="*/ 1856509 h 2650837"/>
              <a:gd name="connsiteX109" fmla="*/ 27709 w 8398545"/>
              <a:gd name="connsiteY109" fmla="*/ 1801091 h 2650837"/>
              <a:gd name="connsiteX110" fmla="*/ 9236 w 8398545"/>
              <a:gd name="connsiteY110" fmla="*/ 1699491 h 2650837"/>
              <a:gd name="connsiteX111" fmla="*/ 0 w 8398545"/>
              <a:gd name="connsiteY111" fmla="*/ 1644073 h 2650837"/>
              <a:gd name="connsiteX112" fmla="*/ 9236 w 8398545"/>
              <a:gd name="connsiteY112" fmla="*/ 1376218 h 2650837"/>
              <a:gd name="connsiteX113" fmla="*/ 27709 w 8398545"/>
              <a:gd name="connsiteY113" fmla="*/ 1302328 h 2650837"/>
              <a:gd name="connsiteX114" fmla="*/ 46182 w 8398545"/>
              <a:gd name="connsiteY114" fmla="*/ 1274618 h 2650837"/>
              <a:gd name="connsiteX115" fmla="*/ 120073 w 8398545"/>
              <a:gd name="connsiteY115" fmla="*/ 1173018 h 2650837"/>
              <a:gd name="connsiteX116" fmla="*/ 157018 w 8398545"/>
              <a:gd name="connsiteY116" fmla="*/ 1108364 h 2650837"/>
              <a:gd name="connsiteX117" fmla="*/ 193964 w 8398545"/>
              <a:gd name="connsiteY117" fmla="*/ 1052946 h 2650837"/>
              <a:gd name="connsiteX118" fmla="*/ 212436 w 8398545"/>
              <a:gd name="connsiteY118" fmla="*/ 1025237 h 2650837"/>
              <a:gd name="connsiteX119" fmla="*/ 249382 w 8398545"/>
              <a:gd name="connsiteY119" fmla="*/ 1006764 h 2650837"/>
              <a:gd name="connsiteX120" fmla="*/ 277091 w 8398545"/>
              <a:gd name="connsiteY120" fmla="*/ 969818 h 2650837"/>
              <a:gd name="connsiteX121" fmla="*/ 304800 w 8398545"/>
              <a:gd name="connsiteY121" fmla="*/ 951346 h 2650837"/>
              <a:gd name="connsiteX122" fmla="*/ 369454 w 8398545"/>
              <a:gd name="connsiteY122" fmla="*/ 905164 h 2650837"/>
              <a:gd name="connsiteX123" fmla="*/ 387927 w 8398545"/>
              <a:gd name="connsiteY123" fmla="*/ 877455 h 2650837"/>
              <a:gd name="connsiteX124" fmla="*/ 415636 w 8398545"/>
              <a:gd name="connsiteY124" fmla="*/ 858982 h 2650837"/>
              <a:gd name="connsiteX125" fmla="*/ 443345 w 8398545"/>
              <a:gd name="connsiteY125" fmla="*/ 831273 h 2650837"/>
              <a:gd name="connsiteX126" fmla="*/ 480291 w 8398545"/>
              <a:gd name="connsiteY126" fmla="*/ 785091 h 2650837"/>
              <a:gd name="connsiteX127" fmla="*/ 508000 w 8398545"/>
              <a:gd name="connsiteY127" fmla="*/ 766618 h 2650837"/>
              <a:gd name="connsiteX128" fmla="*/ 563418 w 8398545"/>
              <a:gd name="connsiteY128" fmla="*/ 748146 h 2650837"/>
              <a:gd name="connsiteX129" fmla="*/ 618836 w 8398545"/>
              <a:gd name="connsiteY129" fmla="*/ 701964 h 2650837"/>
              <a:gd name="connsiteX130" fmla="*/ 655782 w 8398545"/>
              <a:gd name="connsiteY130" fmla="*/ 692728 h 2650837"/>
              <a:gd name="connsiteX131" fmla="*/ 729673 w 8398545"/>
              <a:gd name="connsiteY131" fmla="*/ 665018 h 2650837"/>
              <a:gd name="connsiteX132" fmla="*/ 757382 w 8398545"/>
              <a:gd name="connsiteY132" fmla="*/ 646546 h 2650837"/>
              <a:gd name="connsiteX133" fmla="*/ 785091 w 8398545"/>
              <a:gd name="connsiteY133" fmla="*/ 618837 h 2650837"/>
              <a:gd name="connsiteX134" fmla="*/ 840509 w 8398545"/>
              <a:gd name="connsiteY134" fmla="*/ 600364 h 2650837"/>
              <a:gd name="connsiteX135" fmla="*/ 868218 w 8398545"/>
              <a:gd name="connsiteY135" fmla="*/ 581891 h 2650837"/>
              <a:gd name="connsiteX136" fmla="*/ 932873 w 8398545"/>
              <a:gd name="connsiteY136" fmla="*/ 563418 h 2650837"/>
              <a:gd name="connsiteX137" fmla="*/ 1016000 w 8398545"/>
              <a:gd name="connsiteY137" fmla="*/ 535709 h 2650837"/>
              <a:gd name="connsiteX138" fmla="*/ 1043709 w 8398545"/>
              <a:gd name="connsiteY138" fmla="*/ 526473 h 2650837"/>
              <a:gd name="connsiteX139" fmla="*/ 1597891 w 8398545"/>
              <a:gd name="connsiteY139" fmla="*/ 508000 h 2650837"/>
              <a:gd name="connsiteX140" fmla="*/ 1690254 w 8398545"/>
              <a:gd name="connsiteY140" fmla="*/ 489528 h 2650837"/>
              <a:gd name="connsiteX141" fmla="*/ 1773382 w 8398545"/>
              <a:gd name="connsiteY141" fmla="*/ 471055 h 2650837"/>
              <a:gd name="connsiteX142" fmla="*/ 1810327 w 8398545"/>
              <a:gd name="connsiteY142" fmla="*/ 452582 h 2650837"/>
              <a:gd name="connsiteX143" fmla="*/ 1874982 w 8398545"/>
              <a:gd name="connsiteY143" fmla="*/ 443346 h 2650837"/>
              <a:gd name="connsiteX144" fmla="*/ 1911927 w 8398545"/>
              <a:gd name="connsiteY144" fmla="*/ 434109 h 2650837"/>
              <a:gd name="connsiteX145" fmla="*/ 1976582 w 8398545"/>
              <a:gd name="connsiteY145" fmla="*/ 406400 h 2650837"/>
              <a:gd name="connsiteX146" fmla="*/ 2013527 w 8398545"/>
              <a:gd name="connsiteY146" fmla="*/ 397164 h 2650837"/>
              <a:gd name="connsiteX147" fmla="*/ 2105891 w 8398545"/>
              <a:gd name="connsiteY147" fmla="*/ 332509 h 2650837"/>
              <a:gd name="connsiteX148" fmla="*/ 2142836 w 8398545"/>
              <a:gd name="connsiteY148" fmla="*/ 314037 h 2650837"/>
              <a:gd name="connsiteX149" fmla="*/ 2225964 w 8398545"/>
              <a:gd name="connsiteY149" fmla="*/ 258618 h 2650837"/>
              <a:gd name="connsiteX150" fmla="*/ 2281382 w 8398545"/>
              <a:gd name="connsiteY150" fmla="*/ 221673 h 2650837"/>
              <a:gd name="connsiteX151" fmla="*/ 2309091 w 8398545"/>
              <a:gd name="connsiteY151" fmla="*/ 203200 h 2650837"/>
              <a:gd name="connsiteX152" fmla="*/ 2346036 w 8398545"/>
              <a:gd name="connsiteY152" fmla="*/ 193964 h 2650837"/>
              <a:gd name="connsiteX153" fmla="*/ 2401454 w 8398545"/>
              <a:gd name="connsiteY153" fmla="*/ 175491 h 2650837"/>
              <a:gd name="connsiteX154" fmla="*/ 2429164 w 8398545"/>
              <a:gd name="connsiteY154" fmla="*/ 166255 h 2650837"/>
              <a:gd name="connsiteX155" fmla="*/ 2484582 w 8398545"/>
              <a:gd name="connsiteY155" fmla="*/ 147782 h 2650837"/>
              <a:gd name="connsiteX156" fmla="*/ 2521527 w 8398545"/>
              <a:gd name="connsiteY156" fmla="*/ 138546 h 2650837"/>
              <a:gd name="connsiteX157" fmla="*/ 2613891 w 8398545"/>
              <a:gd name="connsiteY157" fmla="*/ 110837 h 2650837"/>
              <a:gd name="connsiteX158" fmla="*/ 2641600 w 8398545"/>
              <a:gd name="connsiteY158" fmla="*/ 101600 h 2650837"/>
              <a:gd name="connsiteX159" fmla="*/ 2687782 w 8398545"/>
              <a:gd name="connsiteY159" fmla="*/ 92364 h 2650837"/>
              <a:gd name="connsiteX160" fmla="*/ 2715491 w 8398545"/>
              <a:gd name="connsiteY160" fmla="*/ 83128 h 2650837"/>
              <a:gd name="connsiteX161" fmla="*/ 2946400 w 8398545"/>
              <a:gd name="connsiteY161" fmla="*/ 64655 h 2650837"/>
              <a:gd name="connsiteX162" fmla="*/ 3519054 w 8398545"/>
              <a:gd name="connsiteY162" fmla="*/ 55418 h 2650837"/>
              <a:gd name="connsiteX163" fmla="*/ 3897745 w 8398545"/>
              <a:gd name="connsiteY163" fmla="*/ 27709 h 2650837"/>
              <a:gd name="connsiteX164" fmla="*/ 4350327 w 8398545"/>
              <a:gd name="connsiteY164" fmla="*/ 46182 h 2650837"/>
              <a:gd name="connsiteX165" fmla="*/ 4775200 w 8398545"/>
              <a:gd name="connsiteY165" fmla="*/ 36946 h 2650837"/>
              <a:gd name="connsiteX166" fmla="*/ 4867564 w 8398545"/>
              <a:gd name="connsiteY166" fmla="*/ 9237 h 2650837"/>
              <a:gd name="connsiteX167" fmla="*/ 4932218 w 8398545"/>
              <a:gd name="connsiteY167" fmla="*/ 0 h 2650837"/>
              <a:gd name="connsiteX168" fmla="*/ 8053185 w 8398545"/>
              <a:gd name="connsiteY168" fmla="*/ 84686 h 2650837"/>
              <a:gd name="connsiteX169" fmla="*/ 8033573 w 8398545"/>
              <a:gd name="connsiteY169" fmla="*/ 15843 h 2650837"/>
              <a:gd name="connsiteX0" fmla="*/ 8044873 w 8398545"/>
              <a:gd name="connsiteY0" fmla="*/ 27709 h 2650837"/>
              <a:gd name="connsiteX1" fmla="*/ 8100291 w 8398545"/>
              <a:gd name="connsiteY1" fmla="*/ 64655 h 2650837"/>
              <a:gd name="connsiteX2" fmla="*/ 8137236 w 8398545"/>
              <a:gd name="connsiteY2" fmla="*/ 83128 h 2650837"/>
              <a:gd name="connsiteX3" fmla="*/ 8174182 w 8398545"/>
              <a:gd name="connsiteY3" fmla="*/ 120073 h 2650837"/>
              <a:gd name="connsiteX4" fmla="*/ 8211127 w 8398545"/>
              <a:gd name="connsiteY4" fmla="*/ 147782 h 2650837"/>
              <a:gd name="connsiteX5" fmla="*/ 8266545 w 8398545"/>
              <a:gd name="connsiteY5" fmla="*/ 203200 h 2650837"/>
              <a:gd name="connsiteX6" fmla="*/ 8312727 w 8398545"/>
              <a:gd name="connsiteY6" fmla="*/ 286328 h 2650837"/>
              <a:gd name="connsiteX7" fmla="*/ 8340436 w 8398545"/>
              <a:gd name="connsiteY7" fmla="*/ 323273 h 2650837"/>
              <a:gd name="connsiteX8" fmla="*/ 8349673 w 8398545"/>
              <a:gd name="connsiteY8" fmla="*/ 350982 h 2650837"/>
              <a:gd name="connsiteX9" fmla="*/ 8368145 w 8398545"/>
              <a:gd name="connsiteY9" fmla="*/ 378691 h 2650837"/>
              <a:gd name="connsiteX10" fmla="*/ 8377382 w 8398545"/>
              <a:gd name="connsiteY10" fmla="*/ 443346 h 2650837"/>
              <a:gd name="connsiteX11" fmla="*/ 8386618 w 8398545"/>
              <a:gd name="connsiteY11" fmla="*/ 480291 h 2650837"/>
              <a:gd name="connsiteX12" fmla="*/ 8386618 w 8398545"/>
              <a:gd name="connsiteY12" fmla="*/ 775855 h 2650837"/>
              <a:gd name="connsiteX13" fmla="*/ 8377382 w 8398545"/>
              <a:gd name="connsiteY13" fmla="*/ 812800 h 2650837"/>
              <a:gd name="connsiteX14" fmla="*/ 8349673 w 8398545"/>
              <a:gd name="connsiteY14" fmla="*/ 960582 h 2650837"/>
              <a:gd name="connsiteX15" fmla="*/ 8331200 w 8398545"/>
              <a:gd name="connsiteY15" fmla="*/ 1006764 h 2650837"/>
              <a:gd name="connsiteX16" fmla="*/ 8321964 w 8398545"/>
              <a:gd name="connsiteY16" fmla="*/ 1043709 h 2650837"/>
              <a:gd name="connsiteX17" fmla="*/ 8303491 w 8398545"/>
              <a:gd name="connsiteY17" fmla="*/ 1089891 h 2650837"/>
              <a:gd name="connsiteX18" fmla="*/ 8285018 w 8398545"/>
              <a:gd name="connsiteY18" fmla="*/ 1163782 h 2650837"/>
              <a:gd name="connsiteX19" fmla="*/ 8275782 w 8398545"/>
              <a:gd name="connsiteY19" fmla="*/ 1191491 h 2650837"/>
              <a:gd name="connsiteX20" fmla="*/ 8266545 w 8398545"/>
              <a:gd name="connsiteY20" fmla="*/ 1237673 h 2650837"/>
              <a:gd name="connsiteX21" fmla="*/ 8238836 w 8398545"/>
              <a:gd name="connsiteY21" fmla="*/ 1274618 h 2650837"/>
              <a:gd name="connsiteX22" fmla="*/ 8229600 w 8398545"/>
              <a:gd name="connsiteY22" fmla="*/ 1302328 h 2650837"/>
              <a:gd name="connsiteX23" fmla="*/ 8201891 w 8398545"/>
              <a:gd name="connsiteY23" fmla="*/ 1413164 h 2650837"/>
              <a:gd name="connsiteX24" fmla="*/ 8146473 w 8398545"/>
              <a:gd name="connsiteY24" fmla="*/ 1496291 h 2650837"/>
              <a:gd name="connsiteX25" fmla="*/ 8072582 w 8398545"/>
              <a:gd name="connsiteY25" fmla="*/ 1607128 h 2650837"/>
              <a:gd name="connsiteX26" fmla="*/ 8054109 w 8398545"/>
              <a:gd name="connsiteY26" fmla="*/ 1634837 h 2650837"/>
              <a:gd name="connsiteX27" fmla="*/ 8026400 w 8398545"/>
              <a:gd name="connsiteY27" fmla="*/ 1681018 h 2650837"/>
              <a:gd name="connsiteX28" fmla="*/ 7980218 w 8398545"/>
              <a:gd name="connsiteY28" fmla="*/ 1717964 h 2650837"/>
              <a:gd name="connsiteX29" fmla="*/ 7934036 w 8398545"/>
              <a:gd name="connsiteY29" fmla="*/ 1773382 h 2650837"/>
              <a:gd name="connsiteX30" fmla="*/ 7887854 w 8398545"/>
              <a:gd name="connsiteY30" fmla="*/ 1791855 h 2650837"/>
              <a:gd name="connsiteX31" fmla="*/ 7860145 w 8398545"/>
              <a:gd name="connsiteY31" fmla="*/ 1828800 h 2650837"/>
              <a:gd name="connsiteX32" fmla="*/ 7767782 w 8398545"/>
              <a:gd name="connsiteY32" fmla="*/ 1865746 h 2650837"/>
              <a:gd name="connsiteX33" fmla="*/ 7712364 w 8398545"/>
              <a:gd name="connsiteY33" fmla="*/ 1893455 h 2650837"/>
              <a:gd name="connsiteX34" fmla="*/ 7684654 w 8398545"/>
              <a:gd name="connsiteY34" fmla="*/ 1911928 h 2650837"/>
              <a:gd name="connsiteX35" fmla="*/ 7555345 w 8398545"/>
              <a:gd name="connsiteY35" fmla="*/ 1921164 h 2650837"/>
              <a:gd name="connsiteX36" fmla="*/ 6687127 w 8398545"/>
              <a:gd name="connsiteY36" fmla="*/ 1902691 h 2650837"/>
              <a:gd name="connsiteX37" fmla="*/ 6659418 w 8398545"/>
              <a:gd name="connsiteY37" fmla="*/ 1893455 h 2650837"/>
              <a:gd name="connsiteX38" fmla="*/ 6567054 w 8398545"/>
              <a:gd name="connsiteY38" fmla="*/ 1884218 h 2650837"/>
              <a:gd name="connsiteX39" fmla="*/ 6520873 w 8398545"/>
              <a:gd name="connsiteY39" fmla="*/ 1874982 h 2650837"/>
              <a:gd name="connsiteX40" fmla="*/ 6391564 w 8398545"/>
              <a:gd name="connsiteY40" fmla="*/ 1865746 h 2650837"/>
              <a:gd name="connsiteX41" fmla="*/ 6280727 w 8398545"/>
              <a:gd name="connsiteY41" fmla="*/ 1856509 h 2650837"/>
              <a:gd name="connsiteX42" fmla="*/ 6096000 w 8398545"/>
              <a:gd name="connsiteY42" fmla="*/ 1838037 h 2650837"/>
              <a:gd name="connsiteX43" fmla="*/ 5975927 w 8398545"/>
              <a:gd name="connsiteY43" fmla="*/ 1810328 h 2650837"/>
              <a:gd name="connsiteX44" fmla="*/ 5809673 w 8398545"/>
              <a:gd name="connsiteY44" fmla="*/ 1801091 h 2650837"/>
              <a:gd name="connsiteX45" fmla="*/ 4378036 w 8398545"/>
              <a:gd name="connsiteY45" fmla="*/ 1791855 h 2650837"/>
              <a:gd name="connsiteX46" fmla="*/ 3934691 w 8398545"/>
              <a:gd name="connsiteY46" fmla="*/ 1801091 h 2650837"/>
              <a:gd name="connsiteX47" fmla="*/ 3906982 w 8398545"/>
              <a:gd name="connsiteY47" fmla="*/ 1819564 h 2650837"/>
              <a:gd name="connsiteX48" fmla="*/ 3870036 w 8398545"/>
              <a:gd name="connsiteY48" fmla="*/ 1838037 h 2650837"/>
              <a:gd name="connsiteX49" fmla="*/ 3722254 w 8398545"/>
              <a:gd name="connsiteY49" fmla="*/ 1810328 h 2650837"/>
              <a:gd name="connsiteX50" fmla="*/ 3722254 w 8398545"/>
              <a:gd name="connsiteY50" fmla="*/ 1810328 h 2650837"/>
              <a:gd name="connsiteX51" fmla="*/ 3629891 w 8398545"/>
              <a:gd name="connsiteY51" fmla="*/ 1791855 h 2650837"/>
              <a:gd name="connsiteX52" fmla="*/ 3556000 w 8398545"/>
              <a:gd name="connsiteY52" fmla="*/ 1764146 h 2650837"/>
              <a:gd name="connsiteX53" fmla="*/ 3500582 w 8398545"/>
              <a:gd name="connsiteY53" fmla="*/ 1745673 h 2650837"/>
              <a:gd name="connsiteX54" fmla="*/ 3445164 w 8398545"/>
              <a:gd name="connsiteY54" fmla="*/ 1727200 h 2650837"/>
              <a:gd name="connsiteX55" fmla="*/ 3417454 w 8398545"/>
              <a:gd name="connsiteY55" fmla="*/ 1717964 h 2650837"/>
              <a:gd name="connsiteX56" fmla="*/ 3325091 w 8398545"/>
              <a:gd name="connsiteY56" fmla="*/ 1736437 h 2650837"/>
              <a:gd name="connsiteX57" fmla="*/ 3223491 w 8398545"/>
              <a:gd name="connsiteY57" fmla="*/ 1754909 h 2650837"/>
              <a:gd name="connsiteX58" fmla="*/ 3112654 w 8398545"/>
              <a:gd name="connsiteY58" fmla="*/ 1801091 h 2650837"/>
              <a:gd name="connsiteX59" fmla="*/ 3066473 w 8398545"/>
              <a:gd name="connsiteY59" fmla="*/ 1828800 h 2650837"/>
              <a:gd name="connsiteX60" fmla="*/ 3011054 w 8398545"/>
              <a:gd name="connsiteY60" fmla="*/ 1865746 h 2650837"/>
              <a:gd name="connsiteX61" fmla="*/ 2955636 w 8398545"/>
              <a:gd name="connsiteY61" fmla="*/ 1884218 h 2650837"/>
              <a:gd name="connsiteX62" fmla="*/ 2844800 w 8398545"/>
              <a:gd name="connsiteY62" fmla="*/ 1958109 h 2650837"/>
              <a:gd name="connsiteX63" fmla="*/ 2770909 w 8398545"/>
              <a:gd name="connsiteY63" fmla="*/ 2004291 h 2650837"/>
              <a:gd name="connsiteX64" fmla="*/ 2743200 w 8398545"/>
              <a:gd name="connsiteY64" fmla="*/ 2022764 h 2650837"/>
              <a:gd name="connsiteX65" fmla="*/ 2697018 w 8398545"/>
              <a:gd name="connsiteY65" fmla="*/ 2050473 h 2650837"/>
              <a:gd name="connsiteX66" fmla="*/ 2632364 w 8398545"/>
              <a:gd name="connsiteY66" fmla="*/ 2096655 h 2650837"/>
              <a:gd name="connsiteX67" fmla="*/ 2586182 w 8398545"/>
              <a:gd name="connsiteY67" fmla="*/ 2115128 h 2650837"/>
              <a:gd name="connsiteX68" fmla="*/ 2540000 w 8398545"/>
              <a:gd name="connsiteY68" fmla="*/ 2170546 h 2650837"/>
              <a:gd name="connsiteX69" fmla="*/ 2484582 w 8398545"/>
              <a:gd name="connsiteY69" fmla="*/ 2207491 h 2650837"/>
              <a:gd name="connsiteX70" fmla="*/ 2419927 w 8398545"/>
              <a:gd name="connsiteY70" fmla="*/ 2272146 h 2650837"/>
              <a:gd name="connsiteX71" fmla="*/ 2327564 w 8398545"/>
              <a:gd name="connsiteY71" fmla="*/ 2327564 h 2650837"/>
              <a:gd name="connsiteX72" fmla="*/ 2253673 w 8398545"/>
              <a:gd name="connsiteY72" fmla="*/ 2382982 h 2650837"/>
              <a:gd name="connsiteX73" fmla="*/ 2161309 w 8398545"/>
              <a:gd name="connsiteY73" fmla="*/ 2438400 h 2650837"/>
              <a:gd name="connsiteX74" fmla="*/ 2133600 w 8398545"/>
              <a:gd name="connsiteY74" fmla="*/ 2456873 h 2650837"/>
              <a:gd name="connsiteX75" fmla="*/ 1985818 w 8398545"/>
              <a:gd name="connsiteY75" fmla="*/ 2512291 h 2650837"/>
              <a:gd name="connsiteX76" fmla="*/ 1948873 w 8398545"/>
              <a:gd name="connsiteY76" fmla="*/ 2540000 h 2650837"/>
              <a:gd name="connsiteX77" fmla="*/ 1865745 w 8398545"/>
              <a:gd name="connsiteY77" fmla="*/ 2567709 h 2650837"/>
              <a:gd name="connsiteX78" fmla="*/ 1810327 w 8398545"/>
              <a:gd name="connsiteY78" fmla="*/ 2586182 h 2650837"/>
              <a:gd name="connsiteX79" fmla="*/ 1745673 w 8398545"/>
              <a:gd name="connsiteY79" fmla="*/ 2604655 h 2650837"/>
              <a:gd name="connsiteX80" fmla="*/ 1699491 w 8398545"/>
              <a:gd name="connsiteY80" fmla="*/ 2623128 h 2650837"/>
              <a:gd name="connsiteX81" fmla="*/ 1616364 w 8398545"/>
              <a:gd name="connsiteY81" fmla="*/ 2650837 h 2650837"/>
              <a:gd name="connsiteX82" fmla="*/ 1431636 w 8398545"/>
              <a:gd name="connsiteY82" fmla="*/ 2632364 h 2650837"/>
              <a:gd name="connsiteX83" fmla="*/ 1403927 w 8398545"/>
              <a:gd name="connsiteY83" fmla="*/ 2623128 h 2650837"/>
              <a:gd name="connsiteX84" fmla="*/ 1237673 w 8398545"/>
              <a:gd name="connsiteY84" fmla="*/ 2595418 h 2650837"/>
              <a:gd name="connsiteX85" fmla="*/ 1173018 w 8398545"/>
              <a:gd name="connsiteY85" fmla="*/ 2567709 h 2650837"/>
              <a:gd name="connsiteX86" fmla="*/ 1126836 w 8398545"/>
              <a:gd name="connsiteY86" fmla="*/ 2549237 h 2650837"/>
              <a:gd name="connsiteX87" fmla="*/ 1089891 w 8398545"/>
              <a:gd name="connsiteY87" fmla="*/ 2540000 h 2650837"/>
              <a:gd name="connsiteX88" fmla="*/ 1052945 w 8398545"/>
              <a:gd name="connsiteY88" fmla="*/ 2521528 h 2650837"/>
              <a:gd name="connsiteX89" fmla="*/ 1025236 w 8398545"/>
              <a:gd name="connsiteY89" fmla="*/ 2512291 h 2650837"/>
              <a:gd name="connsiteX90" fmla="*/ 951345 w 8398545"/>
              <a:gd name="connsiteY90" fmla="*/ 2466109 h 2650837"/>
              <a:gd name="connsiteX91" fmla="*/ 905164 w 8398545"/>
              <a:gd name="connsiteY91" fmla="*/ 2456873 h 2650837"/>
              <a:gd name="connsiteX92" fmla="*/ 868218 w 8398545"/>
              <a:gd name="connsiteY92" fmla="*/ 2447637 h 2650837"/>
              <a:gd name="connsiteX93" fmla="*/ 785091 w 8398545"/>
              <a:gd name="connsiteY93" fmla="*/ 2410691 h 2650837"/>
              <a:gd name="connsiteX94" fmla="*/ 720436 w 8398545"/>
              <a:gd name="connsiteY94" fmla="*/ 2373746 h 2650837"/>
              <a:gd name="connsiteX95" fmla="*/ 637309 w 8398545"/>
              <a:gd name="connsiteY95" fmla="*/ 2336800 h 2650837"/>
              <a:gd name="connsiteX96" fmla="*/ 581891 w 8398545"/>
              <a:gd name="connsiteY96" fmla="*/ 2290618 h 2650837"/>
              <a:gd name="connsiteX97" fmla="*/ 508000 w 8398545"/>
              <a:gd name="connsiteY97" fmla="*/ 2262909 h 2650837"/>
              <a:gd name="connsiteX98" fmla="*/ 452582 w 8398545"/>
              <a:gd name="connsiteY98" fmla="*/ 2216728 h 2650837"/>
              <a:gd name="connsiteX99" fmla="*/ 424873 w 8398545"/>
              <a:gd name="connsiteY99" fmla="*/ 2189018 h 2650837"/>
              <a:gd name="connsiteX100" fmla="*/ 360218 w 8398545"/>
              <a:gd name="connsiteY100" fmla="*/ 2142837 h 2650837"/>
              <a:gd name="connsiteX101" fmla="*/ 323273 w 8398545"/>
              <a:gd name="connsiteY101" fmla="*/ 2115128 h 2650837"/>
              <a:gd name="connsiteX102" fmla="*/ 295564 w 8398545"/>
              <a:gd name="connsiteY102" fmla="*/ 2096655 h 2650837"/>
              <a:gd name="connsiteX103" fmla="*/ 221673 w 8398545"/>
              <a:gd name="connsiteY103" fmla="*/ 2032000 h 2650837"/>
              <a:gd name="connsiteX104" fmla="*/ 193964 w 8398545"/>
              <a:gd name="connsiteY104" fmla="*/ 2013528 h 2650837"/>
              <a:gd name="connsiteX105" fmla="*/ 166254 w 8398545"/>
              <a:gd name="connsiteY105" fmla="*/ 1976582 h 2650837"/>
              <a:gd name="connsiteX106" fmla="*/ 110836 w 8398545"/>
              <a:gd name="connsiteY106" fmla="*/ 1921164 h 2650837"/>
              <a:gd name="connsiteX107" fmla="*/ 83127 w 8398545"/>
              <a:gd name="connsiteY107" fmla="*/ 1893455 h 2650837"/>
              <a:gd name="connsiteX108" fmla="*/ 55418 w 8398545"/>
              <a:gd name="connsiteY108" fmla="*/ 1856509 h 2650837"/>
              <a:gd name="connsiteX109" fmla="*/ 27709 w 8398545"/>
              <a:gd name="connsiteY109" fmla="*/ 1801091 h 2650837"/>
              <a:gd name="connsiteX110" fmla="*/ 9236 w 8398545"/>
              <a:gd name="connsiteY110" fmla="*/ 1699491 h 2650837"/>
              <a:gd name="connsiteX111" fmla="*/ 0 w 8398545"/>
              <a:gd name="connsiteY111" fmla="*/ 1644073 h 2650837"/>
              <a:gd name="connsiteX112" fmla="*/ 9236 w 8398545"/>
              <a:gd name="connsiteY112" fmla="*/ 1376218 h 2650837"/>
              <a:gd name="connsiteX113" fmla="*/ 27709 w 8398545"/>
              <a:gd name="connsiteY113" fmla="*/ 1302328 h 2650837"/>
              <a:gd name="connsiteX114" fmla="*/ 46182 w 8398545"/>
              <a:gd name="connsiteY114" fmla="*/ 1274618 h 2650837"/>
              <a:gd name="connsiteX115" fmla="*/ 120073 w 8398545"/>
              <a:gd name="connsiteY115" fmla="*/ 1173018 h 2650837"/>
              <a:gd name="connsiteX116" fmla="*/ 157018 w 8398545"/>
              <a:gd name="connsiteY116" fmla="*/ 1108364 h 2650837"/>
              <a:gd name="connsiteX117" fmla="*/ 193964 w 8398545"/>
              <a:gd name="connsiteY117" fmla="*/ 1052946 h 2650837"/>
              <a:gd name="connsiteX118" fmla="*/ 212436 w 8398545"/>
              <a:gd name="connsiteY118" fmla="*/ 1025237 h 2650837"/>
              <a:gd name="connsiteX119" fmla="*/ 249382 w 8398545"/>
              <a:gd name="connsiteY119" fmla="*/ 1006764 h 2650837"/>
              <a:gd name="connsiteX120" fmla="*/ 277091 w 8398545"/>
              <a:gd name="connsiteY120" fmla="*/ 969818 h 2650837"/>
              <a:gd name="connsiteX121" fmla="*/ 304800 w 8398545"/>
              <a:gd name="connsiteY121" fmla="*/ 951346 h 2650837"/>
              <a:gd name="connsiteX122" fmla="*/ 369454 w 8398545"/>
              <a:gd name="connsiteY122" fmla="*/ 905164 h 2650837"/>
              <a:gd name="connsiteX123" fmla="*/ 387927 w 8398545"/>
              <a:gd name="connsiteY123" fmla="*/ 877455 h 2650837"/>
              <a:gd name="connsiteX124" fmla="*/ 415636 w 8398545"/>
              <a:gd name="connsiteY124" fmla="*/ 858982 h 2650837"/>
              <a:gd name="connsiteX125" fmla="*/ 443345 w 8398545"/>
              <a:gd name="connsiteY125" fmla="*/ 831273 h 2650837"/>
              <a:gd name="connsiteX126" fmla="*/ 480291 w 8398545"/>
              <a:gd name="connsiteY126" fmla="*/ 785091 h 2650837"/>
              <a:gd name="connsiteX127" fmla="*/ 508000 w 8398545"/>
              <a:gd name="connsiteY127" fmla="*/ 766618 h 2650837"/>
              <a:gd name="connsiteX128" fmla="*/ 563418 w 8398545"/>
              <a:gd name="connsiteY128" fmla="*/ 748146 h 2650837"/>
              <a:gd name="connsiteX129" fmla="*/ 618836 w 8398545"/>
              <a:gd name="connsiteY129" fmla="*/ 701964 h 2650837"/>
              <a:gd name="connsiteX130" fmla="*/ 655782 w 8398545"/>
              <a:gd name="connsiteY130" fmla="*/ 692728 h 2650837"/>
              <a:gd name="connsiteX131" fmla="*/ 729673 w 8398545"/>
              <a:gd name="connsiteY131" fmla="*/ 665018 h 2650837"/>
              <a:gd name="connsiteX132" fmla="*/ 757382 w 8398545"/>
              <a:gd name="connsiteY132" fmla="*/ 646546 h 2650837"/>
              <a:gd name="connsiteX133" fmla="*/ 785091 w 8398545"/>
              <a:gd name="connsiteY133" fmla="*/ 618837 h 2650837"/>
              <a:gd name="connsiteX134" fmla="*/ 840509 w 8398545"/>
              <a:gd name="connsiteY134" fmla="*/ 600364 h 2650837"/>
              <a:gd name="connsiteX135" fmla="*/ 868218 w 8398545"/>
              <a:gd name="connsiteY135" fmla="*/ 581891 h 2650837"/>
              <a:gd name="connsiteX136" fmla="*/ 932873 w 8398545"/>
              <a:gd name="connsiteY136" fmla="*/ 563418 h 2650837"/>
              <a:gd name="connsiteX137" fmla="*/ 1016000 w 8398545"/>
              <a:gd name="connsiteY137" fmla="*/ 535709 h 2650837"/>
              <a:gd name="connsiteX138" fmla="*/ 1043709 w 8398545"/>
              <a:gd name="connsiteY138" fmla="*/ 526473 h 2650837"/>
              <a:gd name="connsiteX139" fmla="*/ 1597891 w 8398545"/>
              <a:gd name="connsiteY139" fmla="*/ 508000 h 2650837"/>
              <a:gd name="connsiteX140" fmla="*/ 1690254 w 8398545"/>
              <a:gd name="connsiteY140" fmla="*/ 489528 h 2650837"/>
              <a:gd name="connsiteX141" fmla="*/ 1773382 w 8398545"/>
              <a:gd name="connsiteY141" fmla="*/ 471055 h 2650837"/>
              <a:gd name="connsiteX142" fmla="*/ 1810327 w 8398545"/>
              <a:gd name="connsiteY142" fmla="*/ 452582 h 2650837"/>
              <a:gd name="connsiteX143" fmla="*/ 1874982 w 8398545"/>
              <a:gd name="connsiteY143" fmla="*/ 443346 h 2650837"/>
              <a:gd name="connsiteX144" fmla="*/ 1911927 w 8398545"/>
              <a:gd name="connsiteY144" fmla="*/ 434109 h 2650837"/>
              <a:gd name="connsiteX145" fmla="*/ 1976582 w 8398545"/>
              <a:gd name="connsiteY145" fmla="*/ 406400 h 2650837"/>
              <a:gd name="connsiteX146" fmla="*/ 2013527 w 8398545"/>
              <a:gd name="connsiteY146" fmla="*/ 397164 h 2650837"/>
              <a:gd name="connsiteX147" fmla="*/ 2105891 w 8398545"/>
              <a:gd name="connsiteY147" fmla="*/ 332509 h 2650837"/>
              <a:gd name="connsiteX148" fmla="*/ 2142836 w 8398545"/>
              <a:gd name="connsiteY148" fmla="*/ 314037 h 2650837"/>
              <a:gd name="connsiteX149" fmla="*/ 2225964 w 8398545"/>
              <a:gd name="connsiteY149" fmla="*/ 258618 h 2650837"/>
              <a:gd name="connsiteX150" fmla="*/ 2281382 w 8398545"/>
              <a:gd name="connsiteY150" fmla="*/ 221673 h 2650837"/>
              <a:gd name="connsiteX151" fmla="*/ 2309091 w 8398545"/>
              <a:gd name="connsiteY151" fmla="*/ 203200 h 2650837"/>
              <a:gd name="connsiteX152" fmla="*/ 2346036 w 8398545"/>
              <a:gd name="connsiteY152" fmla="*/ 193964 h 2650837"/>
              <a:gd name="connsiteX153" fmla="*/ 2401454 w 8398545"/>
              <a:gd name="connsiteY153" fmla="*/ 175491 h 2650837"/>
              <a:gd name="connsiteX154" fmla="*/ 2429164 w 8398545"/>
              <a:gd name="connsiteY154" fmla="*/ 166255 h 2650837"/>
              <a:gd name="connsiteX155" fmla="*/ 2484582 w 8398545"/>
              <a:gd name="connsiteY155" fmla="*/ 147782 h 2650837"/>
              <a:gd name="connsiteX156" fmla="*/ 2521527 w 8398545"/>
              <a:gd name="connsiteY156" fmla="*/ 138546 h 2650837"/>
              <a:gd name="connsiteX157" fmla="*/ 2613891 w 8398545"/>
              <a:gd name="connsiteY157" fmla="*/ 110837 h 2650837"/>
              <a:gd name="connsiteX158" fmla="*/ 2641600 w 8398545"/>
              <a:gd name="connsiteY158" fmla="*/ 101600 h 2650837"/>
              <a:gd name="connsiteX159" fmla="*/ 2687782 w 8398545"/>
              <a:gd name="connsiteY159" fmla="*/ 92364 h 2650837"/>
              <a:gd name="connsiteX160" fmla="*/ 2715491 w 8398545"/>
              <a:gd name="connsiteY160" fmla="*/ 83128 h 2650837"/>
              <a:gd name="connsiteX161" fmla="*/ 2946400 w 8398545"/>
              <a:gd name="connsiteY161" fmla="*/ 64655 h 2650837"/>
              <a:gd name="connsiteX162" fmla="*/ 3519054 w 8398545"/>
              <a:gd name="connsiteY162" fmla="*/ 55418 h 2650837"/>
              <a:gd name="connsiteX163" fmla="*/ 3897745 w 8398545"/>
              <a:gd name="connsiteY163" fmla="*/ 27709 h 2650837"/>
              <a:gd name="connsiteX164" fmla="*/ 4350327 w 8398545"/>
              <a:gd name="connsiteY164" fmla="*/ 46182 h 2650837"/>
              <a:gd name="connsiteX165" fmla="*/ 4775200 w 8398545"/>
              <a:gd name="connsiteY165" fmla="*/ 36946 h 2650837"/>
              <a:gd name="connsiteX166" fmla="*/ 4867564 w 8398545"/>
              <a:gd name="connsiteY166" fmla="*/ 9237 h 2650837"/>
              <a:gd name="connsiteX167" fmla="*/ 4932218 w 8398545"/>
              <a:gd name="connsiteY167" fmla="*/ 0 h 2650837"/>
              <a:gd name="connsiteX168" fmla="*/ 8053185 w 8398545"/>
              <a:gd name="connsiteY168" fmla="*/ 84686 h 2650837"/>
              <a:gd name="connsiteX0" fmla="*/ 8044873 w 8398545"/>
              <a:gd name="connsiteY0" fmla="*/ 27709 h 2650837"/>
              <a:gd name="connsiteX1" fmla="*/ 8100291 w 8398545"/>
              <a:gd name="connsiteY1" fmla="*/ 64655 h 2650837"/>
              <a:gd name="connsiteX2" fmla="*/ 8137236 w 8398545"/>
              <a:gd name="connsiteY2" fmla="*/ 83128 h 2650837"/>
              <a:gd name="connsiteX3" fmla="*/ 8174182 w 8398545"/>
              <a:gd name="connsiteY3" fmla="*/ 120073 h 2650837"/>
              <a:gd name="connsiteX4" fmla="*/ 8211127 w 8398545"/>
              <a:gd name="connsiteY4" fmla="*/ 147782 h 2650837"/>
              <a:gd name="connsiteX5" fmla="*/ 8266545 w 8398545"/>
              <a:gd name="connsiteY5" fmla="*/ 203200 h 2650837"/>
              <a:gd name="connsiteX6" fmla="*/ 8312727 w 8398545"/>
              <a:gd name="connsiteY6" fmla="*/ 286328 h 2650837"/>
              <a:gd name="connsiteX7" fmla="*/ 8340436 w 8398545"/>
              <a:gd name="connsiteY7" fmla="*/ 323273 h 2650837"/>
              <a:gd name="connsiteX8" fmla="*/ 8349673 w 8398545"/>
              <a:gd name="connsiteY8" fmla="*/ 350982 h 2650837"/>
              <a:gd name="connsiteX9" fmla="*/ 8368145 w 8398545"/>
              <a:gd name="connsiteY9" fmla="*/ 378691 h 2650837"/>
              <a:gd name="connsiteX10" fmla="*/ 8377382 w 8398545"/>
              <a:gd name="connsiteY10" fmla="*/ 443346 h 2650837"/>
              <a:gd name="connsiteX11" fmla="*/ 8386618 w 8398545"/>
              <a:gd name="connsiteY11" fmla="*/ 480291 h 2650837"/>
              <a:gd name="connsiteX12" fmla="*/ 8386618 w 8398545"/>
              <a:gd name="connsiteY12" fmla="*/ 775855 h 2650837"/>
              <a:gd name="connsiteX13" fmla="*/ 8377382 w 8398545"/>
              <a:gd name="connsiteY13" fmla="*/ 812800 h 2650837"/>
              <a:gd name="connsiteX14" fmla="*/ 8349673 w 8398545"/>
              <a:gd name="connsiteY14" fmla="*/ 960582 h 2650837"/>
              <a:gd name="connsiteX15" fmla="*/ 8331200 w 8398545"/>
              <a:gd name="connsiteY15" fmla="*/ 1006764 h 2650837"/>
              <a:gd name="connsiteX16" fmla="*/ 8321964 w 8398545"/>
              <a:gd name="connsiteY16" fmla="*/ 1043709 h 2650837"/>
              <a:gd name="connsiteX17" fmla="*/ 8303491 w 8398545"/>
              <a:gd name="connsiteY17" fmla="*/ 1089891 h 2650837"/>
              <a:gd name="connsiteX18" fmla="*/ 8285018 w 8398545"/>
              <a:gd name="connsiteY18" fmla="*/ 1163782 h 2650837"/>
              <a:gd name="connsiteX19" fmla="*/ 8275782 w 8398545"/>
              <a:gd name="connsiteY19" fmla="*/ 1191491 h 2650837"/>
              <a:gd name="connsiteX20" fmla="*/ 8266545 w 8398545"/>
              <a:gd name="connsiteY20" fmla="*/ 1237673 h 2650837"/>
              <a:gd name="connsiteX21" fmla="*/ 8238836 w 8398545"/>
              <a:gd name="connsiteY21" fmla="*/ 1274618 h 2650837"/>
              <a:gd name="connsiteX22" fmla="*/ 8229600 w 8398545"/>
              <a:gd name="connsiteY22" fmla="*/ 1302328 h 2650837"/>
              <a:gd name="connsiteX23" fmla="*/ 8201891 w 8398545"/>
              <a:gd name="connsiteY23" fmla="*/ 1413164 h 2650837"/>
              <a:gd name="connsiteX24" fmla="*/ 8146473 w 8398545"/>
              <a:gd name="connsiteY24" fmla="*/ 1496291 h 2650837"/>
              <a:gd name="connsiteX25" fmla="*/ 8072582 w 8398545"/>
              <a:gd name="connsiteY25" fmla="*/ 1607128 h 2650837"/>
              <a:gd name="connsiteX26" fmla="*/ 8054109 w 8398545"/>
              <a:gd name="connsiteY26" fmla="*/ 1634837 h 2650837"/>
              <a:gd name="connsiteX27" fmla="*/ 8026400 w 8398545"/>
              <a:gd name="connsiteY27" fmla="*/ 1681018 h 2650837"/>
              <a:gd name="connsiteX28" fmla="*/ 7980218 w 8398545"/>
              <a:gd name="connsiteY28" fmla="*/ 1717964 h 2650837"/>
              <a:gd name="connsiteX29" fmla="*/ 7934036 w 8398545"/>
              <a:gd name="connsiteY29" fmla="*/ 1773382 h 2650837"/>
              <a:gd name="connsiteX30" fmla="*/ 7887854 w 8398545"/>
              <a:gd name="connsiteY30" fmla="*/ 1791855 h 2650837"/>
              <a:gd name="connsiteX31" fmla="*/ 7860145 w 8398545"/>
              <a:gd name="connsiteY31" fmla="*/ 1828800 h 2650837"/>
              <a:gd name="connsiteX32" fmla="*/ 7767782 w 8398545"/>
              <a:gd name="connsiteY32" fmla="*/ 1865746 h 2650837"/>
              <a:gd name="connsiteX33" fmla="*/ 7712364 w 8398545"/>
              <a:gd name="connsiteY33" fmla="*/ 1893455 h 2650837"/>
              <a:gd name="connsiteX34" fmla="*/ 7684654 w 8398545"/>
              <a:gd name="connsiteY34" fmla="*/ 1911928 h 2650837"/>
              <a:gd name="connsiteX35" fmla="*/ 7555345 w 8398545"/>
              <a:gd name="connsiteY35" fmla="*/ 1921164 h 2650837"/>
              <a:gd name="connsiteX36" fmla="*/ 6687127 w 8398545"/>
              <a:gd name="connsiteY36" fmla="*/ 1902691 h 2650837"/>
              <a:gd name="connsiteX37" fmla="*/ 6659418 w 8398545"/>
              <a:gd name="connsiteY37" fmla="*/ 1893455 h 2650837"/>
              <a:gd name="connsiteX38" fmla="*/ 6567054 w 8398545"/>
              <a:gd name="connsiteY38" fmla="*/ 1884218 h 2650837"/>
              <a:gd name="connsiteX39" fmla="*/ 6520873 w 8398545"/>
              <a:gd name="connsiteY39" fmla="*/ 1874982 h 2650837"/>
              <a:gd name="connsiteX40" fmla="*/ 6391564 w 8398545"/>
              <a:gd name="connsiteY40" fmla="*/ 1865746 h 2650837"/>
              <a:gd name="connsiteX41" fmla="*/ 6280727 w 8398545"/>
              <a:gd name="connsiteY41" fmla="*/ 1856509 h 2650837"/>
              <a:gd name="connsiteX42" fmla="*/ 6096000 w 8398545"/>
              <a:gd name="connsiteY42" fmla="*/ 1838037 h 2650837"/>
              <a:gd name="connsiteX43" fmla="*/ 5975927 w 8398545"/>
              <a:gd name="connsiteY43" fmla="*/ 1810328 h 2650837"/>
              <a:gd name="connsiteX44" fmla="*/ 5809673 w 8398545"/>
              <a:gd name="connsiteY44" fmla="*/ 1801091 h 2650837"/>
              <a:gd name="connsiteX45" fmla="*/ 4378036 w 8398545"/>
              <a:gd name="connsiteY45" fmla="*/ 1791855 h 2650837"/>
              <a:gd name="connsiteX46" fmla="*/ 3934691 w 8398545"/>
              <a:gd name="connsiteY46" fmla="*/ 1801091 h 2650837"/>
              <a:gd name="connsiteX47" fmla="*/ 3906982 w 8398545"/>
              <a:gd name="connsiteY47" fmla="*/ 1819564 h 2650837"/>
              <a:gd name="connsiteX48" fmla="*/ 3870036 w 8398545"/>
              <a:gd name="connsiteY48" fmla="*/ 1838037 h 2650837"/>
              <a:gd name="connsiteX49" fmla="*/ 3722254 w 8398545"/>
              <a:gd name="connsiteY49" fmla="*/ 1810328 h 2650837"/>
              <a:gd name="connsiteX50" fmla="*/ 3722254 w 8398545"/>
              <a:gd name="connsiteY50" fmla="*/ 1810328 h 2650837"/>
              <a:gd name="connsiteX51" fmla="*/ 3629891 w 8398545"/>
              <a:gd name="connsiteY51" fmla="*/ 1791855 h 2650837"/>
              <a:gd name="connsiteX52" fmla="*/ 3556000 w 8398545"/>
              <a:gd name="connsiteY52" fmla="*/ 1764146 h 2650837"/>
              <a:gd name="connsiteX53" fmla="*/ 3500582 w 8398545"/>
              <a:gd name="connsiteY53" fmla="*/ 1745673 h 2650837"/>
              <a:gd name="connsiteX54" fmla="*/ 3445164 w 8398545"/>
              <a:gd name="connsiteY54" fmla="*/ 1727200 h 2650837"/>
              <a:gd name="connsiteX55" fmla="*/ 3417454 w 8398545"/>
              <a:gd name="connsiteY55" fmla="*/ 1717964 h 2650837"/>
              <a:gd name="connsiteX56" fmla="*/ 3325091 w 8398545"/>
              <a:gd name="connsiteY56" fmla="*/ 1736437 h 2650837"/>
              <a:gd name="connsiteX57" fmla="*/ 3223491 w 8398545"/>
              <a:gd name="connsiteY57" fmla="*/ 1754909 h 2650837"/>
              <a:gd name="connsiteX58" fmla="*/ 3112654 w 8398545"/>
              <a:gd name="connsiteY58" fmla="*/ 1801091 h 2650837"/>
              <a:gd name="connsiteX59" fmla="*/ 3066473 w 8398545"/>
              <a:gd name="connsiteY59" fmla="*/ 1828800 h 2650837"/>
              <a:gd name="connsiteX60" fmla="*/ 3011054 w 8398545"/>
              <a:gd name="connsiteY60" fmla="*/ 1865746 h 2650837"/>
              <a:gd name="connsiteX61" fmla="*/ 2955636 w 8398545"/>
              <a:gd name="connsiteY61" fmla="*/ 1884218 h 2650837"/>
              <a:gd name="connsiteX62" fmla="*/ 2844800 w 8398545"/>
              <a:gd name="connsiteY62" fmla="*/ 1958109 h 2650837"/>
              <a:gd name="connsiteX63" fmla="*/ 2770909 w 8398545"/>
              <a:gd name="connsiteY63" fmla="*/ 2004291 h 2650837"/>
              <a:gd name="connsiteX64" fmla="*/ 2743200 w 8398545"/>
              <a:gd name="connsiteY64" fmla="*/ 2022764 h 2650837"/>
              <a:gd name="connsiteX65" fmla="*/ 2697018 w 8398545"/>
              <a:gd name="connsiteY65" fmla="*/ 2050473 h 2650837"/>
              <a:gd name="connsiteX66" fmla="*/ 2632364 w 8398545"/>
              <a:gd name="connsiteY66" fmla="*/ 2096655 h 2650837"/>
              <a:gd name="connsiteX67" fmla="*/ 2586182 w 8398545"/>
              <a:gd name="connsiteY67" fmla="*/ 2115128 h 2650837"/>
              <a:gd name="connsiteX68" fmla="*/ 2540000 w 8398545"/>
              <a:gd name="connsiteY68" fmla="*/ 2170546 h 2650837"/>
              <a:gd name="connsiteX69" fmla="*/ 2484582 w 8398545"/>
              <a:gd name="connsiteY69" fmla="*/ 2207491 h 2650837"/>
              <a:gd name="connsiteX70" fmla="*/ 2419927 w 8398545"/>
              <a:gd name="connsiteY70" fmla="*/ 2272146 h 2650837"/>
              <a:gd name="connsiteX71" fmla="*/ 2327564 w 8398545"/>
              <a:gd name="connsiteY71" fmla="*/ 2327564 h 2650837"/>
              <a:gd name="connsiteX72" fmla="*/ 2253673 w 8398545"/>
              <a:gd name="connsiteY72" fmla="*/ 2382982 h 2650837"/>
              <a:gd name="connsiteX73" fmla="*/ 2161309 w 8398545"/>
              <a:gd name="connsiteY73" fmla="*/ 2438400 h 2650837"/>
              <a:gd name="connsiteX74" fmla="*/ 2133600 w 8398545"/>
              <a:gd name="connsiteY74" fmla="*/ 2456873 h 2650837"/>
              <a:gd name="connsiteX75" fmla="*/ 1985818 w 8398545"/>
              <a:gd name="connsiteY75" fmla="*/ 2512291 h 2650837"/>
              <a:gd name="connsiteX76" fmla="*/ 1948873 w 8398545"/>
              <a:gd name="connsiteY76" fmla="*/ 2540000 h 2650837"/>
              <a:gd name="connsiteX77" fmla="*/ 1865745 w 8398545"/>
              <a:gd name="connsiteY77" fmla="*/ 2567709 h 2650837"/>
              <a:gd name="connsiteX78" fmla="*/ 1810327 w 8398545"/>
              <a:gd name="connsiteY78" fmla="*/ 2586182 h 2650837"/>
              <a:gd name="connsiteX79" fmla="*/ 1745673 w 8398545"/>
              <a:gd name="connsiteY79" fmla="*/ 2604655 h 2650837"/>
              <a:gd name="connsiteX80" fmla="*/ 1699491 w 8398545"/>
              <a:gd name="connsiteY80" fmla="*/ 2623128 h 2650837"/>
              <a:gd name="connsiteX81" fmla="*/ 1616364 w 8398545"/>
              <a:gd name="connsiteY81" fmla="*/ 2650837 h 2650837"/>
              <a:gd name="connsiteX82" fmla="*/ 1431636 w 8398545"/>
              <a:gd name="connsiteY82" fmla="*/ 2632364 h 2650837"/>
              <a:gd name="connsiteX83" fmla="*/ 1403927 w 8398545"/>
              <a:gd name="connsiteY83" fmla="*/ 2623128 h 2650837"/>
              <a:gd name="connsiteX84" fmla="*/ 1237673 w 8398545"/>
              <a:gd name="connsiteY84" fmla="*/ 2595418 h 2650837"/>
              <a:gd name="connsiteX85" fmla="*/ 1173018 w 8398545"/>
              <a:gd name="connsiteY85" fmla="*/ 2567709 h 2650837"/>
              <a:gd name="connsiteX86" fmla="*/ 1126836 w 8398545"/>
              <a:gd name="connsiteY86" fmla="*/ 2549237 h 2650837"/>
              <a:gd name="connsiteX87" fmla="*/ 1089891 w 8398545"/>
              <a:gd name="connsiteY87" fmla="*/ 2540000 h 2650837"/>
              <a:gd name="connsiteX88" fmla="*/ 1052945 w 8398545"/>
              <a:gd name="connsiteY88" fmla="*/ 2521528 h 2650837"/>
              <a:gd name="connsiteX89" fmla="*/ 1025236 w 8398545"/>
              <a:gd name="connsiteY89" fmla="*/ 2512291 h 2650837"/>
              <a:gd name="connsiteX90" fmla="*/ 951345 w 8398545"/>
              <a:gd name="connsiteY90" fmla="*/ 2466109 h 2650837"/>
              <a:gd name="connsiteX91" fmla="*/ 905164 w 8398545"/>
              <a:gd name="connsiteY91" fmla="*/ 2456873 h 2650837"/>
              <a:gd name="connsiteX92" fmla="*/ 868218 w 8398545"/>
              <a:gd name="connsiteY92" fmla="*/ 2447637 h 2650837"/>
              <a:gd name="connsiteX93" fmla="*/ 785091 w 8398545"/>
              <a:gd name="connsiteY93" fmla="*/ 2410691 h 2650837"/>
              <a:gd name="connsiteX94" fmla="*/ 720436 w 8398545"/>
              <a:gd name="connsiteY94" fmla="*/ 2373746 h 2650837"/>
              <a:gd name="connsiteX95" fmla="*/ 637309 w 8398545"/>
              <a:gd name="connsiteY95" fmla="*/ 2336800 h 2650837"/>
              <a:gd name="connsiteX96" fmla="*/ 581891 w 8398545"/>
              <a:gd name="connsiteY96" fmla="*/ 2290618 h 2650837"/>
              <a:gd name="connsiteX97" fmla="*/ 508000 w 8398545"/>
              <a:gd name="connsiteY97" fmla="*/ 2262909 h 2650837"/>
              <a:gd name="connsiteX98" fmla="*/ 452582 w 8398545"/>
              <a:gd name="connsiteY98" fmla="*/ 2216728 h 2650837"/>
              <a:gd name="connsiteX99" fmla="*/ 424873 w 8398545"/>
              <a:gd name="connsiteY99" fmla="*/ 2189018 h 2650837"/>
              <a:gd name="connsiteX100" fmla="*/ 360218 w 8398545"/>
              <a:gd name="connsiteY100" fmla="*/ 2142837 h 2650837"/>
              <a:gd name="connsiteX101" fmla="*/ 323273 w 8398545"/>
              <a:gd name="connsiteY101" fmla="*/ 2115128 h 2650837"/>
              <a:gd name="connsiteX102" fmla="*/ 295564 w 8398545"/>
              <a:gd name="connsiteY102" fmla="*/ 2096655 h 2650837"/>
              <a:gd name="connsiteX103" fmla="*/ 221673 w 8398545"/>
              <a:gd name="connsiteY103" fmla="*/ 2032000 h 2650837"/>
              <a:gd name="connsiteX104" fmla="*/ 193964 w 8398545"/>
              <a:gd name="connsiteY104" fmla="*/ 2013528 h 2650837"/>
              <a:gd name="connsiteX105" fmla="*/ 166254 w 8398545"/>
              <a:gd name="connsiteY105" fmla="*/ 1976582 h 2650837"/>
              <a:gd name="connsiteX106" fmla="*/ 110836 w 8398545"/>
              <a:gd name="connsiteY106" fmla="*/ 1921164 h 2650837"/>
              <a:gd name="connsiteX107" fmla="*/ 83127 w 8398545"/>
              <a:gd name="connsiteY107" fmla="*/ 1893455 h 2650837"/>
              <a:gd name="connsiteX108" fmla="*/ 55418 w 8398545"/>
              <a:gd name="connsiteY108" fmla="*/ 1856509 h 2650837"/>
              <a:gd name="connsiteX109" fmla="*/ 27709 w 8398545"/>
              <a:gd name="connsiteY109" fmla="*/ 1801091 h 2650837"/>
              <a:gd name="connsiteX110" fmla="*/ 9236 w 8398545"/>
              <a:gd name="connsiteY110" fmla="*/ 1699491 h 2650837"/>
              <a:gd name="connsiteX111" fmla="*/ 0 w 8398545"/>
              <a:gd name="connsiteY111" fmla="*/ 1644073 h 2650837"/>
              <a:gd name="connsiteX112" fmla="*/ 9236 w 8398545"/>
              <a:gd name="connsiteY112" fmla="*/ 1376218 h 2650837"/>
              <a:gd name="connsiteX113" fmla="*/ 27709 w 8398545"/>
              <a:gd name="connsiteY113" fmla="*/ 1302328 h 2650837"/>
              <a:gd name="connsiteX114" fmla="*/ 46182 w 8398545"/>
              <a:gd name="connsiteY114" fmla="*/ 1274618 h 2650837"/>
              <a:gd name="connsiteX115" fmla="*/ 120073 w 8398545"/>
              <a:gd name="connsiteY115" fmla="*/ 1173018 h 2650837"/>
              <a:gd name="connsiteX116" fmla="*/ 157018 w 8398545"/>
              <a:gd name="connsiteY116" fmla="*/ 1108364 h 2650837"/>
              <a:gd name="connsiteX117" fmla="*/ 193964 w 8398545"/>
              <a:gd name="connsiteY117" fmla="*/ 1052946 h 2650837"/>
              <a:gd name="connsiteX118" fmla="*/ 212436 w 8398545"/>
              <a:gd name="connsiteY118" fmla="*/ 1025237 h 2650837"/>
              <a:gd name="connsiteX119" fmla="*/ 249382 w 8398545"/>
              <a:gd name="connsiteY119" fmla="*/ 1006764 h 2650837"/>
              <a:gd name="connsiteX120" fmla="*/ 277091 w 8398545"/>
              <a:gd name="connsiteY120" fmla="*/ 969818 h 2650837"/>
              <a:gd name="connsiteX121" fmla="*/ 304800 w 8398545"/>
              <a:gd name="connsiteY121" fmla="*/ 951346 h 2650837"/>
              <a:gd name="connsiteX122" fmla="*/ 369454 w 8398545"/>
              <a:gd name="connsiteY122" fmla="*/ 905164 h 2650837"/>
              <a:gd name="connsiteX123" fmla="*/ 387927 w 8398545"/>
              <a:gd name="connsiteY123" fmla="*/ 877455 h 2650837"/>
              <a:gd name="connsiteX124" fmla="*/ 415636 w 8398545"/>
              <a:gd name="connsiteY124" fmla="*/ 858982 h 2650837"/>
              <a:gd name="connsiteX125" fmla="*/ 443345 w 8398545"/>
              <a:gd name="connsiteY125" fmla="*/ 831273 h 2650837"/>
              <a:gd name="connsiteX126" fmla="*/ 480291 w 8398545"/>
              <a:gd name="connsiteY126" fmla="*/ 785091 h 2650837"/>
              <a:gd name="connsiteX127" fmla="*/ 508000 w 8398545"/>
              <a:gd name="connsiteY127" fmla="*/ 766618 h 2650837"/>
              <a:gd name="connsiteX128" fmla="*/ 563418 w 8398545"/>
              <a:gd name="connsiteY128" fmla="*/ 748146 h 2650837"/>
              <a:gd name="connsiteX129" fmla="*/ 618836 w 8398545"/>
              <a:gd name="connsiteY129" fmla="*/ 701964 h 2650837"/>
              <a:gd name="connsiteX130" fmla="*/ 655782 w 8398545"/>
              <a:gd name="connsiteY130" fmla="*/ 692728 h 2650837"/>
              <a:gd name="connsiteX131" fmla="*/ 729673 w 8398545"/>
              <a:gd name="connsiteY131" fmla="*/ 665018 h 2650837"/>
              <a:gd name="connsiteX132" fmla="*/ 757382 w 8398545"/>
              <a:gd name="connsiteY132" fmla="*/ 646546 h 2650837"/>
              <a:gd name="connsiteX133" fmla="*/ 785091 w 8398545"/>
              <a:gd name="connsiteY133" fmla="*/ 618837 h 2650837"/>
              <a:gd name="connsiteX134" fmla="*/ 840509 w 8398545"/>
              <a:gd name="connsiteY134" fmla="*/ 600364 h 2650837"/>
              <a:gd name="connsiteX135" fmla="*/ 868218 w 8398545"/>
              <a:gd name="connsiteY135" fmla="*/ 581891 h 2650837"/>
              <a:gd name="connsiteX136" fmla="*/ 932873 w 8398545"/>
              <a:gd name="connsiteY136" fmla="*/ 563418 h 2650837"/>
              <a:gd name="connsiteX137" fmla="*/ 1016000 w 8398545"/>
              <a:gd name="connsiteY137" fmla="*/ 535709 h 2650837"/>
              <a:gd name="connsiteX138" fmla="*/ 1043709 w 8398545"/>
              <a:gd name="connsiteY138" fmla="*/ 526473 h 2650837"/>
              <a:gd name="connsiteX139" fmla="*/ 1597891 w 8398545"/>
              <a:gd name="connsiteY139" fmla="*/ 508000 h 2650837"/>
              <a:gd name="connsiteX140" fmla="*/ 1690254 w 8398545"/>
              <a:gd name="connsiteY140" fmla="*/ 489528 h 2650837"/>
              <a:gd name="connsiteX141" fmla="*/ 1773382 w 8398545"/>
              <a:gd name="connsiteY141" fmla="*/ 471055 h 2650837"/>
              <a:gd name="connsiteX142" fmla="*/ 1810327 w 8398545"/>
              <a:gd name="connsiteY142" fmla="*/ 452582 h 2650837"/>
              <a:gd name="connsiteX143" fmla="*/ 1874982 w 8398545"/>
              <a:gd name="connsiteY143" fmla="*/ 443346 h 2650837"/>
              <a:gd name="connsiteX144" fmla="*/ 1911927 w 8398545"/>
              <a:gd name="connsiteY144" fmla="*/ 434109 h 2650837"/>
              <a:gd name="connsiteX145" fmla="*/ 1976582 w 8398545"/>
              <a:gd name="connsiteY145" fmla="*/ 406400 h 2650837"/>
              <a:gd name="connsiteX146" fmla="*/ 2013527 w 8398545"/>
              <a:gd name="connsiteY146" fmla="*/ 397164 h 2650837"/>
              <a:gd name="connsiteX147" fmla="*/ 2105891 w 8398545"/>
              <a:gd name="connsiteY147" fmla="*/ 332509 h 2650837"/>
              <a:gd name="connsiteX148" fmla="*/ 2142836 w 8398545"/>
              <a:gd name="connsiteY148" fmla="*/ 314037 h 2650837"/>
              <a:gd name="connsiteX149" fmla="*/ 2225964 w 8398545"/>
              <a:gd name="connsiteY149" fmla="*/ 258618 h 2650837"/>
              <a:gd name="connsiteX150" fmla="*/ 2281382 w 8398545"/>
              <a:gd name="connsiteY150" fmla="*/ 221673 h 2650837"/>
              <a:gd name="connsiteX151" fmla="*/ 2309091 w 8398545"/>
              <a:gd name="connsiteY151" fmla="*/ 203200 h 2650837"/>
              <a:gd name="connsiteX152" fmla="*/ 2346036 w 8398545"/>
              <a:gd name="connsiteY152" fmla="*/ 193964 h 2650837"/>
              <a:gd name="connsiteX153" fmla="*/ 2401454 w 8398545"/>
              <a:gd name="connsiteY153" fmla="*/ 175491 h 2650837"/>
              <a:gd name="connsiteX154" fmla="*/ 2429164 w 8398545"/>
              <a:gd name="connsiteY154" fmla="*/ 166255 h 2650837"/>
              <a:gd name="connsiteX155" fmla="*/ 2484582 w 8398545"/>
              <a:gd name="connsiteY155" fmla="*/ 147782 h 2650837"/>
              <a:gd name="connsiteX156" fmla="*/ 2521527 w 8398545"/>
              <a:gd name="connsiteY156" fmla="*/ 138546 h 2650837"/>
              <a:gd name="connsiteX157" fmla="*/ 2613891 w 8398545"/>
              <a:gd name="connsiteY157" fmla="*/ 110837 h 2650837"/>
              <a:gd name="connsiteX158" fmla="*/ 2641600 w 8398545"/>
              <a:gd name="connsiteY158" fmla="*/ 101600 h 2650837"/>
              <a:gd name="connsiteX159" fmla="*/ 2687782 w 8398545"/>
              <a:gd name="connsiteY159" fmla="*/ 92364 h 2650837"/>
              <a:gd name="connsiteX160" fmla="*/ 2715491 w 8398545"/>
              <a:gd name="connsiteY160" fmla="*/ 83128 h 2650837"/>
              <a:gd name="connsiteX161" fmla="*/ 2946400 w 8398545"/>
              <a:gd name="connsiteY161" fmla="*/ 64655 h 2650837"/>
              <a:gd name="connsiteX162" fmla="*/ 3519054 w 8398545"/>
              <a:gd name="connsiteY162" fmla="*/ 55418 h 2650837"/>
              <a:gd name="connsiteX163" fmla="*/ 3897745 w 8398545"/>
              <a:gd name="connsiteY163" fmla="*/ 27709 h 2650837"/>
              <a:gd name="connsiteX164" fmla="*/ 4350327 w 8398545"/>
              <a:gd name="connsiteY164" fmla="*/ 46182 h 2650837"/>
              <a:gd name="connsiteX165" fmla="*/ 4775200 w 8398545"/>
              <a:gd name="connsiteY165" fmla="*/ 36946 h 2650837"/>
              <a:gd name="connsiteX166" fmla="*/ 4867564 w 8398545"/>
              <a:gd name="connsiteY166" fmla="*/ 9237 h 2650837"/>
              <a:gd name="connsiteX167" fmla="*/ 4932218 w 8398545"/>
              <a:gd name="connsiteY167" fmla="*/ 0 h 265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398545" h="2650837">
                <a:moveTo>
                  <a:pt x="8044873" y="27709"/>
                </a:moveTo>
                <a:cubicBezTo>
                  <a:pt x="8067964" y="40024"/>
                  <a:pt x="8080433" y="54726"/>
                  <a:pt x="8100291" y="64655"/>
                </a:cubicBezTo>
                <a:cubicBezTo>
                  <a:pt x="8112606" y="70813"/>
                  <a:pt x="8126221" y="74867"/>
                  <a:pt x="8137236" y="83128"/>
                </a:cubicBezTo>
                <a:cubicBezTo>
                  <a:pt x="8151169" y="93578"/>
                  <a:pt x="8161075" y="108604"/>
                  <a:pt x="8174182" y="120073"/>
                </a:cubicBezTo>
                <a:cubicBezTo>
                  <a:pt x="8185767" y="130210"/>
                  <a:pt x="8198812" y="138546"/>
                  <a:pt x="8211127" y="147782"/>
                </a:cubicBezTo>
                <a:cubicBezTo>
                  <a:pt x="8288265" y="276347"/>
                  <a:pt x="8197715" y="148137"/>
                  <a:pt x="8266545" y="203200"/>
                </a:cubicBezTo>
                <a:cubicBezTo>
                  <a:pt x="8279056" y="213209"/>
                  <a:pt x="8312461" y="285884"/>
                  <a:pt x="8312727" y="286328"/>
                </a:cubicBezTo>
                <a:cubicBezTo>
                  <a:pt x="8320647" y="299528"/>
                  <a:pt x="8331200" y="310958"/>
                  <a:pt x="8340436" y="323273"/>
                </a:cubicBezTo>
                <a:cubicBezTo>
                  <a:pt x="8343515" y="332509"/>
                  <a:pt x="8345319" y="342274"/>
                  <a:pt x="8349673" y="350982"/>
                </a:cubicBezTo>
                <a:cubicBezTo>
                  <a:pt x="8354637" y="360911"/>
                  <a:pt x="8364955" y="368059"/>
                  <a:pt x="8368145" y="378691"/>
                </a:cubicBezTo>
                <a:cubicBezTo>
                  <a:pt x="8374401" y="399543"/>
                  <a:pt x="8373488" y="421927"/>
                  <a:pt x="8377382" y="443346"/>
                </a:cubicBezTo>
                <a:cubicBezTo>
                  <a:pt x="8379653" y="455835"/>
                  <a:pt x="8383539" y="467976"/>
                  <a:pt x="8386618" y="480291"/>
                </a:cubicBezTo>
                <a:cubicBezTo>
                  <a:pt x="8403460" y="615032"/>
                  <a:pt x="8401555" y="566726"/>
                  <a:pt x="8386618" y="775855"/>
                </a:cubicBezTo>
                <a:cubicBezTo>
                  <a:pt x="8385714" y="788517"/>
                  <a:pt x="8379721" y="800323"/>
                  <a:pt x="8377382" y="812800"/>
                </a:cubicBezTo>
                <a:cubicBezTo>
                  <a:pt x="8374118" y="830210"/>
                  <a:pt x="8362131" y="923207"/>
                  <a:pt x="8349673" y="960582"/>
                </a:cubicBezTo>
                <a:cubicBezTo>
                  <a:pt x="8344430" y="976311"/>
                  <a:pt x="8336443" y="991035"/>
                  <a:pt x="8331200" y="1006764"/>
                </a:cubicBezTo>
                <a:cubicBezTo>
                  <a:pt x="8327186" y="1018807"/>
                  <a:pt x="8325978" y="1031666"/>
                  <a:pt x="8321964" y="1043709"/>
                </a:cubicBezTo>
                <a:cubicBezTo>
                  <a:pt x="8316721" y="1059438"/>
                  <a:pt x="8308367" y="1074044"/>
                  <a:pt x="8303491" y="1089891"/>
                </a:cubicBezTo>
                <a:cubicBezTo>
                  <a:pt x="8296025" y="1114157"/>
                  <a:pt x="8293046" y="1139696"/>
                  <a:pt x="8285018" y="1163782"/>
                </a:cubicBezTo>
                <a:cubicBezTo>
                  <a:pt x="8281939" y="1173018"/>
                  <a:pt x="8278143" y="1182046"/>
                  <a:pt x="8275782" y="1191491"/>
                </a:cubicBezTo>
                <a:cubicBezTo>
                  <a:pt x="8271974" y="1206721"/>
                  <a:pt x="8272921" y="1223327"/>
                  <a:pt x="8266545" y="1237673"/>
                </a:cubicBezTo>
                <a:cubicBezTo>
                  <a:pt x="8260293" y="1251740"/>
                  <a:pt x="8248072" y="1262303"/>
                  <a:pt x="8238836" y="1274618"/>
                </a:cubicBezTo>
                <a:cubicBezTo>
                  <a:pt x="8235757" y="1283855"/>
                  <a:pt x="8231509" y="1292781"/>
                  <a:pt x="8229600" y="1302328"/>
                </a:cubicBezTo>
                <a:cubicBezTo>
                  <a:pt x="8218940" y="1355631"/>
                  <a:pt x="8227748" y="1367914"/>
                  <a:pt x="8201891" y="1413164"/>
                </a:cubicBezTo>
                <a:cubicBezTo>
                  <a:pt x="8185369" y="1442078"/>
                  <a:pt x="8164946" y="1468582"/>
                  <a:pt x="8146473" y="1496291"/>
                </a:cubicBezTo>
                <a:lnTo>
                  <a:pt x="8072582" y="1607128"/>
                </a:lnTo>
                <a:cubicBezTo>
                  <a:pt x="8066424" y="1616364"/>
                  <a:pt x="8059820" y="1625318"/>
                  <a:pt x="8054109" y="1634837"/>
                </a:cubicBezTo>
                <a:cubicBezTo>
                  <a:pt x="8044873" y="1650231"/>
                  <a:pt x="8038327" y="1667601"/>
                  <a:pt x="8026400" y="1681018"/>
                </a:cubicBezTo>
                <a:cubicBezTo>
                  <a:pt x="8013303" y="1695752"/>
                  <a:pt x="7994158" y="1704024"/>
                  <a:pt x="7980218" y="1717964"/>
                </a:cubicBezTo>
                <a:cubicBezTo>
                  <a:pt x="7950428" y="1747754"/>
                  <a:pt x="7974385" y="1748164"/>
                  <a:pt x="7934036" y="1773382"/>
                </a:cubicBezTo>
                <a:cubicBezTo>
                  <a:pt x="7919976" y="1782169"/>
                  <a:pt x="7903248" y="1785697"/>
                  <a:pt x="7887854" y="1791855"/>
                </a:cubicBezTo>
                <a:cubicBezTo>
                  <a:pt x="7878618" y="1804170"/>
                  <a:pt x="7872296" y="1819349"/>
                  <a:pt x="7860145" y="1828800"/>
                </a:cubicBezTo>
                <a:cubicBezTo>
                  <a:pt x="7805662" y="1871175"/>
                  <a:pt x="7817210" y="1845974"/>
                  <a:pt x="7767782" y="1865746"/>
                </a:cubicBezTo>
                <a:cubicBezTo>
                  <a:pt x="7748606" y="1873417"/>
                  <a:pt x="7730418" y="1883425"/>
                  <a:pt x="7712364" y="1893455"/>
                </a:cubicBezTo>
                <a:cubicBezTo>
                  <a:pt x="7702660" y="1898846"/>
                  <a:pt x="7695586" y="1909999"/>
                  <a:pt x="7684654" y="1911928"/>
                </a:cubicBezTo>
                <a:cubicBezTo>
                  <a:pt x="7642099" y="1919438"/>
                  <a:pt x="7598448" y="1918085"/>
                  <a:pt x="7555345" y="1921164"/>
                </a:cubicBezTo>
                <a:lnTo>
                  <a:pt x="6687127" y="1902691"/>
                </a:lnTo>
                <a:cubicBezTo>
                  <a:pt x="6677396" y="1902390"/>
                  <a:pt x="6669041" y="1894935"/>
                  <a:pt x="6659418" y="1893455"/>
                </a:cubicBezTo>
                <a:cubicBezTo>
                  <a:pt x="6628836" y="1888750"/>
                  <a:pt x="6597724" y="1888307"/>
                  <a:pt x="6567054" y="1884218"/>
                </a:cubicBezTo>
                <a:cubicBezTo>
                  <a:pt x="6551493" y="1882143"/>
                  <a:pt x="6536485" y="1876625"/>
                  <a:pt x="6520873" y="1874982"/>
                </a:cubicBezTo>
                <a:cubicBezTo>
                  <a:pt x="6477898" y="1870458"/>
                  <a:pt x="6434650" y="1869060"/>
                  <a:pt x="6391564" y="1865746"/>
                </a:cubicBezTo>
                <a:lnTo>
                  <a:pt x="6280727" y="1856509"/>
                </a:lnTo>
                <a:cubicBezTo>
                  <a:pt x="6174891" y="1835343"/>
                  <a:pt x="6292276" y="1856730"/>
                  <a:pt x="6096000" y="1838037"/>
                </a:cubicBezTo>
                <a:cubicBezTo>
                  <a:pt x="5779943" y="1807936"/>
                  <a:pt x="6344073" y="1854505"/>
                  <a:pt x="5975927" y="1810328"/>
                </a:cubicBezTo>
                <a:cubicBezTo>
                  <a:pt x="5920819" y="1803715"/>
                  <a:pt x="5865173" y="1801733"/>
                  <a:pt x="5809673" y="1801091"/>
                </a:cubicBezTo>
                <a:lnTo>
                  <a:pt x="4378036" y="1791855"/>
                </a:lnTo>
                <a:cubicBezTo>
                  <a:pt x="4230254" y="1794934"/>
                  <a:pt x="4082250" y="1792411"/>
                  <a:pt x="3934691" y="1801091"/>
                </a:cubicBezTo>
                <a:cubicBezTo>
                  <a:pt x="3923609" y="1801743"/>
                  <a:pt x="3916620" y="1814056"/>
                  <a:pt x="3906982" y="1819564"/>
                </a:cubicBezTo>
                <a:cubicBezTo>
                  <a:pt x="3895027" y="1826395"/>
                  <a:pt x="3882351" y="1831879"/>
                  <a:pt x="3870036" y="1838037"/>
                </a:cubicBezTo>
                <a:lnTo>
                  <a:pt x="3722254" y="1810328"/>
                </a:lnTo>
                <a:lnTo>
                  <a:pt x="3722254" y="1810328"/>
                </a:lnTo>
                <a:cubicBezTo>
                  <a:pt x="3691466" y="1804170"/>
                  <a:pt x="3660484" y="1798915"/>
                  <a:pt x="3629891" y="1791855"/>
                </a:cubicBezTo>
                <a:cubicBezTo>
                  <a:pt x="3611120" y="1787523"/>
                  <a:pt x="3569216" y="1768952"/>
                  <a:pt x="3556000" y="1764146"/>
                </a:cubicBezTo>
                <a:cubicBezTo>
                  <a:pt x="3537700" y="1757492"/>
                  <a:pt x="3519055" y="1751831"/>
                  <a:pt x="3500582" y="1745673"/>
                </a:cubicBezTo>
                <a:lnTo>
                  <a:pt x="3445164" y="1727200"/>
                </a:lnTo>
                <a:lnTo>
                  <a:pt x="3417454" y="1717964"/>
                </a:lnTo>
                <a:lnTo>
                  <a:pt x="3325091" y="1736437"/>
                </a:lnTo>
                <a:cubicBezTo>
                  <a:pt x="3135893" y="1771912"/>
                  <a:pt x="3387201" y="1722168"/>
                  <a:pt x="3223491" y="1754909"/>
                </a:cubicBezTo>
                <a:cubicBezTo>
                  <a:pt x="3138246" y="1797532"/>
                  <a:pt x="3176316" y="1785176"/>
                  <a:pt x="3112654" y="1801091"/>
                </a:cubicBezTo>
                <a:cubicBezTo>
                  <a:pt x="3097260" y="1810327"/>
                  <a:pt x="3081618" y="1819162"/>
                  <a:pt x="3066473" y="1828800"/>
                </a:cubicBezTo>
                <a:cubicBezTo>
                  <a:pt x="3047742" y="1840720"/>
                  <a:pt x="3032117" y="1858725"/>
                  <a:pt x="3011054" y="1865746"/>
                </a:cubicBezTo>
                <a:lnTo>
                  <a:pt x="2955636" y="1884218"/>
                </a:lnTo>
                <a:cubicBezTo>
                  <a:pt x="2882244" y="1957612"/>
                  <a:pt x="2961109" y="1886534"/>
                  <a:pt x="2844800" y="1958109"/>
                </a:cubicBezTo>
                <a:cubicBezTo>
                  <a:pt x="2755811" y="2012871"/>
                  <a:pt x="2834707" y="1983026"/>
                  <a:pt x="2770909" y="2004291"/>
                </a:cubicBezTo>
                <a:cubicBezTo>
                  <a:pt x="2761673" y="2010449"/>
                  <a:pt x="2752613" y="2016881"/>
                  <a:pt x="2743200" y="2022764"/>
                </a:cubicBezTo>
                <a:cubicBezTo>
                  <a:pt x="2727976" y="2032279"/>
                  <a:pt x="2711955" y="2040515"/>
                  <a:pt x="2697018" y="2050473"/>
                </a:cubicBezTo>
                <a:cubicBezTo>
                  <a:pt x="2684468" y="2058840"/>
                  <a:pt x="2648886" y="2088394"/>
                  <a:pt x="2632364" y="2096655"/>
                </a:cubicBezTo>
                <a:cubicBezTo>
                  <a:pt x="2617535" y="2104070"/>
                  <a:pt x="2601576" y="2108970"/>
                  <a:pt x="2586182" y="2115128"/>
                </a:cubicBezTo>
                <a:cubicBezTo>
                  <a:pt x="2569762" y="2139758"/>
                  <a:pt x="2564617" y="2151400"/>
                  <a:pt x="2540000" y="2170546"/>
                </a:cubicBezTo>
                <a:cubicBezTo>
                  <a:pt x="2522475" y="2184176"/>
                  <a:pt x="2500281" y="2191792"/>
                  <a:pt x="2484582" y="2207491"/>
                </a:cubicBezTo>
                <a:cubicBezTo>
                  <a:pt x="2463030" y="2229043"/>
                  <a:pt x="2443194" y="2252459"/>
                  <a:pt x="2419927" y="2272146"/>
                </a:cubicBezTo>
                <a:cubicBezTo>
                  <a:pt x="2334884" y="2344105"/>
                  <a:pt x="2395634" y="2282184"/>
                  <a:pt x="2327564" y="2327564"/>
                </a:cubicBezTo>
                <a:cubicBezTo>
                  <a:pt x="2301947" y="2344642"/>
                  <a:pt x="2279290" y="2365904"/>
                  <a:pt x="2253673" y="2382982"/>
                </a:cubicBezTo>
                <a:cubicBezTo>
                  <a:pt x="2223799" y="2402898"/>
                  <a:pt x="2191183" y="2418483"/>
                  <a:pt x="2161309" y="2438400"/>
                </a:cubicBezTo>
                <a:cubicBezTo>
                  <a:pt x="2152073" y="2444558"/>
                  <a:pt x="2143659" y="2452179"/>
                  <a:pt x="2133600" y="2456873"/>
                </a:cubicBezTo>
                <a:cubicBezTo>
                  <a:pt x="2039326" y="2500868"/>
                  <a:pt x="2052624" y="2495590"/>
                  <a:pt x="1985818" y="2512291"/>
                </a:cubicBezTo>
                <a:cubicBezTo>
                  <a:pt x="1973503" y="2521527"/>
                  <a:pt x="1962850" y="2533549"/>
                  <a:pt x="1948873" y="2540000"/>
                </a:cubicBezTo>
                <a:cubicBezTo>
                  <a:pt x="1922353" y="2552240"/>
                  <a:pt x="1893454" y="2558473"/>
                  <a:pt x="1865745" y="2567709"/>
                </a:cubicBezTo>
                <a:cubicBezTo>
                  <a:pt x="1847272" y="2573867"/>
                  <a:pt x="1829050" y="2580833"/>
                  <a:pt x="1810327" y="2586182"/>
                </a:cubicBezTo>
                <a:cubicBezTo>
                  <a:pt x="1788776" y="2592340"/>
                  <a:pt x="1766937" y="2597567"/>
                  <a:pt x="1745673" y="2604655"/>
                </a:cubicBezTo>
                <a:cubicBezTo>
                  <a:pt x="1729944" y="2609898"/>
                  <a:pt x="1715105" y="2617552"/>
                  <a:pt x="1699491" y="2623128"/>
                </a:cubicBezTo>
                <a:cubicBezTo>
                  <a:pt x="1671985" y="2632952"/>
                  <a:pt x="1644073" y="2641601"/>
                  <a:pt x="1616364" y="2650837"/>
                </a:cubicBezTo>
                <a:cubicBezTo>
                  <a:pt x="1563963" y="2646806"/>
                  <a:pt x="1487558" y="2643548"/>
                  <a:pt x="1431636" y="2632364"/>
                </a:cubicBezTo>
                <a:cubicBezTo>
                  <a:pt x="1422089" y="2630455"/>
                  <a:pt x="1413414" y="2625317"/>
                  <a:pt x="1403927" y="2623128"/>
                </a:cubicBezTo>
                <a:cubicBezTo>
                  <a:pt x="1321172" y="2604031"/>
                  <a:pt x="1315880" y="2605195"/>
                  <a:pt x="1237673" y="2595418"/>
                </a:cubicBezTo>
                <a:cubicBezTo>
                  <a:pt x="1172807" y="2562987"/>
                  <a:pt x="1227374" y="2588092"/>
                  <a:pt x="1173018" y="2567709"/>
                </a:cubicBezTo>
                <a:cubicBezTo>
                  <a:pt x="1157494" y="2561887"/>
                  <a:pt x="1142565" y="2554480"/>
                  <a:pt x="1126836" y="2549237"/>
                </a:cubicBezTo>
                <a:cubicBezTo>
                  <a:pt x="1114793" y="2545223"/>
                  <a:pt x="1101777" y="2544457"/>
                  <a:pt x="1089891" y="2540000"/>
                </a:cubicBezTo>
                <a:cubicBezTo>
                  <a:pt x="1076999" y="2535165"/>
                  <a:pt x="1065601" y="2526952"/>
                  <a:pt x="1052945" y="2521528"/>
                </a:cubicBezTo>
                <a:cubicBezTo>
                  <a:pt x="1043996" y="2517693"/>
                  <a:pt x="1033944" y="2516645"/>
                  <a:pt x="1025236" y="2512291"/>
                </a:cubicBezTo>
                <a:cubicBezTo>
                  <a:pt x="980400" y="2489872"/>
                  <a:pt x="1010587" y="2489806"/>
                  <a:pt x="951345" y="2466109"/>
                </a:cubicBezTo>
                <a:cubicBezTo>
                  <a:pt x="936769" y="2460279"/>
                  <a:pt x="920489" y="2460278"/>
                  <a:pt x="905164" y="2456873"/>
                </a:cubicBezTo>
                <a:cubicBezTo>
                  <a:pt x="892772" y="2454119"/>
                  <a:pt x="880261" y="2451651"/>
                  <a:pt x="868218" y="2447637"/>
                </a:cubicBezTo>
                <a:cubicBezTo>
                  <a:pt x="854639" y="2443111"/>
                  <a:pt x="799174" y="2420750"/>
                  <a:pt x="785091" y="2410691"/>
                </a:cubicBezTo>
                <a:cubicBezTo>
                  <a:pt x="725832" y="2368363"/>
                  <a:pt x="791992" y="2391634"/>
                  <a:pt x="720436" y="2373746"/>
                </a:cubicBezTo>
                <a:cubicBezTo>
                  <a:pt x="657730" y="2331941"/>
                  <a:pt x="736227" y="2380763"/>
                  <a:pt x="637309" y="2336800"/>
                </a:cubicBezTo>
                <a:cubicBezTo>
                  <a:pt x="598499" y="2319551"/>
                  <a:pt x="617723" y="2316212"/>
                  <a:pt x="581891" y="2290618"/>
                </a:cubicBezTo>
                <a:cubicBezTo>
                  <a:pt x="555887" y="2272044"/>
                  <a:pt x="537747" y="2270346"/>
                  <a:pt x="508000" y="2262909"/>
                </a:cubicBezTo>
                <a:cubicBezTo>
                  <a:pt x="427037" y="2181946"/>
                  <a:pt x="529745" y="2281031"/>
                  <a:pt x="452582" y="2216728"/>
                </a:cubicBezTo>
                <a:cubicBezTo>
                  <a:pt x="442547" y="2208366"/>
                  <a:pt x="434791" y="2197519"/>
                  <a:pt x="424873" y="2189018"/>
                </a:cubicBezTo>
                <a:cubicBezTo>
                  <a:pt x="394685" y="2163142"/>
                  <a:pt x="389459" y="2163723"/>
                  <a:pt x="360218" y="2142837"/>
                </a:cubicBezTo>
                <a:cubicBezTo>
                  <a:pt x="347692" y="2133890"/>
                  <a:pt x="335799" y="2124076"/>
                  <a:pt x="323273" y="2115128"/>
                </a:cubicBezTo>
                <a:cubicBezTo>
                  <a:pt x="314240" y="2108676"/>
                  <a:pt x="304597" y="2103107"/>
                  <a:pt x="295564" y="2096655"/>
                </a:cubicBezTo>
                <a:cubicBezTo>
                  <a:pt x="215119" y="2039194"/>
                  <a:pt x="302953" y="2101669"/>
                  <a:pt x="221673" y="2032000"/>
                </a:cubicBezTo>
                <a:cubicBezTo>
                  <a:pt x="213245" y="2024776"/>
                  <a:pt x="203200" y="2019685"/>
                  <a:pt x="193964" y="2013528"/>
                </a:cubicBezTo>
                <a:cubicBezTo>
                  <a:pt x="184727" y="2001213"/>
                  <a:pt x="176552" y="1988024"/>
                  <a:pt x="166254" y="1976582"/>
                </a:cubicBezTo>
                <a:cubicBezTo>
                  <a:pt x="148778" y="1957164"/>
                  <a:pt x="129309" y="1939637"/>
                  <a:pt x="110836" y="1921164"/>
                </a:cubicBezTo>
                <a:cubicBezTo>
                  <a:pt x="101600" y="1911928"/>
                  <a:pt x="90964" y="1903905"/>
                  <a:pt x="83127" y="1893455"/>
                </a:cubicBezTo>
                <a:lnTo>
                  <a:pt x="55418" y="1856509"/>
                </a:lnTo>
                <a:cubicBezTo>
                  <a:pt x="16503" y="1739760"/>
                  <a:pt x="81420" y="1926415"/>
                  <a:pt x="27709" y="1801091"/>
                </a:cubicBezTo>
                <a:cubicBezTo>
                  <a:pt x="18229" y="1778970"/>
                  <a:pt x="11632" y="1715067"/>
                  <a:pt x="9236" y="1699491"/>
                </a:cubicBezTo>
                <a:cubicBezTo>
                  <a:pt x="6388" y="1680981"/>
                  <a:pt x="3079" y="1662546"/>
                  <a:pt x="0" y="1644073"/>
                </a:cubicBezTo>
                <a:cubicBezTo>
                  <a:pt x="3079" y="1554788"/>
                  <a:pt x="2016" y="1465264"/>
                  <a:pt x="9236" y="1376218"/>
                </a:cubicBezTo>
                <a:cubicBezTo>
                  <a:pt x="11288" y="1350913"/>
                  <a:pt x="13626" y="1323452"/>
                  <a:pt x="27709" y="1302328"/>
                </a:cubicBezTo>
                <a:cubicBezTo>
                  <a:pt x="33867" y="1293091"/>
                  <a:pt x="39653" y="1283596"/>
                  <a:pt x="46182" y="1274618"/>
                </a:cubicBezTo>
                <a:cubicBezTo>
                  <a:pt x="128954" y="1160807"/>
                  <a:pt x="77061" y="1237537"/>
                  <a:pt x="120073" y="1173018"/>
                </a:cubicBezTo>
                <a:cubicBezTo>
                  <a:pt x="136229" y="1108391"/>
                  <a:pt x="116472" y="1160494"/>
                  <a:pt x="157018" y="1108364"/>
                </a:cubicBezTo>
                <a:cubicBezTo>
                  <a:pt x="170648" y="1090839"/>
                  <a:pt x="181649" y="1071419"/>
                  <a:pt x="193964" y="1052946"/>
                </a:cubicBezTo>
                <a:cubicBezTo>
                  <a:pt x="200121" y="1043710"/>
                  <a:pt x="202507" y="1030201"/>
                  <a:pt x="212436" y="1025237"/>
                </a:cubicBezTo>
                <a:lnTo>
                  <a:pt x="249382" y="1006764"/>
                </a:lnTo>
                <a:cubicBezTo>
                  <a:pt x="258618" y="994449"/>
                  <a:pt x="266206" y="980703"/>
                  <a:pt x="277091" y="969818"/>
                </a:cubicBezTo>
                <a:cubicBezTo>
                  <a:pt x="284940" y="961969"/>
                  <a:pt x="295767" y="957798"/>
                  <a:pt x="304800" y="951346"/>
                </a:cubicBezTo>
                <a:cubicBezTo>
                  <a:pt x="385021" y="894046"/>
                  <a:pt x="304133" y="948712"/>
                  <a:pt x="369454" y="905164"/>
                </a:cubicBezTo>
                <a:cubicBezTo>
                  <a:pt x="375612" y="895928"/>
                  <a:pt x="380078" y="885304"/>
                  <a:pt x="387927" y="877455"/>
                </a:cubicBezTo>
                <a:cubicBezTo>
                  <a:pt x="395776" y="869606"/>
                  <a:pt x="407108" y="866089"/>
                  <a:pt x="415636" y="858982"/>
                </a:cubicBezTo>
                <a:cubicBezTo>
                  <a:pt x="425671" y="850620"/>
                  <a:pt x="434743" y="841103"/>
                  <a:pt x="443345" y="831273"/>
                </a:cubicBezTo>
                <a:cubicBezTo>
                  <a:pt x="456327" y="816437"/>
                  <a:pt x="466351" y="799031"/>
                  <a:pt x="480291" y="785091"/>
                </a:cubicBezTo>
                <a:cubicBezTo>
                  <a:pt x="488140" y="777242"/>
                  <a:pt x="497856" y="771126"/>
                  <a:pt x="508000" y="766618"/>
                </a:cubicBezTo>
                <a:cubicBezTo>
                  <a:pt x="525794" y="758710"/>
                  <a:pt x="563418" y="748146"/>
                  <a:pt x="563418" y="748146"/>
                </a:cubicBezTo>
                <a:cubicBezTo>
                  <a:pt x="581891" y="732752"/>
                  <a:pt x="598217" y="714336"/>
                  <a:pt x="618836" y="701964"/>
                </a:cubicBezTo>
                <a:cubicBezTo>
                  <a:pt x="629721" y="695433"/>
                  <a:pt x="643896" y="697185"/>
                  <a:pt x="655782" y="692728"/>
                </a:cubicBezTo>
                <a:cubicBezTo>
                  <a:pt x="752392" y="656499"/>
                  <a:pt x="634828" y="688731"/>
                  <a:pt x="729673" y="665018"/>
                </a:cubicBezTo>
                <a:cubicBezTo>
                  <a:pt x="738909" y="658861"/>
                  <a:pt x="748854" y="653652"/>
                  <a:pt x="757382" y="646546"/>
                </a:cubicBezTo>
                <a:cubicBezTo>
                  <a:pt x="767417" y="638184"/>
                  <a:pt x="773673" y="625181"/>
                  <a:pt x="785091" y="618837"/>
                </a:cubicBezTo>
                <a:cubicBezTo>
                  <a:pt x="802113" y="609381"/>
                  <a:pt x="840509" y="600364"/>
                  <a:pt x="840509" y="600364"/>
                </a:cubicBezTo>
                <a:cubicBezTo>
                  <a:pt x="849745" y="594206"/>
                  <a:pt x="858289" y="586855"/>
                  <a:pt x="868218" y="581891"/>
                </a:cubicBezTo>
                <a:cubicBezTo>
                  <a:pt x="884187" y="573906"/>
                  <a:pt x="917491" y="568151"/>
                  <a:pt x="932873" y="563418"/>
                </a:cubicBezTo>
                <a:cubicBezTo>
                  <a:pt x="960789" y="554828"/>
                  <a:pt x="988291" y="544945"/>
                  <a:pt x="1016000" y="535709"/>
                </a:cubicBezTo>
                <a:cubicBezTo>
                  <a:pt x="1025236" y="532630"/>
                  <a:pt x="1034007" y="527281"/>
                  <a:pt x="1043709" y="526473"/>
                </a:cubicBezTo>
                <a:cubicBezTo>
                  <a:pt x="1301849" y="504962"/>
                  <a:pt x="1117480" y="518009"/>
                  <a:pt x="1597891" y="508000"/>
                </a:cubicBezTo>
                <a:cubicBezTo>
                  <a:pt x="1663245" y="491662"/>
                  <a:pt x="1607206" y="504628"/>
                  <a:pt x="1690254" y="489528"/>
                </a:cubicBezTo>
                <a:cubicBezTo>
                  <a:pt x="1733237" y="481713"/>
                  <a:pt x="1733858" y="480935"/>
                  <a:pt x="1773382" y="471055"/>
                </a:cubicBezTo>
                <a:cubicBezTo>
                  <a:pt x="1785697" y="464897"/>
                  <a:pt x="1797043" y="456205"/>
                  <a:pt x="1810327" y="452582"/>
                </a:cubicBezTo>
                <a:cubicBezTo>
                  <a:pt x="1831330" y="446854"/>
                  <a:pt x="1853563" y="447240"/>
                  <a:pt x="1874982" y="443346"/>
                </a:cubicBezTo>
                <a:cubicBezTo>
                  <a:pt x="1887471" y="441075"/>
                  <a:pt x="1899721" y="437596"/>
                  <a:pt x="1911927" y="434109"/>
                </a:cubicBezTo>
                <a:cubicBezTo>
                  <a:pt x="1976159" y="415757"/>
                  <a:pt x="1897749" y="435962"/>
                  <a:pt x="1976582" y="406400"/>
                </a:cubicBezTo>
                <a:cubicBezTo>
                  <a:pt x="1988468" y="401943"/>
                  <a:pt x="2001212" y="400243"/>
                  <a:pt x="2013527" y="397164"/>
                </a:cubicBezTo>
                <a:cubicBezTo>
                  <a:pt x="2036692" y="379791"/>
                  <a:pt x="2083156" y="343876"/>
                  <a:pt x="2105891" y="332509"/>
                </a:cubicBezTo>
                <a:cubicBezTo>
                  <a:pt x="2118206" y="326352"/>
                  <a:pt x="2131110" y="321253"/>
                  <a:pt x="2142836" y="314037"/>
                </a:cubicBezTo>
                <a:cubicBezTo>
                  <a:pt x="2171198" y="296583"/>
                  <a:pt x="2198255" y="277091"/>
                  <a:pt x="2225964" y="258618"/>
                </a:cubicBezTo>
                <a:lnTo>
                  <a:pt x="2281382" y="221673"/>
                </a:lnTo>
                <a:cubicBezTo>
                  <a:pt x="2290618" y="215515"/>
                  <a:pt x="2298322" y="205892"/>
                  <a:pt x="2309091" y="203200"/>
                </a:cubicBezTo>
                <a:cubicBezTo>
                  <a:pt x="2321406" y="200121"/>
                  <a:pt x="2333877" y="197612"/>
                  <a:pt x="2346036" y="193964"/>
                </a:cubicBezTo>
                <a:cubicBezTo>
                  <a:pt x="2364687" y="188369"/>
                  <a:pt x="2382981" y="181649"/>
                  <a:pt x="2401454" y="175491"/>
                </a:cubicBezTo>
                <a:lnTo>
                  <a:pt x="2429164" y="166255"/>
                </a:lnTo>
                <a:lnTo>
                  <a:pt x="2484582" y="147782"/>
                </a:lnTo>
                <a:lnTo>
                  <a:pt x="2521527" y="138546"/>
                </a:lnTo>
                <a:cubicBezTo>
                  <a:pt x="2572074" y="104848"/>
                  <a:pt x="2528983" y="127819"/>
                  <a:pt x="2613891" y="110837"/>
                </a:cubicBezTo>
                <a:cubicBezTo>
                  <a:pt x="2623438" y="108928"/>
                  <a:pt x="2632155" y="103961"/>
                  <a:pt x="2641600" y="101600"/>
                </a:cubicBezTo>
                <a:cubicBezTo>
                  <a:pt x="2656830" y="97792"/>
                  <a:pt x="2672552" y="96171"/>
                  <a:pt x="2687782" y="92364"/>
                </a:cubicBezTo>
                <a:cubicBezTo>
                  <a:pt x="2697227" y="90003"/>
                  <a:pt x="2705868" y="84608"/>
                  <a:pt x="2715491" y="83128"/>
                </a:cubicBezTo>
                <a:cubicBezTo>
                  <a:pt x="2759590" y="76343"/>
                  <a:pt x="2918071" y="65391"/>
                  <a:pt x="2946400" y="64655"/>
                </a:cubicBezTo>
                <a:lnTo>
                  <a:pt x="3519054" y="55418"/>
                </a:lnTo>
                <a:cubicBezTo>
                  <a:pt x="3547532" y="53045"/>
                  <a:pt x="3840262" y="26838"/>
                  <a:pt x="3897745" y="27709"/>
                </a:cubicBezTo>
                <a:cubicBezTo>
                  <a:pt x="4048714" y="29996"/>
                  <a:pt x="4199466" y="40024"/>
                  <a:pt x="4350327" y="46182"/>
                </a:cubicBezTo>
                <a:lnTo>
                  <a:pt x="4775200" y="36946"/>
                </a:lnTo>
                <a:cubicBezTo>
                  <a:pt x="4798460" y="36016"/>
                  <a:pt x="4850071" y="11736"/>
                  <a:pt x="4867564" y="9237"/>
                </a:cubicBezTo>
                <a:cubicBezTo>
                  <a:pt x="4889115" y="6158"/>
                  <a:pt x="4827539" y="12315"/>
                  <a:pt x="4932218" y="0"/>
                </a:cubicBezTo>
              </a:path>
            </a:pathLst>
          </a:custGeom>
          <a:solidFill>
            <a:schemeClr val="bg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222615" y="4654699"/>
            <a:ext cx="5567308" cy="919250"/>
          </a:xfrm>
          <a:prstGeom prst="roundRect">
            <a:avLst/>
          </a:prstGeom>
          <a:solidFill>
            <a:srgbClr val="DBDBD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296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the European CPU Industry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7894248"/>
              </p:ext>
            </p:extLst>
          </p:nvPr>
        </p:nvGraphicFramePr>
        <p:xfrm>
          <a:off x="104775" y="3657230"/>
          <a:ext cx="7702716" cy="288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Up Arrow 5"/>
          <p:cNvSpPr/>
          <p:nvPr/>
        </p:nvSpPr>
        <p:spPr>
          <a:xfrm rot="20739086">
            <a:off x="1583478" y="5154334"/>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7" name="Curved Up Arrow 6"/>
          <p:cNvSpPr/>
          <p:nvPr/>
        </p:nvSpPr>
        <p:spPr>
          <a:xfrm rot="20739086">
            <a:off x="3576695" y="4825957"/>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pSp>
        <p:nvGrpSpPr>
          <p:cNvPr id="10" name="Group 9"/>
          <p:cNvGrpSpPr/>
          <p:nvPr/>
        </p:nvGrpSpPr>
        <p:grpSpPr>
          <a:xfrm rot="339961">
            <a:off x="3646094" y="2363735"/>
            <a:ext cx="5997218" cy="1056181"/>
            <a:chOff x="5519499" y="1210205"/>
            <a:chExt cx="3000615" cy="926132"/>
          </a:xfrm>
        </p:grpSpPr>
        <p:sp>
          <p:nvSpPr>
            <p:cNvPr id="8" name="Curved Up Arrow 7"/>
            <p:cNvSpPr/>
            <p:nvPr/>
          </p:nvSpPr>
          <p:spPr>
            <a:xfrm rot="9407864">
              <a:off x="5519499" y="1210205"/>
              <a:ext cx="3000615" cy="926132"/>
            </a:xfrm>
            <a:prstGeom prst="curvedUpArrow">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20073755">
              <a:off x="5537678" y="1398726"/>
              <a:ext cx="2925924" cy="461665"/>
            </a:xfrm>
            <a:prstGeom prst="rect">
              <a:avLst/>
            </a:prstGeom>
            <a:noFill/>
          </p:spPr>
          <p:txBody>
            <a:bodyPr wrap="square" rtlCol="0">
              <a:spAutoFit/>
            </a:bodyPr>
            <a:lstStyle/>
            <a:p>
              <a:pPr algn="ctr"/>
              <a:r>
                <a:rPr lang="en-US" sz="2400" dirty="0" smtClean="0"/>
                <a:t>Design</a:t>
              </a:r>
              <a:endParaRPr lang="en-US" sz="2400" dirty="0"/>
            </a:p>
          </p:txBody>
        </p:sp>
      </p:grpSp>
      <p:pic>
        <p:nvPicPr>
          <p:cNvPr id="1026" name="Picture 2" descr="Image result for CPU wa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872" y="1053923"/>
            <a:ext cx="1398058" cy="1398058"/>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480416" y="1724896"/>
            <a:ext cx="6226629" cy="2353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418" y="1200934"/>
            <a:ext cx="2459276" cy="523220"/>
          </a:xfrm>
          <a:prstGeom prst="rect">
            <a:avLst/>
          </a:prstGeom>
          <a:noFill/>
        </p:spPr>
        <p:txBody>
          <a:bodyPr wrap="square" rtlCol="0">
            <a:spAutoFit/>
          </a:bodyPr>
          <a:lstStyle/>
          <a:p>
            <a:pPr algn="ctr"/>
            <a:r>
              <a:rPr lang="en-US" sz="2800" dirty="0" smtClean="0"/>
              <a:t>Closed + Open</a:t>
            </a:r>
            <a:endParaRPr lang="en-US" sz="2800" dirty="0"/>
          </a:p>
        </p:txBody>
      </p:sp>
      <p:sp>
        <p:nvSpPr>
          <p:cNvPr id="12" name="TextBox 11"/>
          <p:cNvSpPr txBox="1"/>
          <p:nvPr/>
        </p:nvSpPr>
        <p:spPr>
          <a:xfrm>
            <a:off x="8532225" y="1109875"/>
            <a:ext cx="975360" cy="523220"/>
          </a:xfrm>
          <a:prstGeom prst="rect">
            <a:avLst/>
          </a:prstGeom>
          <a:noFill/>
        </p:spPr>
        <p:txBody>
          <a:bodyPr wrap="square" rtlCol="0">
            <a:spAutoFit/>
          </a:bodyPr>
          <a:lstStyle/>
          <a:p>
            <a:r>
              <a:rPr lang="en-US" sz="2800" dirty="0" smtClean="0"/>
              <a:t>Open</a:t>
            </a:r>
            <a:endParaRPr lang="en-US" sz="2800" dirty="0"/>
          </a:p>
        </p:txBody>
      </p:sp>
      <p:sp>
        <p:nvSpPr>
          <p:cNvPr id="13" name="TextBox 12"/>
          <p:cNvSpPr txBox="1"/>
          <p:nvPr/>
        </p:nvSpPr>
        <p:spPr>
          <a:xfrm>
            <a:off x="275418" y="1868817"/>
            <a:ext cx="2459276" cy="523220"/>
          </a:xfrm>
          <a:prstGeom prst="rect">
            <a:avLst/>
          </a:prstGeom>
          <a:noFill/>
        </p:spPr>
        <p:txBody>
          <a:bodyPr wrap="square" rtlCol="0">
            <a:spAutoFit/>
          </a:bodyPr>
          <a:lstStyle/>
          <a:p>
            <a:pPr algn="ctr"/>
            <a:r>
              <a:rPr lang="en-US" sz="2800" dirty="0" smtClean="0"/>
              <a:t>Research</a:t>
            </a:r>
            <a:endParaRPr lang="en-US" sz="2800" dirty="0"/>
          </a:p>
        </p:txBody>
      </p:sp>
      <p:sp>
        <p:nvSpPr>
          <p:cNvPr id="14" name="TextBox 13"/>
          <p:cNvSpPr txBox="1"/>
          <p:nvPr/>
        </p:nvSpPr>
        <p:spPr>
          <a:xfrm>
            <a:off x="10342791" y="419535"/>
            <a:ext cx="1849209" cy="523220"/>
          </a:xfrm>
          <a:prstGeom prst="rect">
            <a:avLst/>
          </a:prstGeom>
          <a:noFill/>
        </p:spPr>
        <p:txBody>
          <a:bodyPr wrap="square" rtlCol="0">
            <a:spAutoFit/>
          </a:bodyPr>
          <a:lstStyle/>
          <a:p>
            <a:pPr algn="ctr"/>
            <a:r>
              <a:rPr lang="en-US" sz="2800" dirty="0" smtClean="0"/>
              <a:t>Production</a:t>
            </a:r>
            <a:endParaRPr lang="en-US" sz="2800" dirty="0"/>
          </a:p>
        </p:txBody>
      </p:sp>
      <p:graphicFrame>
        <p:nvGraphicFramePr>
          <p:cNvPr id="18" name="Content Placeholder 3"/>
          <p:cNvGraphicFramePr>
            <a:graphicFrameLocks/>
          </p:cNvGraphicFramePr>
          <p:nvPr>
            <p:extLst/>
          </p:nvPr>
        </p:nvGraphicFramePr>
        <p:xfrm>
          <a:off x="4543571" y="2563149"/>
          <a:ext cx="7699248" cy="28895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9" name="Curved Up Arrow 18"/>
          <p:cNvSpPr/>
          <p:nvPr/>
        </p:nvSpPr>
        <p:spPr>
          <a:xfrm rot="20739086">
            <a:off x="5845239" y="437923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20" name="Curved Up Arrow 19"/>
          <p:cNvSpPr/>
          <p:nvPr/>
        </p:nvSpPr>
        <p:spPr>
          <a:xfrm rot="20739086">
            <a:off x="7865530" y="387162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8451" y="5971809"/>
            <a:ext cx="731599" cy="410898"/>
          </a:xfrm>
          <a:prstGeom prst="rect">
            <a:avLst/>
          </a:prstGeom>
        </p:spPr>
      </p:pic>
      <p:pic>
        <p:nvPicPr>
          <p:cNvPr id="22" name="Imagen 2">
            <a:extLst>
              <a:ext uri="{FF2B5EF4-FFF2-40B4-BE49-F238E27FC236}">
                <a16:creationId xmlns:a16="http://schemas.microsoft.com/office/drawing/2014/main" id="{9C411A97-3955-4BCE-AA49-63A6B85D6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4996" y="5899889"/>
            <a:ext cx="2277174" cy="399580"/>
          </a:xfrm>
          <a:prstGeom prst="rect">
            <a:avLst/>
          </a:prstGeom>
        </p:spPr>
      </p:pic>
      <p:sp>
        <p:nvSpPr>
          <p:cNvPr id="23" name="Marcador de pie de página 4">
            <a:extLst>
              <a:ext uri="{FF2B5EF4-FFF2-40B4-BE49-F238E27FC236}">
                <a16:creationId xmlns:a16="http://schemas.microsoft.com/office/drawing/2014/main" id="{436AABCE-6823-457A-B94A-31CCC43DB844}"/>
              </a:ext>
            </a:extLst>
          </p:cNvPr>
          <p:cNvSpPr txBox="1">
            <a:spLocks/>
          </p:cNvSpPr>
          <p:nvPr/>
        </p:nvSpPr>
        <p:spPr>
          <a:xfrm>
            <a:off x="7284996" y="6352676"/>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The MEEP project has received funding from the European High-Performance Computing Joint Undertaking Joint Undertaking (JU) under grant agreement No 946002. The JU receives support from the European Union’s Horizon 2020 research and innovation </a:t>
            </a:r>
            <a:r>
              <a:rPr kumimoji="0" lang="en-US" sz="650" b="0" i="0" u="none" strike="noStrike" kern="1200" cap="none" spc="0" normalizeH="0" baseline="0" noProof="0" dirty="0" err="1">
                <a:ln>
                  <a:noFill/>
                </a:ln>
                <a:solidFill>
                  <a:schemeClr val="bg2">
                    <a:lumMod val="90000"/>
                  </a:schemeClr>
                </a:solidFill>
                <a:effectLst/>
                <a:uLnTx/>
                <a:uFillTx/>
                <a:latin typeface="Lato" panose="020F0502020204030203" pitchFamily="34" charset="0"/>
                <a:ea typeface="+mn-ea"/>
                <a:cs typeface="+mn-cs"/>
              </a:rPr>
              <a:t>programme</a:t>
            </a: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 and Spain, Croatia, Turkey. </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
        <p:nvSpPr>
          <p:cNvPr id="24" name="Marcador de pie de página 4">
            <a:extLst>
              <a:ext uri="{FF2B5EF4-FFF2-40B4-BE49-F238E27FC236}">
                <a16:creationId xmlns:a16="http://schemas.microsoft.com/office/drawing/2014/main" id="{436AABCE-6823-457A-B94A-31CCC43DB844}"/>
              </a:ext>
            </a:extLst>
          </p:cNvPr>
          <p:cNvSpPr txBox="1">
            <a:spLocks/>
          </p:cNvSpPr>
          <p:nvPr/>
        </p:nvSpPr>
        <p:spPr>
          <a:xfrm>
            <a:off x="4039412" y="6380678"/>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0000"/>
              </a:lnSpc>
              <a:defRPr/>
            </a:pPr>
            <a:r>
              <a:rPr lang="en-US" sz="650" dirty="0">
                <a:solidFill>
                  <a:schemeClr val="bg2">
                    <a:lumMod val="90000"/>
                  </a:schemeClr>
                </a:solidFill>
                <a:latin typeface="Lato" panose="020F0502020204030203" pitchFamily="34" charset="0"/>
                <a:ea typeface="+mn-ea"/>
                <a:cs typeface="+mn-cs"/>
              </a:rPr>
              <a:t>This project has received funding from the European Union’s Horizon 2020 research and innovation </a:t>
            </a:r>
            <a:r>
              <a:rPr lang="en-US" sz="650" dirty="0" err="1">
                <a:solidFill>
                  <a:schemeClr val="bg2">
                    <a:lumMod val="90000"/>
                  </a:schemeClr>
                </a:solidFill>
                <a:latin typeface="Lato" panose="020F0502020204030203" pitchFamily="34" charset="0"/>
                <a:ea typeface="+mn-ea"/>
                <a:cs typeface="+mn-cs"/>
              </a:rPr>
              <a:t>programme</a:t>
            </a:r>
            <a:r>
              <a:rPr lang="en-US" sz="650" dirty="0">
                <a:solidFill>
                  <a:schemeClr val="bg2">
                    <a:lumMod val="90000"/>
                  </a:schemeClr>
                </a:solidFill>
                <a:latin typeface="Lato" panose="020F0502020204030203" pitchFamily="34" charset="0"/>
                <a:ea typeface="+mn-ea"/>
                <a:cs typeface="+mn-cs"/>
              </a:rPr>
              <a:t> under grant agreement No 826647</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587567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369961" y="1314751"/>
            <a:ext cx="8636000" cy="31971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B5A0EA3C-CF1B-304A-870D-6DF054C89EE4}"/>
              </a:ext>
            </a:extLst>
          </p:cNvPr>
          <p:cNvSpPr txBox="1"/>
          <p:nvPr/>
        </p:nvSpPr>
        <p:spPr>
          <a:xfrm>
            <a:off x="725303" y="1611623"/>
            <a:ext cx="6201210" cy="46166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200 Petaflops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peak performance (200 x 10</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15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10" name="CuadroTexto 10">
            <a:extLst>
              <a:ext uri="{FF2B5EF4-FFF2-40B4-BE49-F238E27FC236}">
                <a16:creationId xmlns:a16="http://schemas.microsoft.com/office/drawing/2014/main" id="{EE91D019-E86F-864B-9670-1A4ED058D096}"/>
              </a:ext>
            </a:extLst>
          </p:cNvPr>
          <p:cNvSpPr txBox="1"/>
          <p:nvPr/>
        </p:nvSpPr>
        <p:spPr>
          <a:xfrm>
            <a:off x="725302" y="2490729"/>
            <a:ext cx="6332972" cy="83099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Experimental platform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to create supercomputing technologies “made in Europe”</a:t>
            </a:r>
          </a:p>
        </p:txBody>
      </p:sp>
      <p:sp>
        <p:nvSpPr>
          <p:cNvPr id="15" name="Rectángulo redondeado 27">
            <a:extLst>
              <a:ext uri="{FF2B5EF4-FFF2-40B4-BE49-F238E27FC236}">
                <a16:creationId xmlns:a16="http://schemas.microsoft.com/office/drawing/2014/main" id="{D92A08D1-778D-2345-9E0C-464698E49C30}"/>
              </a:ext>
            </a:extLst>
          </p:cNvPr>
          <p:cNvSpPr/>
          <p:nvPr/>
        </p:nvSpPr>
        <p:spPr>
          <a:xfrm>
            <a:off x="398909" y="1755717"/>
            <a:ext cx="190800" cy="190411"/>
          </a:xfrm>
          <a:prstGeom prst="roundRect">
            <a:avLst/>
          </a:prstGeom>
          <a:solidFill>
            <a:srgbClr val="1244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ángulo redondeado 29">
            <a:extLst>
              <a:ext uri="{FF2B5EF4-FFF2-40B4-BE49-F238E27FC236}">
                <a16:creationId xmlns:a16="http://schemas.microsoft.com/office/drawing/2014/main" id="{CA40162C-557E-AE49-9E46-8C3D8ED96865}"/>
              </a:ext>
            </a:extLst>
          </p:cNvPr>
          <p:cNvSpPr/>
          <p:nvPr/>
        </p:nvSpPr>
        <p:spPr>
          <a:xfrm>
            <a:off x="403141" y="2703082"/>
            <a:ext cx="190800" cy="190411"/>
          </a:xfrm>
          <a:prstGeom prst="roundRect">
            <a:avLst/>
          </a:prstGeom>
          <a:solidFill>
            <a:srgbClr val="1244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p:cNvSpPr>
            <a:spLocks noGrp="1"/>
          </p:cNvSpPr>
          <p:nvPr>
            <p:ph type="title"/>
          </p:nvPr>
        </p:nvSpPr>
        <p:spPr/>
        <p:txBody>
          <a:bodyPr>
            <a:noAutofit/>
          </a:bodyPr>
          <a:lstStyle/>
          <a:p>
            <a:r>
              <a:rPr lang="ca-ES" sz="3900" dirty="0" err="1"/>
              <a:t>MareNostrum</a:t>
            </a:r>
            <a:r>
              <a:rPr lang="ca-ES" sz="3900" dirty="0"/>
              <a:t> 5. A </a:t>
            </a:r>
            <a:r>
              <a:rPr lang="ca-ES" sz="3900" dirty="0" err="1"/>
              <a:t>European</a:t>
            </a:r>
            <a:r>
              <a:rPr lang="ca-ES" sz="3900" dirty="0"/>
              <a:t> </a:t>
            </a:r>
            <a:r>
              <a:rPr lang="ca-ES" sz="3900" dirty="0" err="1"/>
              <a:t>pre-exascale</a:t>
            </a:r>
            <a:r>
              <a:rPr lang="ca-ES" sz="3900" dirty="0"/>
              <a:t> </a:t>
            </a:r>
            <a:r>
              <a:rPr lang="ca-ES" sz="3900" dirty="0" err="1"/>
              <a:t>supercomputer</a:t>
            </a:r>
            <a:endParaRPr lang="es-ES" sz="3900" dirty="0"/>
          </a:p>
        </p:txBody>
      </p:sp>
      <p:sp>
        <p:nvSpPr>
          <p:cNvPr id="38" name="Rectángulo redondeado 30">
            <a:extLst>
              <a:ext uri="{FF2B5EF4-FFF2-40B4-BE49-F238E27FC236}">
                <a16:creationId xmlns:a16="http://schemas.microsoft.com/office/drawing/2014/main" id="{A7AD198A-2898-344F-8C07-4FC97C3A909B}"/>
              </a:ext>
            </a:extLst>
          </p:cNvPr>
          <p:cNvSpPr/>
          <p:nvPr/>
        </p:nvSpPr>
        <p:spPr>
          <a:xfrm>
            <a:off x="396334" y="3849976"/>
            <a:ext cx="190800" cy="190411"/>
          </a:xfrm>
          <a:prstGeom prst="roundRect">
            <a:avLst/>
          </a:prstGeom>
          <a:solidFill>
            <a:srgbClr val="1244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B5A0EA3C-CF1B-304A-870D-6DF054C89EE4}"/>
              </a:ext>
            </a:extLst>
          </p:cNvPr>
          <p:cNvSpPr txBox="1"/>
          <p:nvPr/>
        </p:nvSpPr>
        <p:spPr>
          <a:xfrm>
            <a:off x="737108" y="3739166"/>
            <a:ext cx="6201210" cy="46166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217 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 investment</a:t>
            </a:r>
          </a:p>
        </p:txBody>
      </p:sp>
      <p:grpSp>
        <p:nvGrpSpPr>
          <p:cNvPr id="8" name="Grupo 7"/>
          <p:cNvGrpSpPr>
            <a:grpSpLocks noChangeAspect="1"/>
          </p:cNvGrpSpPr>
          <p:nvPr/>
        </p:nvGrpSpPr>
        <p:grpSpPr>
          <a:xfrm>
            <a:off x="7447559" y="3852224"/>
            <a:ext cx="4552410" cy="323798"/>
            <a:chOff x="6970566" y="6211236"/>
            <a:chExt cx="4799771" cy="341389"/>
          </a:xfrm>
        </p:grpSpPr>
        <p:pic>
          <p:nvPicPr>
            <p:cNvPr id="34" name="Imagen 21">
              <a:extLst>
                <a:ext uri="{FF2B5EF4-FFF2-40B4-BE49-F238E27FC236}">
                  <a16:creationId xmlns:a16="http://schemas.microsoft.com/office/drawing/2014/main" id="{48DBC8F8-2ADE-B24E-B335-37C53C0B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878" y="6219430"/>
              <a:ext cx="1337471" cy="333195"/>
            </a:xfrm>
            <a:prstGeom prst="rect">
              <a:avLst/>
            </a:prstGeom>
          </p:spPr>
        </p:pic>
        <p:pic>
          <p:nvPicPr>
            <p:cNvPr id="35" name="Imagen 25">
              <a:extLst>
                <a:ext uri="{FF2B5EF4-FFF2-40B4-BE49-F238E27FC236}">
                  <a16:creationId xmlns:a16="http://schemas.microsoft.com/office/drawing/2014/main" id="{D2A9617D-3E7C-C246-9645-FFCC1A0DD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566" y="6219430"/>
              <a:ext cx="1382643" cy="284813"/>
            </a:xfrm>
            <a:prstGeom prst="rect">
              <a:avLst/>
            </a:prstGeom>
          </p:spPr>
        </p:pic>
        <p:pic>
          <p:nvPicPr>
            <p:cNvPr id="36" name="Imagen 26">
              <a:extLst>
                <a:ext uri="{FF2B5EF4-FFF2-40B4-BE49-F238E27FC236}">
                  <a16:creationId xmlns:a16="http://schemas.microsoft.com/office/drawing/2014/main" id="{02A5554B-BBE2-E942-A5DF-EF8BEC6F3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2866" y="6211236"/>
              <a:ext cx="1337471" cy="301200"/>
            </a:xfrm>
            <a:prstGeom prst="rect">
              <a:avLst/>
            </a:prstGeom>
          </p:spPr>
        </p:pic>
      </p:grpSp>
      <p:sp>
        <p:nvSpPr>
          <p:cNvPr id="59" name="CuadroTexto 10">
            <a:extLst>
              <a:ext uri="{FF2B5EF4-FFF2-40B4-BE49-F238E27FC236}">
                <a16:creationId xmlns:a16="http://schemas.microsoft.com/office/drawing/2014/main" id="{E8C6F0A0-CE3C-E64A-9829-3D04B3449190}"/>
              </a:ext>
            </a:extLst>
          </p:cNvPr>
          <p:cNvSpPr txBox="1"/>
          <p:nvPr/>
        </p:nvSpPr>
        <p:spPr>
          <a:xfrm>
            <a:off x="8545099" y="1448339"/>
            <a:ext cx="2673552" cy="461665"/>
          </a:xfrm>
          <a:prstGeom prst="rect">
            <a:avLst/>
          </a:prstGeom>
          <a:noFill/>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Hosting Consortium:</a:t>
            </a:r>
          </a:p>
        </p:txBody>
      </p:sp>
      <p:pic>
        <p:nvPicPr>
          <p:cNvPr id="60" name="Imagen 7">
            <a:extLst>
              <a:ext uri="{FF2B5EF4-FFF2-40B4-BE49-F238E27FC236}">
                <a16:creationId xmlns:a16="http://schemas.microsoft.com/office/drawing/2014/main" id="{4C0F667B-4089-2842-B589-B05EC8DE3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5027" y="2623324"/>
            <a:ext cx="978227" cy="676128"/>
          </a:xfrm>
          <a:prstGeom prst="rect">
            <a:avLst/>
          </a:prstGeom>
        </p:spPr>
      </p:pic>
      <p:grpSp>
        <p:nvGrpSpPr>
          <p:cNvPr id="6" name="Grupo 5"/>
          <p:cNvGrpSpPr/>
          <p:nvPr/>
        </p:nvGrpSpPr>
        <p:grpSpPr>
          <a:xfrm>
            <a:off x="7447559" y="2183431"/>
            <a:ext cx="3403758" cy="964739"/>
            <a:chOff x="8162886" y="3162139"/>
            <a:chExt cx="2637571" cy="747576"/>
          </a:xfrm>
        </p:grpSpPr>
        <p:grpSp>
          <p:nvGrpSpPr>
            <p:cNvPr id="61" name="Grupo 60"/>
            <p:cNvGrpSpPr/>
            <p:nvPr/>
          </p:nvGrpSpPr>
          <p:grpSpPr>
            <a:xfrm>
              <a:off x="8162886" y="3162139"/>
              <a:ext cx="595035" cy="747576"/>
              <a:chOff x="7380167" y="2261660"/>
              <a:chExt cx="595035" cy="747576"/>
            </a:xfrm>
          </p:grpSpPr>
          <p:sp>
            <p:nvSpPr>
              <p:cNvPr id="62" name="Rectángulo 61">
                <a:extLst>
                  <a:ext uri="{FF2B5EF4-FFF2-40B4-BE49-F238E27FC236}">
                    <a16:creationId xmlns:a16="http://schemas.microsoft.com/office/drawing/2014/main" id="{FE3D4FB5-902E-7B4E-B949-04DEE6C9A573}"/>
                  </a:ext>
                </a:extLst>
              </p:cNvPr>
              <p:cNvSpPr/>
              <p:nvPr/>
            </p:nvSpPr>
            <p:spPr>
              <a:xfrm>
                <a:off x="7380167" y="2261660"/>
                <a:ext cx="595035" cy="307777"/>
              </a:xfrm>
              <a:prstGeom prst="rect">
                <a:avLst/>
              </a:prstGeom>
            </p:spPr>
            <p:txBody>
              <a:bodyPr wrap="none">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Spain</a:t>
                </a:r>
              </a:p>
            </p:txBody>
          </p:sp>
          <p:pic>
            <p:nvPicPr>
              <p:cNvPr id="63" name="Imagen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6870" y="2707608"/>
                <a:ext cx="301628" cy="301628"/>
              </a:xfrm>
              <a:prstGeom prst="rect">
                <a:avLst/>
              </a:prstGeom>
            </p:spPr>
          </p:pic>
        </p:grpSp>
        <p:grpSp>
          <p:nvGrpSpPr>
            <p:cNvPr id="64" name="Grupo 63"/>
            <p:cNvGrpSpPr/>
            <p:nvPr/>
          </p:nvGrpSpPr>
          <p:grpSpPr>
            <a:xfrm>
              <a:off x="8704165" y="3162139"/>
              <a:ext cx="811889" cy="747576"/>
              <a:chOff x="7852622" y="2261660"/>
              <a:chExt cx="811889" cy="747576"/>
            </a:xfrm>
          </p:grpSpPr>
          <p:pic>
            <p:nvPicPr>
              <p:cNvPr id="65" name="Imagen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752" y="2707608"/>
                <a:ext cx="301628" cy="301628"/>
              </a:xfrm>
              <a:prstGeom prst="rect">
                <a:avLst/>
              </a:prstGeom>
            </p:spPr>
          </p:pic>
          <p:sp>
            <p:nvSpPr>
              <p:cNvPr id="66" name="Rectángulo 65"/>
              <p:cNvSpPr/>
              <p:nvPr/>
            </p:nvSpPr>
            <p:spPr>
              <a:xfrm>
                <a:off x="7852622" y="2261660"/>
                <a:ext cx="81188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Portugal</a:t>
                </a:r>
                <a:endParaRPr kumimoji="0" lang="ca-E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67" name="Grupo 66"/>
            <p:cNvGrpSpPr/>
            <p:nvPr/>
          </p:nvGrpSpPr>
          <p:grpSpPr>
            <a:xfrm>
              <a:off x="9364726" y="3162139"/>
              <a:ext cx="798808" cy="747576"/>
              <a:chOff x="8582007" y="2261660"/>
              <a:chExt cx="798808" cy="747576"/>
            </a:xfrm>
          </p:grpSpPr>
          <p:pic>
            <p:nvPicPr>
              <p:cNvPr id="68" name="Imagen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0597" y="2707608"/>
                <a:ext cx="301628" cy="301628"/>
              </a:xfrm>
              <a:prstGeom prst="rect">
                <a:avLst/>
              </a:prstGeom>
            </p:spPr>
          </p:pic>
          <p:sp>
            <p:nvSpPr>
              <p:cNvPr id="69" name="Rectángulo 68"/>
              <p:cNvSpPr/>
              <p:nvPr/>
            </p:nvSpPr>
            <p:spPr>
              <a:xfrm>
                <a:off x="8582007" y="2261660"/>
                <a:ext cx="7988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Turkey </a:t>
                </a:r>
                <a:endParaRPr kumimoji="0" lang="ca-E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70" name="Grupo 69"/>
            <p:cNvGrpSpPr/>
            <p:nvPr/>
          </p:nvGrpSpPr>
          <p:grpSpPr>
            <a:xfrm>
              <a:off x="10040954" y="3162139"/>
              <a:ext cx="759503" cy="747576"/>
              <a:chOff x="9258235" y="2261660"/>
              <a:chExt cx="759503" cy="747576"/>
            </a:xfrm>
          </p:grpSpPr>
          <p:pic>
            <p:nvPicPr>
              <p:cNvPr id="71" name="Imagen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7172" y="2707608"/>
                <a:ext cx="301628" cy="301628"/>
              </a:xfrm>
              <a:prstGeom prst="rect">
                <a:avLst/>
              </a:prstGeom>
            </p:spPr>
          </p:pic>
          <p:sp>
            <p:nvSpPr>
              <p:cNvPr id="72" name="Rectángulo 71"/>
              <p:cNvSpPr/>
              <p:nvPr/>
            </p:nvSpPr>
            <p:spPr>
              <a:xfrm>
                <a:off x="9258235" y="2261660"/>
                <a:ext cx="75950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Croatia </a:t>
                </a:r>
                <a:endParaRPr kumimoji="0" lang="ca-E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sp>
        <p:nvSpPr>
          <p:cNvPr id="73" name="Rectángulo redondeado 72"/>
          <p:cNvSpPr/>
          <p:nvPr/>
        </p:nvSpPr>
        <p:spPr>
          <a:xfrm>
            <a:off x="7397400" y="1311549"/>
            <a:ext cx="4402251" cy="22782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13820" y="3589784"/>
            <a:ext cx="1818994" cy="909497"/>
          </a:xfrm>
          <a:prstGeom prst="rect">
            <a:avLst/>
          </a:prstGeom>
        </p:spPr>
      </p:pic>
      <p:pic>
        <p:nvPicPr>
          <p:cNvPr id="33" name="Imagen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6060" y="6218020"/>
            <a:ext cx="1420207" cy="454466"/>
          </a:xfrm>
          <a:prstGeom prst="rect">
            <a:avLst/>
          </a:prstGeom>
        </p:spPr>
      </p:pic>
      <p:sp>
        <p:nvSpPr>
          <p:cNvPr id="37" name="Rectangle 31">
            <a:extLst>
              <a:ext uri="{FF2B5EF4-FFF2-40B4-BE49-F238E27FC236}">
                <a16:creationId xmlns:a16="http://schemas.microsoft.com/office/drawing/2014/main" id="{BB113C6E-1F6A-484A-AC5E-454F87410958}"/>
              </a:ext>
            </a:extLst>
          </p:cNvPr>
          <p:cNvSpPr/>
          <p:nvPr/>
        </p:nvSpPr>
        <p:spPr>
          <a:xfrm>
            <a:off x="2948032" y="6242604"/>
            <a:ext cx="7845476"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acquisition and operation of the EuroHPC supercomputer is funded jointly by the EuroHPC Joint Undertaking, through the European Union’s Connecting Europe Facility and the Horizon 2020 research and innovation programme, as well as the Participating States Spain, Portugal, Croatia, and Turkey</a:t>
            </a:r>
          </a:p>
        </p:txBody>
      </p:sp>
      <p:pic>
        <p:nvPicPr>
          <p:cNvPr id="2" name="Picture 1"/>
          <p:cNvPicPr>
            <a:picLocks noChangeAspect="1"/>
          </p:cNvPicPr>
          <p:nvPr/>
        </p:nvPicPr>
        <p:blipFill>
          <a:blip r:embed="rId13"/>
          <a:stretch>
            <a:fillRect/>
          </a:stretch>
        </p:blipFill>
        <p:spPr>
          <a:xfrm>
            <a:off x="1793570" y="4446234"/>
            <a:ext cx="9425081" cy="1721957"/>
          </a:xfrm>
          <a:prstGeom prst="rect">
            <a:avLst/>
          </a:prstGeom>
        </p:spPr>
      </p:pic>
    </p:spTree>
    <p:extLst>
      <p:ext uri="{BB962C8B-B14F-4D97-AF65-F5344CB8AC3E}">
        <p14:creationId xmlns:p14="http://schemas.microsoft.com/office/powerpoint/2010/main" val="36919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175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2750"/>
                            </p:stCondLst>
                            <p:childTnLst>
                              <p:par>
                                <p:cTn id="17" presetID="22" presetClass="entr" presetSubtype="8"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1000"/>
                                        <p:tgtEl>
                                          <p:spTgt spid="39"/>
                                        </p:tgtEl>
                                      </p:cBhvr>
                                    </p:animEffect>
                                  </p:childTnLst>
                                </p:cTn>
                              </p:par>
                              <p:par>
                                <p:cTn id="20" presetID="10" presetClass="entr" presetSubtype="0" fill="hold" nodeType="withEffect">
                                  <p:stCondLst>
                                    <p:cond delay="45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par>
                          <p:cTn id="27" fill="hold">
                            <p:stCondLst>
                              <p:cond delay="4250"/>
                            </p:stCondLst>
                            <p:childTnLst>
                              <p:par>
                                <p:cTn id="28" presetID="10" presetClass="entr" presetSubtype="0" fill="hold"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0" grpId="0"/>
      <p:bldP spid="39" grpId="0"/>
      <p:bldP spid="59" grpId="0"/>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MEEP: </a:t>
            </a:r>
            <a:r>
              <a:rPr lang="en-US" dirty="0" err="1" smtClean="0"/>
              <a:t>MareNostrum</a:t>
            </a:r>
            <a:r>
              <a:rPr lang="en-US" dirty="0" smtClean="0"/>
              <a:t> Experiment </a:t>
            </a:r>
            <a:r>
              <a:rPr lang="en-US" dirty="0" err="1" smtClean="0"/>
              <a:t>Exascale</a:t>
            </a:r>
            <a:r>
              <a:rPr lang="en-US" dirty="0" smtClean="0"/>
              <a:t> Platform</a:t>
            </a:r>
            <a:endParaRPr lang="en-US" dirty="0"/>
          </a:p>
        </p:txBody>
      </p:sp>
      <p:sp>
        <p:nvSpPr>
          <p:cNvPr id="3" name="Content Placeholder 2"/>
          <p:cNvSpPr>
            <a:spLocks noGrp="1"/>
          </p:cNvSpPr>
          <p:nvPr>
            <p:ph idx="1"/>
          </p:nvPr>
        </p:nvSpPr>
        <p:spPr/>
        <p:txBody>
          <a:bodyPr>
            <a:normAutofit fontScale="92500" lnSpcReduction="20000"/>
          </a:bodyPr>
          <a:lstStyle/>
          <a:p>
            <a:pPr marL="0" lvl="0" indent="0">
              <a:lnSpc>
                <a:spcPct val="110000"/>
              </a:lnSpc>
              <a:spcBef>
                <a:spcPts val="1001"/>
              </a:spcBef>
              <a:buClr>
                <a:srgbClr val="32A2C9"/>
              </a:buClr>
              <a:buSzPct val="100000"/>
              <a:buNone/>
            </a:pPr>
            <a:r>
              <a:rPr lang="en-US" dirty="0">
                <a:solidFill>
                  <a:srgbClr val="3B3838"/>
                </a:solidFill>
                <a:latin typeface="Lato" pitchFamily="34"/>
              </a:rPr>
              <a:t>MEEP is a flexible FPGA-based emulation platform that will explore hardware/software co-designs for </a:t>
            </a:r>
            <a:r>
              <a:rPr lang="en-US" dirty="0" err="1">
                <a:solidFill>
                  <a:srgbClr val="3B3838"/>
                </a:solidFill>
                <a:latin typeface="Lato" pitchFamily="34"/>
              </a:rPr>
              <a:t>Exascale</a:t>
            </a:r>
            <a:r>
              <a:rPr lang="en-US" dirty="0">
                <a:solidFill>
                  <a:srgbClr val="3B3838"/>
                </a:solidFill>
                <a:latin typeface="Lato" pitchFamily="34"/>
              </a:rPr>
              <a:t> Supercomputers and other hardware targets, based on European-developed IP. The project provides two functions</a:t>
            </a:r>
            <a:r>
              <a:rPr lang="en-US" dirty="0" smtClean="0">
                <a:solidFill>
                  <a:srgbClr val="3B3838"/>
                </a:solidFill>
                <a:latin typeface="Lato" pitchFamily="34"/>
              </a:rPr>
              <a:t>:</a:t>
            </a:r>
          </a:p>
          <a:p>
            <a:pPr marL="0" lvl="0" indent="0">
              <a:lnSpc>
                <a:spcPct val="110000"/>
              </a:lnSpc>
              <a:spcBef>
                <a:spcPts val="1001"/>
              </a:spcBef>
              <a:buClr>
                <a:srgbClr val="32A2C9"/>
              </a:buClr>
              <a:buSzPct val="100000"/>
              <a:buNone/>
            </a:pPr>
            <a:endParaRPr lang="en-US" dirty="0">
              <a:solidFill>
                <a:srgbClr val="3B3838"/>
              </a:solidFill>
              <a:latin typeface="Lato" pitchFamily="34"/>
            </a:endParaRPr>
          </a:p>
          <a:p>
            <a:pPr lvl="1">
              <a:lnSpc>
                <a:spcPct val="110000"/>
              </a:lnSpc>
              <a:spcBef>
                <a:spcPts val="1001"/>
              </a:spcBef>
              <a:buClr>
                <a:srgbClr val="32A2C9"/>
              </a:buClr>
              <a:buSzPct val="100000"/>
              <a:buFont typeface="Arial" pitchFamily="34"/>
            </a:pPr>
            <a:r>
              <a:rPr lang="en-US" sz="2600" dirty="0">
                <a:solidFill>
                  <a:srgbClr val="3B3838"/>
                </a:solidFill>
                <a:latin typeface="Lato" pitchFamily="34"/>
              </a:rPr>
              <a:t>An evaluation platform of pre-silicon IP and ideas, </a:t>
            </a:r>
            <a:r>
              <a:rPr lang="en-US" sz="2600" dirty="0" smtClean="0">
                <a:solidFill>
                  <a:srgbClr val="3B3838"/>
                </a:solidFill>
                <a:latin typeface="Lato" pitchFamily="34"/>
              </a:rPr>
              <a:t/>
            </a:r>
            <a:br>
              <a:rPr lang="en-US" sz="2600" dirty="0" smtClean="0">
                <a:solidFill>
                  <a:srgbClr val="3B3838"/>
                </a:solidFill>
                <a:latin typeface="Lato" pitchFamily="34"/>
              </a:rPr>
            </a:br>
            <a:r>
              <a:rPr lang="en-US" sz="2600" dirty="0" smtClean="0">
                <a:solidFill>
                  <a:srgbClr val="3B3838"/>
                </a:solidFill>
                <a:latin typeface="Lato" pitchFamily="34"/>
              </a:rPr>
              <a:t>at </a:t>
            </a:r>
            <a:r>
              <a:rPr lang="en-US" sz="2600" dirty="0">
                <a:solidFill>
                  <a:srgbClr val="3B3838"/>
                </a:solidFill>
                <a:latin typeface="Lato" pitchFamily="34"/>
              </a:rPr>
              <a:t>speed and scale</a:t>
            </a:r>
            <a:r>
              <a:rPr lang="en-US" sz="2600" dirty="0" smtClean="0">
                <a:solidFill>
                  <a:srgbClr val="3B3838"/>
                </a:solidFill>
                <a:latin typeface="Lato" pitchFamily="34"/>
              </a:rPr>
              <a:t>.</a:t>
            </a:r>
          </a:p>
          <a:p>
            <a:pPr lvl="1">
              <a:lnSpc>
                <a:spcPct val="110000"/>
              </a:lnSpc>
              <a:spcBef>
                <a:spcPts val="1001"/>
              </a:spcBef>
              <a:buClr>
                <a:srgbClr val="32A2C9"/>
              </a:buClr>
              <a:buSzPct val="100000"/>
              <a:buFont typeface="Arial" pitchFamily="34"/>
            </a:pPr>
            <a:endParaRPr lang="en-US" sz="2600" dirty="0">
              <a:solidFill>
                <a:srgbClr val="3B3838"/>
              </a:solidFill>
              <a:latin typeface="Lato" pitchFamily="34"/>
            </a:endParaRPr>
          </a:p>
          <a:p>
            <a:pPr lvl="1">
              <a:lnSpc>
                <a:spcPct val="110000"/>
              </a:lnSpc>
              <a:spcBef>
                <a:spcPts val="1001"/>
              </a:spcBef>
              <a:buClr>
                <a:srgbClr val="32A2C9"/>
              </a:buClr>
              <a:buSzPct val="100000"/>
              <a:buFont typeface="Arial" pitchFamily="34"/>
            </a:pPr>
            <a:r>
              <a:rPr lang="en-US" sz="2600" dirty="0">
                <a:solidFill>
                  <a:srgbClr val="3B3838"/>
                </a:solidFill>
                <a:latin typeface="Lato" pitchFamily="34"/>
              </a:rPr>
              <a:t>A software development and experimentation  </a:t>
            </a:r>
            <a:r>
              <a:rPr lang="en-US" sz="2600" dirty="0" smtClean="0">
                <a:solidFill>
                  <a:srgbClr val="3B3838"/>
                </a:solidFill>
                <a:latin typeface="Lato" pitchFamily="34"/>
              </a:rPr>
              <a:t/>
            </a:r>
            <a:br>
              <a:rPr lang="en-US" sz="2600" dirty="0" smtClean="0">
                <a:solidFill>
                  <a:srgbClr val="3B3838"/>
                </a:solidFill>
                <a:latin typeface="Lato" pitchFamily="34"/>
              </a:rPr>
            </a:br>
            <a:r>
              <a:rPr lang="en-US" sz="2600" dirty="0" smtClean="0">
                <a:solidFill>
                  <a:srgbClr val="3B3838"/>
                </a:solidFill>
                <a:latin typeface="Lato" pitchFamily="34"/>
              </a:rPr>
              <a:t>platform </a:t>
            </a:r>
            <a:r>
              <a:rPr lang="en-US" sz="2600" dirty="0">
                <a:solidFill>
                  <a:srgbClr val="3B3838"/>
                </a:solidFill>
                <a:latin typeface="Lato" pitchFamily="34"/>
              </a:rPr>
              <a:t>to enable software readiness for new hardware.</a:t>
            </a:r>
          </a:p>
          <a:p>
            <a:pPr lvl="0">
              <a:lnSpc>
                <a:spcPct val="110000"/>
              </a:lnSpc>
              <a:spcBef>
                <a:spcPts val="1001"/>
              </a:spcBef>
              <a:buClr>
                <a:srgbClr val="32A2C9"/>
              </a:buClr>
              <a:buSzPct val="100000"/>
              <a:buFont typeface="Arial" pitchFamily="34"/>
            </a:pPr>
            <a:endParaRPr lang="en-US" dirty="0" smtClean="0">
              <a:solidFill>
                <a:srgbClr val="3B3838"/>
              </a:solidFill>
              <a:latin typeface="Lato" pitchFamily="34"/>
            </a:endParaRPr>
          </a:p>
          <a:p>
            <a:pPr marL="0" lvl="0" indent="0">
              <a:lnSpc>
                <a:spcPct val="110000"/>
              </a:lnSpc>
              <a:spcBef>
                <a:spcPts val="1001"/>
              </a:spcBef>
              <a:buClr>
                <a:srgbClr val="32A2C9"/>
              </a:buClr>
              <a:buSzPct val="100000"/>
              <a:buNone/>
            </a:pPr>
            <a:r>
              <a:rPr lang="en-US" dirty="0" smtClean="0">
                <a:solidFill>
                  <a:srgbClr val="3B3838"/>
                </a:solidFill>
                <a:latin typeface="Lato" pitchFamily="34"/>
              </a:rPr>
              <a:t>MEEP </a:t>
            </a:r>
            <a:r>
              <a:rPr lang="en-US" dirty="0">
                <a:solidFill>
                  <a:srgbClr val="3B3838"/>
                </a:solidFill>
                <a:latin typeface="Lato" pitchFamily="34"/>
              </a:rPr>
              <a:t>will enable software development, accelerating software maturity, compared to the limitations of software simulation. IP can be tested and validated before moving to silicon, saving time and money.</a:t>
            </a:r>
          </a:p>
          <a:p>
            <a:pPr lvl="0">
              <a:lnSpc>
                <a:spcPct val="110000"/>
              </a:lnSpc>
              <a:spcBef>
                <a:spcPts val="1001"/>
              </a:spcBef>
              <a:buClr>
                <a:srgbClr val="32A2C9"/>
              </a:buClr>
              <a:buSzPct val="100000"/>
              <a:buFont typeface="Arial" pitchFamily="34"/>
            </a:pPr>
            <a:endParaRPr lang="en-US" dirty="0">
              <a:solidFill>
                <a:srgbClr val="3B3838"/>
              </a:solidFill>
              <a:latin typeface="Lato" pitchFamily="34"/>
            </a:endParaRPr>
          </a:p>
          <a:p>
            <a:endParaRPr lang="en-US" dirty="0"/>
          </a:p>
        </p:txBody>
      </p:sp>
      <p:sp>
        <p:nvSpPr>
          <p:cNvPr id="4" name="Footer Placeholder 3"/>
          <p:cNvSpPr>
            <a:spLocks noGrp="1"/>
          </p:cNvSpPr>
          <p:nvPr>
            <p:ph type="ftr" sz="quarter" idx="4294967295"/>
          </p:nvPr>
        </p:nvSpPr>
        <p:spPr/>
        <p:txBody>
          <a:bodyPr/>
          <a:lstStyle/>
          <a:p>
            <a:r>
              <a:rPr lang="en-US" dirty="0" smtClean="0"/>
              <a:t>BSC Confidential © 2020</a:t>
            </a:r>
            <a:endParaRPr lang="en-US" dirty="0"/>
          </a:p>
        </p:txBody>
      </p:sp>
      <p:pic>
        <p:nvPicPr>
          <p:cNvPr id="7" name="Picture 6"/>
          <p:cNvPicPr>
            <a:picLocks noChangeAspect="1"/>
          </p:cNvPicPr>
          <p:nvPr/>
        </p:nvPicPr>
        <p:blipFill>
          <a:blip r:embed="rId3"/>
          <a:stretch>
            <a:fillRect/>
          </a:stretch>
        </p:blipFill>
        <p:spPr>
          <a:xfrm>
            <a:off x="603658" y="2840018"/>
            <a:ext cx="736531" cy="640080"/>
          </a:xfrm>
          <a:prstGeom prst="rect">
            <a:avLst/>
          </a:prstGeom>
        </p:spPr>
      </p:pic>
      <p:pic>
        <p:nvPicPr>
          <p:cNvPr id="8" name="Picture 7"/>
          <p:cNvPicPr>
            <a:picLocks noChangeAspect="1"/>
          </p:cNvPicPr>
          <p:nvPr/>
        </p:nvPicPr>
        <p:blipFill>
          <a:blip r:embed="rId4"/>
          <a:stretch>
            <a:fillRect/>
          </a:stretch>
        </p:blipFill>
        <p:spPr>
          <a:xfrm>
            <a:off x="700109" y="4165561"/>
            <a:ext cx="640080" cy="640080"/>
          </a:xfrm>
          <a:prstGeom prst="rect">
            <a:avLst/>
          </a:prstGeom>
        </p:spPr>
      </p:pic>
      <p:pic>
        <p:nvPicPr>
          <p:cNvPr id="9" name="Imagen 9">
            <a:extLst>
              <a:ext uri="{FF2B5EF4-FFF2-40B4-BE49-F238E27FC236}">
                <a16:creationId xmlns:a16="http://schemas.microsoft.com/office/drawing/2014/main" id="{CA2C794D-D311-4B14-BE6E-91652EC34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013" y="2220136"/>
            <a:ext cx="1448400" cy="2361723"/>
          </a:xfrm>
          <a:prstGeom prst="rect">
            <a:avLst/>
          </a:prstGeom>
        </p:spPr>
      </p:pic>
      <p:pic>
        <p:nvPicPr>
          <p:cNvPr id="10" name="Imagen 10">
            <a:extLst>
              <a:ext uri="{FF2B5EF4-FFF2-40B4-BE49-F238E27FC236}">
                <a16:creationId xmlns:a16="http://schemas.microsoft.com/office/drawing/2014/main" id="{D3E02574-B2A5-435F-B8B4-FD1E5C3B35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0222" y="4685600"/>
            <a:ext cx="454474" cy="308117"/>
          </a:xfrm>
          <a:prstGeom prst="rect">
            <a:avLst/>
          </a:prstGeom>
        </p:spPr>
      </p:pic>
      <p:sp>
        <p:nvSpPr>
          <p:cNvPr id="11" name="Marcador de pie de página 4">
            <a:extLst>
              <a:ext uri="{FF2B5EF4-FFF2-40B4-BE49-F238E27FC236}">
                <a16:creationId xmlns:a16="http://schemas.microsoft.com/office/drawing/2014/main" id="{436AABCE-6823-457A-B94A-31CCC43DB844}"/>
              </a:ext>
            </a:extLst>
          </p:cNvPr>
          <p:cNvSpPr txBox="1">
            <a:spLocks/>
          </p:cNvSpPr>
          <p:nvPr/>
        </p:nvSpPr>
        <p:spPr>
          <a:xfrm>
            <a:off x="9630188" y="4657551"/>
            <a:ext cx="2426352" cy="575546"/>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pPr>
            <a:r>
              <a:rPr lang="en-US" sz="650" dirty="0">
                <a:solidFill>
                  <a:schemeClr val="bg2">
                    <a:lumMod val="90000"/>
                  </a:schemeClr>
                </a:solidFill>
                <a:latin typeface="Lato" panose="020F0502020204030203" pitchFamily="34" charset="0"/>
              </a:rPr>
              <a:t>The MEEP project has received funding from the European High-Performance Computing Joint Undertaking Joint Undertaking (JU) under grant agreement No 946002. The JU receives support from the European Union’s Horizon 2020 research and innovation </a:t>
            </a:r>
            <a:r>
              <a:rPr lang="en-US" sz="650" dirty="0" err="1">
                <a:solidFill>
                  <a:schemeClr val="bg2">
                    <a:lumMod val="90000"/>
                  </a:schemeClr>
                </a:solidFill>
                <a:latin typeface="Lato" panose="020F0502020204030203" pitchFamily="34" charset="0"/>
              </a:rPr>
              <a:t>programme</a:t>
            </a:r>
            <a:r>
              <a:rPr lang="en-US" sz="650" dirty="0">
                <a:solidFill>
                  <a:schemeClr val="bg2">
                    <a:lumMod val="90000"/>
                  </a:schemeClr>
                </a:solidFill>
                <a:latin typeface="Lato" panose="020F0502020204030203" pitchFamily="34" charset="0"/>
              </a:rPr>
              <a:t> and Spain, Croatia, Turkey. </a:t>
            </a:r>
            <a:endParaRPr lang="es-ES" sz="650" dirty="0">
              <a:solidFill>
                <a:schemeClr val="bg2">
                  <a:lumMod val="90000"/>
                </a:schemeClr>
              </a:solidFill>
              <a:latin typeface="Lato" panose="020F0502020204030203" pitchFamily="34" charset="0"/>
            </a:endParaRPr>
          </a:p>
        </p:txBody>
      </p:sp>
      <p:sp>
        <p:nvSpPr>
          <p:cNvPr id="5" name="Slide Number Placeholder 4"/>
          <p:cNvSpPr>
            <a:spLocks noGrp="1"/>
          </p:cNvSpPr>
          <p:nvPr>
            <p:ph type="sldNum" sz="quarter" idx="4294967295"/>
          </p:nvPr>
        </p:nvSpPr>
        <p:spPr/>
        <p:txBody>
          <a:bodyPr/>
          <a:lstStyle/>
          <a:p>
            <a:fld id="{8F30AE19-2DD0-487C-B2F9-E8AE263BEB47}" type="slidenum">
              <a:rPr lang="en-US" smtClean="0"/>
              <a:t>25</a:t>
            </a:fld>
            <a:endParaRPr lang="en-US"/>
          </a:p>
        </p:txBody>
      </p:sp>
      <p:pic>
        <p:nvPicPr>
          <p:cNvPr id="12" name="image12.jpg" descr="http://www.bsc.es/media/280.jpg"/>
          <p:cNvPicPr/>
          <p:nvPr/>
        </p:nvPicPr>
        <p:blipFill>
          <a:blip r:embed="rId7"/>
          <a:srcRect/>
          <a:stretch>
            <a:fillRect/>
          </a:stretch>
        </p:blipFill>
        <p:spPr>
          <a:xfrm>
            <a:off x="3749565" y="5928423"/>
            <a:ext cx="966470" cy="259715"/>
          </a:xfrm>
          <a:prstGeom prst="rect">
            <a:avLst/>
          </a:prstGeom>
          <a:ln/>
        </p:spPr>
      </p:pic>
      <p:pic>
        <p:nvPicPr>
          <p:cNvPr id="13" name="image17.jpg" descr="C:\Users\celal.erbay\Desktop\bilgem_kapali.jpg"/>
          <p:cNvPicPr/>
          <p:nvPr/>
        </p:nvPicPr>
        <p:blipFill rotWithShape="1">
          <a:blip r:embed="rId8"/>
          <a:srcRect t="11364" b="11364"/>
          <a:stretch/>
        </p:blipFill>
        <p:spPr bwMode="auto">
          <a:xfrm>
            <a:off x="7475963" y="5869050"/>
            <a:ext cx="482600" cy="378460"/>
          </a:xfrm>
          <a:prstGeom prst="rect">
            <a:avLst/>
          </a:prstGeom>
          <a:ln>
            <a:noFill/>
          </a:ln>
          <a:extLst>
            <a:ext uri="{53640926-AAD7-44D8-BBD7-CCE9431645EC}">
              <a14:shadowObscured xmlns:a14="http://schemas.microsoft.com/office/drawing/2010/main"/>
            </a:ext>
          </a:extLst>
        </p:spPr>
      </p:pic>
      <p:pic>
        <p:nvPicPr>
          <p:cNvPr id="14" name="image7.jpg"/>
          <p:cNvPicPr/>
          <p:nvPr/>
        </p:nvPicPr>
        <p:blipFill rotWithShape="1">
          <a:blip r:embed="rId9"/>
          <a:srcRect l="14381" t="16996" r="14293" b="13764"/>
          <a:stretch/>
        </p:blipFill>
        <p:spPr bwMode="auto">
          <a:xfrm>
            <a:off x="5802629" y="5802058"/>
            <a:ext cx="586740" cy="512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5532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923011" y="245861"/>
            <a:ext cx="10560000" cy="720000"/>
          </a:xfrm>
          <a:prstGeom prst="rect">
            <a:avLst/>
          </a:prstGeom>
        </p:spPr>
        <p:txBody>
          <a:bodyPr spcFirstLastPara="1" vert="horz" wrap="square" lIns="0" tIns="0" rIns="0" bIns="0" rtlCol="0" anchor="ctr" anchorCtr="0">
            <a:noAutofit/>
          </a:bodyPr>
          <a:lstStyle/>
          <a:p>
            <a:pPr algn="ctr">
              <a:spcBef>
                <a:spcPts val="0"/>
              </a:spcBef>
            </a:pPr>
            <a:r>
              <a:rPr lang="en" dirty="0" smtClean="0"/>
              <a:t>Accelerated </a:t>
            </a:r>
            <a:r>
              <a:rPr lang="en" dirty="0"/>
              <a:t>Compute and Memory Engine </a:t>
            </a:r>
            <a:r>
              <a:rPr lang="en" dirty="0" smtClean="0"/>
              <a:t>(</a:t>
            </a:r>
            <a:r>
              <a:rPr lang="en" dirty="0"/>
              <a:t>ACME)</a:t>
            </a:r>
            <a:r>
              <a:rPr lang="en-US" dirty="0"/>
              <a:t> Architecture</a:t>
            </a:r>
            <a:endParaRPr dirty="0"/>
          </a:p>
        </p:txBody>
      </p:sp>
      <p:grpSp>
        <p:nvGrpSpPr>
          <p:cNvPr id="145" name="Group 144"/>
          <p:cNvGrpSpPr>
            <a:grpSpLocks noChangeAspect="1"/>
          </p:cNvGrpSpPr>
          <p:nvPr/>
        </p:nvGrpSpPr>
        <p:grpSpPr>
          <a:xfrm>
            <a:off x="251546" y="1998734"/>
            <a:ext cx="9101446" cy="4526242"/>
            <a:chOff x="1943928" y="1646444"/>
            <a:chExt cx="8103100" cy="4029750"/>
          </a:xfrm>
        </p:grpSpPr>
        <p:sp>
          <p:nvSpPr>
            <p:cNvPr id="146" name="Google Shape;3227;p74"/>
            <p:cNvSpPr/>
            <p:nvPr/>
          </p:nvSpPr>
          <p:spPr>
            <a:xfrm>
              <a:off x="4245031" y="2310162"/>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1050">
                <a:solidFill>
                  <a:schemeClr val="lt1"/>
                </a:solidFill>
                <a:latin typeface="Calibri"/>
                <a:ea typeface="Calibri"/>
                <a:cs typeface="Calibri"/>
                <a:sym typeface="Calibri"/>
              </a:endParaRPr>
            </a:p>
          </p:txBody>
        </p:sp>
        <p:sp>
          <p:nvSpPr>
            <p:cNvPr id="147" name="Google Shape;3228;p74"/>
            <p:cNvSpPr/>
            <p:nvPr/>
          </p:nvSpPr>
          <p:spPr>
            <a:xfrm>
              <a:off x="3726453" y="1967819"/>
              <a:ext cx="3891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JTLB</a:t>
              </a:r>
              <a:endParaRPr sz="1000" b="0" i="0" u="none" strike="noStrike" cap="none">
                <a:solidFill>
                  <a:schemeClr val="dk1"/>
                </a:solidFill>
                <a:latin typeface="Calibri"/>
                <a:ea typeface="Calibri"/>
                <a:cs typeface="Calibri"/>
                <a:sym typeface="Calibri"/>
              </a:endParaRPr>
            </a:p>
          </p:txBody>
        </p:sp>
        <p:sp>
          <p:nvSpPr>
            <p:cNvPr id="148" name="Google Shape;3229;p74"/>
            <p:cNvSpPr/>
            <p:nvPr/>
          </p:nvSpPr>
          <p:spPr>
            <a:xfrm>
              <a:off x="3725128" y="265616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149" name="Google Shape;3230;p74"/>
            <p:cNvSpPr/>
            <p:nvPr/>
          </p:nvSpPr>
          <p:spPr>
            <a:xfrm>
              <a:off x="3271278" y="265409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sp>
          <p:nvSpPr>
            <p:cNvPr id="150" name="Google Shape;3231;p74"/>
            <p:cNvSpPr/>
            <p:nvPr/>
          </p:nvSpPr>
          <p:spPr>
            <a:xfrm>
              <a:off x="4245028" y="16485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dirty="0">
                  <a:solidFill>
                    <a:schemeClr val="lt1"/>
                  </a:solidFill>
                  <a:latin typeface="Calibri"/>
                  <a:ea typeface="Calibri"/>
                  <a:cs typeface="Calibri"/>
                  <a:sym typeface="Calibri"/>
                </a:rPr>
                <a:t>HBI</a:t>
              </a:r>
              <a:endParaRPr sz="700" b="0" i="0" u="none" strike="noStrike" cap="none" dirty="0">
                <a:solidFill>
                  <a:schemeClr val="lt1"/>
                </a:solidFill>
                <a:latin typeface="Calibri"/>
                <a:ea typeface="Calibri"/>
                <a:cs typeface="Calibri"/>
                <a:sym typeface="Calibri"/>
              </a:endParaRPr>
            </a:p>
          </p:txBody>
        </p:sp>
        <p:sp>
          <p:nvSpPr>
            <p:cNvPr id="151" name="Google Shape;3232;p74"/>
            <p:cNvSpPr/>
            <p:nvPr/>
          </p:nvSpPr>
          <p:spPr>
            <a:xfrm>
              <a:off x="4245028" y="196416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152" name="Google Shape;3233;p74"/>
            <p:cNvCxnSpPr/>
            <p:nvPr/>
          </p:nvCxnSpPr>
          <p:spPr>
            <a:xfrm>
              <a:off x="4129526" y="27845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53" name="Google Shape;3234;p74"/>
            <p:cNvCxnSpPr>
              <a:stCxn id="149" idx="3"/>
              <a:endCxn id="148" idx="1"/>
            </p:cNvCxnSpPr>
            <p:nvPr/>
          </p:nvCxnSpPr>
          <p:spPr>
            <a:xfrm>
              <a:off x="3616878" y="278579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54" name="Google Shape;3235;p74"/>
            <p:cNvSpPr/>
            <p:nvPr/>
          </p:nvSpPr>
          <p:spPr>
            <a:xfrm>
              <a:off x="3725128" y="231198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155" name="Google Shape;3236;p74"/>
            <p:cNvSpPr/>
            <p:nvPr/>
          </p:nvSpPr>
          <p:spPr>
            <a:xfrm>
              <a:off x="3271278" y="230990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156" name="Google Shape;3237;p74"/>
            <p:cNvCxnSpPr/>
            <p:nvPr/>
          </p:nvCxnSpPr>
          <p:spPr>
            <a:xfrm>
              <a:off x="4129526" y="24403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57" name="Google Shape;3238;p74"/>
            <p:cNvCxnSpPr>
              <a:stCxn id="155" idx="3"/>
              <a:endCxn id="154" idx="1"/>
            </p:cNvCxnSpPr>
            <p:nvPr/>
          </p:nvCxnSpPr>
          <p:spPr>
            <a:xfrm>
              <a:off x="3616878" y="24416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58" name="Google Shape;3239;p74"/>
            <p:cNvSpPr/>
            <p:nvPr/>
          </p:nvSpPr>
          <p:spPr>
            <a:xfrm>
              <a:off x="2857853" y="231096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dirty="0">
                  <a:solidFill>
                    <a:schemeClr val="dk1"/>
                  </a:solidFill>
                  <a:latin typeface="Calibri"/>
                  <a:ea typeface="Calibri"/>
                  <a:cs typeface="Calibri"/>
                  <a:sym typeface="Calibri"/>
                </a:rPr>
                <a:t>M</a:t>
              </a:r>
              <a:r>
                <a:rPr lang="en" sz="800" dirty="0">
                  <a:solidFill>
                    <a:schemeClr val="dk1"/>
                  </a:solidFill>
                  <a:latin typeface="Calibri"/>
                  <a:ea typeface="Calibri"/>
                  <a:cs typeface="Calibri"/>
                  <a:sym typeface="Calibri"/>
                </a:rPr>
                <a:t>C</a:t>
              </a:r>
              <a:endParaRPr sz="800" b="0" i="0" u="none" strike="noStrike" cap="none" dirty="0">
                <a:solidFill>
                  <a:schemeClr val="dk1"/>
                </a:solidFill>
                <a:latin typeface="Calibri"/>
                <a:ea typeface="Calibri"/>
                <a:cs typeface="Calibri"/>
                <a:sym typeface="Calibri"/>
              </a:endParaRPr>
            </a:p>
          </p:txBody>
        </p:sp>
        <p:cxnSp>
          <p:nvCxnSpPr>
            <p:cNvPr id="159" name="Google Shape;3240;p74"/>
            <p:cNvCxnSpPr/>
            <p:nvPr/>
          </p:nvCxnSpPr>
          <p:spPr>
            <a:xfrm>
              <a:off x="3444076" y="2573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60" name="Google Shape;3241;p74"/>
            <p:cNvCxnSpPr/>
            <p:nvPr/>
          </p:nvCxnSpPr>
          <p:spPr>
            <a:xfrm>
              <a:off x="3927326" y="2573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61" name="Google Shape;3242;p74"/>
            <p:cNvCxnSpPr/>
            <p:nvPr/>
          </p:nvCxnSpPr>
          <p:spPr>
            <a:xfrm>
              <a:off x="3168353" y="24591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162" name="Google Shape;3243;p74"/>
            <p:cNvCxnSpPr/>
            <p:nvPr/>
          </p:nvCxnSpPr>
          <p:spPr>
            <a:xfrm>
              <a:off x="5039126" y="2439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63" name="Google Shape;3244;p74"/>
            <p:cNvCxnSpPr/>
            <p:nvPr/>
          </p:nvCxnSpPr>
          <p:spPr>
            <a:xfrm>
              <a:off x="5039126" y="2784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64" name="Google Shape;3245;p74"/>
            <p:cNvCxnSpPr/>
            <p:nvPr/>
          </p:nvCxnSpPr>
          <p:spPr>
            <a:xfrm>
              <a:off x="344407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65" name="Google Shape;3246;p74"/>
            <p:cNvCxnSpPr/>
            <p:nvPr/>
          </p:nvCxnSpPr>
          <p:spPr>
            <a:xfrm>
              <a:off x="392732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66" name="Google Shape;3247;p74"/>
            <p:cNvCxnSpPr/>
            <p:nvPr/>
          </p:nvCxnSpPr>
          <p:spPr>
            <a:xfrm>
              <a:off x="441467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67" name="Google Shape;3248;p74"/>
            <p:cNvCxnSpPr/>
            <p:nvPr/>
          </p:nvCxnSpPr>
          <p:spPr>
            <a:xfrm>
              <a:off x="4869476" y="2919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68" name="Google Shape;3249;p74"/>
            <p:cNvSpPr/>
            <p:nvPr/>
          </p:nvSpPr>
          <p:spPr>
            <a:xfrm>
              <a:off x="2852529" y="265404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169" name="Google Shape;3250;p74"/>
            <p:cNvCxnSpPr/>
            <p:nvPr/>
          </p:nvCxnSpPr>
          <p:spPr>
            <a:xfrm>
              <a:off x="3168353" y="27868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170" name="Google Shape;3251;p74"/>
            <p:cNvCxnSpPr/>
            <p:nvPr/>
          </p:nvCxnSpPr>
          <p:spPr>
            <a:xfrm>
              <a:off x="5944563" y="24417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1" name="Google Shape;3252;p74"/>
            <p:cNvCxnSpPr/>
            <p:nvPr/>
          </p:nvCxnSpPr>
          <p:spPr>
            <a:xfrm>
              <a:off x="5944563" y="2785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2" name="Google Shape;3253;p74"/>
            <p:cNvCxnSpPr/>
            <p:nvPr/>
          </p:nvCxnSpPr>
          <p:spPr>
            <a:xfrm>
              <a:off x="5320113" y="29214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3" name="Google Shape;3254;p74"/>
            <p:cNvCxnSpPr/>
            <p:nvPr/>
          </p:nvCxnSpPr>
          <p:spPr>
            <a:xfrm>
              <a:off x="5774913" y="29214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4" name="Google Shape;3255;p74"/>
            <p:cNvCxnSpPr/>
            <p:nvPr/>
          </p:nvCxnSpPr>
          <p:spPr>
            <a:xfrm>
              <a:off x="6848613" y="2441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5" name="Google Shape;3256;p74"/>
            <p:cNvCxnSpPr/>
            <p:nvPr/>
          </p:nvCxnSpPr>
          <p:spPr>
            <a:xfrm>
              <a:off x="6848613" y="2786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6" name="Google Shape;3257;p74"/>
            <p:cNvCxnSpPr/>
            <p:nvPr/>
          </p:nvCxnSpPr>
          <p:spPr>
            <a:xfrm>
              <a:off x="6224163" y="29215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7" name="Google Shape;3258;p74"/>
            <p:cNvCxnSpPr/>
            <p:nvPr/>
          </p:nvCxnSpPr>
          <p:spPr>
            <a:xfrm>
              <a:off x="6678963" y="29215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8" name="Google Shape;3259;p74"/>
            <p:cNvCxnSpPr/>
            <p:nvPr/>
          </p:nvCxnSpPr>
          <p:spPr>
            <a:xfrm>
              <a:off x="7752663" y="24418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9" name="Google Shape;3260;p74"/>
            <p:cNvCxnSpPr/>
            <p:nvPr/>
          </p:nvCxnSpPr>
          <p:spPr>
            <a:xfrm>
              <a:off x="7752663" y="27860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80" name="Google Shape;3261;p74"/>
            <p:cNvCxnSpPr/>
            <p:nvPr/>
          </p:nvCxnSpPr>
          <p:spPr>
            <a:xfrm>
              <a:off x="7128213" y="29215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1" name="Google Shape;3262;p74"/>
            <p:cNvCxnSpPr/>
            <p:nvPr/>
          </p:nvCxnSpPr>
          <p:spPr>
            <a:xfrm>
              <a:off x="7583013" y="29215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82" name="Google Shape;3263;p74"/>
            <p:cNvSpPr/>
            <p:nvPr/>
          </p:nvSpPr>
          <p:spPr>
            <a:xfrm>
              <a:off x="7868153" y="265633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183" name="Google Shape;3264;p74"/>
            <p:cNvSpPr/>
            <p:nvPr/>
          </p:nvSpPr>
          <p:spPr>
            <a:xfrm>
              <a:off x="7868153" y="231214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cxnSp>
          <p:nvCxnSpPr>
            <p:cNvPr id="184" name="Google Shape;3265;p74"/>
            <p:cNvCxnSpPr/>
            <p:nvPr/>
          </p:nvCxnSpPr>
          <p:spPr>
            <a:xfrm>
              <a:off x="8070351" y="257373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5" name="Google Shape;3266;p74"/>
            <p:cNvCxnSpPr/>
            <p:nvPr/>
          </p:nvCxnSpPr>
          <p:spPr>
            <a:xfrm>
              <a:off x="8070351" y="291973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86" name="Google Shape;3267;p74"/>
            <p:cNvSpPr/>
            <p:nvPr/>
          </p:nvSpPr>
          <p:spPr>
            <a:xfrm>
              <a:off x="8382353" y="265632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187" name="Google Shape;3268;p74"/>
            <p:cNvCxnSpPr>
              <a:stCxn id="186" idx="3"/>
            </p:cNvCxnSpPr>
            <p:nvPr/>
          </p:nvCxnSpPr>
          <p:spPr>
            <a:xfrm>
              <a:off x="8727953" y="278802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88" name="Google Shape;3269;p74"/>
            <p:cNvSpPr/>
            <p:nvPr/>
          </p:nvSpPr>
          <p:spPr>
            <a:xfrm>
              <a:off x="8382353" y="231213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189" name="Google Shape;3270;p74"/>
            <p:cNvCxnSpPr>
              <a:stCxn id="188" idx="3"/>
            </p:cNvCxnSpPr>
            <p:nvPr/>
          </p:nvCxnSpPr>
          <p:spPr>
            <a:xfrm>
              <a:off x="8727953" y="24438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90" name="Google Shape;3271;p74"/>
            <p:cNvSpPr/>
            <p:nvPr/>
          </p:nvSpPr>
          <p:spPr>
            <a:xfrm>
              <a:off x="8836253" y="231214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191" name="Google Shape;3272;p74"/>
            <p:cNvCxnSpPr/>
            <p:nvPr/>
          </p:nvCxnSpPr>
          <p:spPr>
            <a:xfrm>
              <a:off x="8555151" y="25758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92" name="Google Shape;3273;p74"/>
            <p:cNvCxnSpPr/>
            <p:nvPr/>
          </p:nvCxnSpPr>
          <p:spPr>
            <a:xfrm>
              <a:off x="8279428" y="24613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193" name="Google Shape;3274;p74"/>
            <p:cNvCxnSpPr/>
            <p:nvPr/>
          </p:nvCxnSpPr>
          <p:spPr>
            <a:xfrm>
              <a:off x="8555151" y="29218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94" name="Google Shape;3275;p74"/>
            <p:cNvSpPr/>
            <p:nvPr/>
          </p:nvSpPr>
          <p:spPr>
            <a:xfrm>
              <a:off x="8836253" y="265839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195" name="Google Shape;3276;p74"/>
            <p:cNvCxnSpPr/>
            <p:nvPr/>
          </p:nvCxnSpPr>
          <p:spPr>
            <a:xfrm>
              <a:off x="8279428" y="27890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96" name="Google Shape;3277;p74"/>
            <p:cNvSpPr/>
            <p:nvPr/>
          </p:nvSpPr>
          <p:spPr>
            <a:xfrm>
              <a:off x="3727791" y="335261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dirty="0">
                  <a:solidFill>
                    <a:schemeClr val="dk1"/>
                  </a:solidFill>
                  <a:latin typeface="Calibri"/>
                  <a:ea typeface="Calibri"/>
                  <a:cs typeface="Calibri"/>
                  <a:sym typeface="Calibri"/>
                </a:rPr>
                <a:t>M</a:t>
              </a:r>
              <a:r>
                <a:rPr lang="en" sz="700" dirty="0">
                  <a:solidFill>
                    <a:schemeClr val="dk1"/>
                  </a:solidFill>
                  <a:latin typeface="Calibri"/>
                  <a:ea typeface="Calibri"/>
                  <a:cs typeface="Calibri"/>
                  <a:sym typeface="Calibri"/>
                </a:rPr>
                <a:t>C</a:t>
              </a:r>
              <a:r>
                <a:rPr lang="en" sz="700" b="0" i="0" u="none" strike="noStrike" cap="none" dirty="0">
                  <a:solidFill>
                    <a:schemeClr val="dk1"/>
                  </a:solidFill>
                  <a:latin typeface="Calibri"/>
                  <a:ea typeface="Calibri"/>
                  <a:cs typeface="Calibri"/>
                  <a:sym typeface="Calibri"/>
                </a:rPr>
                <a:t>PU</a:t>
              </a:r>
              <a:endParaRPr sz="700" b="0" i="0" u="none" strike="noStrike" cap="none" dirty="0">
                <a:solidFill>
                  <a:schemeClr val="dk1"/>
                </a:solidFill>
                <a:latin typeface="Calibri"/>
                <a:ea typeface="Calibri"/>
                <a:cs typeface="Calibri"/>
                <a:sym typeface="Calibri"/>
              </a:endParaRPr>
            </a:p>
          </p:txBody>
        </p:sp>
        <p:sp>
          <p:nvSpPr>
            <p:cNvPr id="197" name="Google Shape;3278;p74"/>
            <p:cNvSpPr/>
            <p:nvPr/>
          </p:nvSpPr>
          <p:spPr>
            <a:xfrm>
              <a:off x="3273941" y="335054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198" name="Google Shape;3279;p74"/>
            <p:cNvCxnSpPr/>
            <p:nvPr/>
          </p:nvCxnSpPr>
          <p:spPr>
            <a:xfrm>
              <a:off x="4132188" y="34810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99" name="Google Shape;3280;p74"/>
            <p:cNvCxnSpPr>
              <a:stCxn id="197" idx="3"/>
              <a:endCxn id="196" idx="1"/>
            </p:cNvCxnSpPr>
            <p:nvPr/>
          </p:nvCxnSpPr>
          <p:spPr>
            <a:xfrm>
              <a:off x="3619541" y="348224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00" name="Google Shape;3281;p74"/>
            <p:cNvSpPr/>
            <p:nvPr/>
          </p:nvSpPr>
          <p:spPr>
            <a:xfrm>
              <a:off x="3727791" y="300843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201" name="Google Shape;3282;p74"/>
            <p:cNvSpPr/>
            <p:nvPr/>
          </p:nvSpPr>
          <p:spPr>
            <a:xfrm>
              <a:off x="3273941" y="300635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02" name="Google Shape;3283;p74"/>
            <p:cNvCxnSpPr/>
            <p:nvPr/>
          </p:nvCxnSpPr>
          <p:spPr>
            <a:xfrm>
              <a:off x="4132188" y="3136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03" name="Google Shape;3284;p74"/>
            <p:cNvCxnSpPr>
              <a:stCxn id="201" idx="3"/>
              <a:endCxn id="200" idx="1"/>
            </p:cNvCxnSpPr>
            <p:nvPr/>
          </p:nvCxnSpPr>
          <p:spPr>
            <a:xfrm>
              <a:off x="3619541" y="31380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04" name="Google Shape;3285;p74"/>
            <p:cNvSpPr/>
            <p:nvPr/>
          </p:nvSpPr>
          <p:spPr>
            <a:xfrm>
              <a:off x="2860516" y="300741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05" name="Google Shape;3286;p74"/>
            <p:cNvCxnSpPr/>
            <p:nvPr/>
          </p:nvCxnSpPr>
          <p:spPr>
            <a:xfrm>
              <a:off x="3446738" y="3270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06" name="Google Shape;3287;p74"/>
            <p:cNvCxnSpPr/>
            <p:nvPr/>
          </p:nvCxnSpPr>
          <p:spPr>
            <a:xfrm>
              <a:off x="3929988" y="3270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07" name="Google Shape;3288;p74"/>
            <p:cNvCxnSpPr/>
            <p:nvPr/>
          </p:nvCxnSpPr>
          <p:spPr>
            <a:xfrm>
              <a:off x="3171016" y="315555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08" name="Google Shape;3289;p74"/>
            <p:cNvCxnSpPr/>
            <p:nvPr/>
          </p:nvCxnSpPr>
          <p:spPr>
            <a:xfrm>
              <a:off x="5041788" y="31363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09" name="Google Shape;3290;p74"/>
            <p:cNvCxnSpPr/>
            <p:nvPr/>
          </p:nvCxnSpPr>
          <p:spPr>
            <a:xfrm>
              <a:off x="5041788" y="34805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10" name="Google Shape;3291;p74"/>
            <p:cNvCxnSpPr/>
            <p:nvPr/>
          </p:nvCxnSpPr>
          <p:spPr>
            <a:xfrm>
              <a:off x="344673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11" name="Google Shape;3292;p74"/>
            <p:cNvCxnSpPr/>
            <p:nvPr/>
          </p:nvCxnSpPr>
          <p:spPr>
            <a:xfrm>
              <a:off x="392998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12" name="Google Shape;3293;p74"/>
            <p:cNvCxnSpPr/>
            <p:nvPr/>
          </p:nvCxnSpPr>
          <p:spPr>
            <a:xfrm>
              <a:off x="441733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13" name="Google Shape;3294;p74"/>
            <p:cNvCxnSpPr/>
            <p:nvPr/>
          </p:nvCxnSpPr>
          <p:spPr>
            <a:xfrm>
              <a:off x="4872138" y="36160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14" name="Google Shape;3295;p74"/>
            <p:cNvSpPr/>
            <p:nvPr/>
          </p:nvSpPr>
          <p:spPr>
            <a:xfrm>
              <a:off x="2855191" y="335049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15" name="Google Shape;3296;p74"/>
            <p:cNvCxnSpPr/>
            <p:nvPr/>
          </p:nvCxnSpPr>
          <p:spPr>
            <a:xfrm>
              <a:off x="3171016" y="348325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16" name="Google Shape;3297;p74"/>
            <p:cNvCxnSpPr/>
            <p:nvPr/>
          </p:nvCxnSpPr>
          <p:spPr>
            <a:xfrm>
              <a:off x="5947226" y="31382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17" name="Google Shape;3298;p74"/>
            <p:cNvCxnSpPr/>
            <p:nvPr/>
          </p:nvCxnSpPr>
          <p:spPr>
            <a:xfrm>
              <a:off x="5947226" y="34824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18" name="Google Shape;3299;p74"/>
            <p:cNvCxnSpPr/>
            <p:nvPr/>
          </p:nvCxnSpPr>
          <p:spPr>
            <a:xfrm>
              <a:off x="5322776" y="36179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19" name="Google Shape;3300;p74"/>
            <p:cNvCxnSpPr/>
            <p:nvPr/>
          </p:nvCxnSpPr>
          <p:spPr>
            <a:xfrm>
              <a:off x="5777576" y="36179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0" name="Google Shape;3301;p74"/>
            <p:cNvCxnSpPr/>
            <p:nvPr/>
          </p:nvCxnSpPr>
          <p:spPr>
            <a:xfrm>
              <a:off x="6851276" y="31382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1" name="Google Shape;3302;p74"/>
            <p:cNvCxnSpPr/>
            <p:nvPr/>
          </p:nvCxnSpPr>
          <p:spPr>
            <a:xfrm>
              <a:off x="6851276" y="3482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2" name="Google Shape;3303;p74"/>
            <p:cNvCxnSpPr/>
            <p:nvPr/>
          </p:nvCxnSpPr>
          <p:spPr>
            <a:xfrm>
              <a:off x="6226826" y="36179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3" name="Google Shape;3304;p74"/>
            <p:cNvCxnSpPr/>
            <p:nvPr/>
          </p:nvCxnSpPr>
          <p:spPr>
            <a:xfrm>
              <a:off x="6681626" y="36179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4" name="Google Shape;3305;p74"/>
            <p:cNvCxnSpPr/>
            <p:nvPr/>
          </p:nvCxnSpPr>
          <p:spPr>
            <a:xfrm>
              <a:off x="7300526" y="34825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5" name="Google Shape;3306;p74"/>
            <p:cNvCxnSpPr/>
            <p:nvPr/>
          </p:nvCxnSpPr>
          <p:spPr>
            <a:xfrm>
              <a:off x="7755326" y="31383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6" name="Google Shape;3307;p74"/>
            <p:cNvCxnSpPr/>
            <p:nvPr/>
          </p:nvCxnSpPr>
          <p:spPr>
            <a:xfrm>
              <a:off x="7755326" y="348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7" name="Google Shape;3308;p74"/>
            <p:cNvCxnSpPr/>
            <p:nvPr/>
          </p:nvCxnSpPr>
          <p:spPr>
            <a:xfrm>
              <a:off x="7130876" y="36180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8" name="Google Shape;3309;p74"/>
            <p:cNvCxnSpPr/>
            <p:nvPr/>
          </p:nvCxnSpPr>
          <p:spPr>
            <a:xfrm>
              <a:off x="7585676" y="36180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29" name="Google Shape;3310;p74"/>
            <p:cNvSpPr/>
            <p:nvPr/>
          </p:nvSpPr>
          <p:spPr>
            <a:xfrm>
              <a:off x="7870816" y="335278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230" name="Google Shape;3311;p74"/>
            <p:cNvSpPr/>
            <p:nvPr/>
          </p:nvSpPr>
          <p:spPr>
            <a:xfrm>
              <a:off x="7870816" y="300859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cxnSp>
          <p:nvCxnSpPr>
            <p:cNvPr id="231" name="Google Shape;3312;p74"/>
            <p:cNvCxnSpPr/>
            <p:nvPr/>
          </p:nvCxnSpPr>
          <p:spPr>
            <a:xfrm>
              <a:off x="8073013" y="32701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32" name="Google Shape;3313;p74"/>
            <p:cNvCxnSpPr/>
            <p:nvPr/>
          </p:nvCxnSpPr>
          <p:spPr>
            <a:xfrm>
              <a:off x="8073013" y="361618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33" name="Google Shape;3314;p74"/>
            <p:cNvSpPr/>
            <p:nvPr/>
          </p:nvSpPr>
          <p:spPr>
            <a:xfrm>
              <a:off x="8385016" y="335277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34" name="Google Shape;3315;p74"/>
            <p:cNvCxnSpPr>
              <a:stCxn id="233" idx="3"/>
            </p:cNvCxnSpPr>
            <p:nvPr/>
          </p:nvCxnSpPr>
          <p:spPr>
            <a:xfrm>
              <a:off x="8730616" y="348447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35" name="Google Shape;3316;p74"/>
            <p:cNvSpPr/>
            <p:nvPr/>
          </p:nvSpPr>
          <p:spPr>
            <a:xfrm>
              <a:off x="8385016" y="300858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36" name="Google Shape;3317;p74"/>
            <p:cNvCxnSpPr>
              <a:stCxn id="235" idx="3"/>
            </p:cNvCxnSpPr>
            <p:nvPr/>
          </p:nvCxnSpPr>
          <p:spPr>
            <a:xfrm>
              <a:off x="8730616" y="314028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37" name="Google Shape;3318;p74"/>
            <p:cNvSpPr/>
            <p:nvPr/>
          </p:nvSpPr>
          <p:spPr>
            <a:xfrm>
              <a:off x="8838916" y="300859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38" name="Google Shape;3319;p74"/>
            <p:cNvCxnSpPr/>
            <p:nvPr/>
          </p:nvCxnSpPr>
          <p:spPr>
            <a:xfrm>
              <a:off x="8557813" y="3272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39" name="Google Shape;3320;p74"/>
            <p:cNvCxnSpPr/>
            <p:nvPr/>
          </p:nvCxnSpPr>
          <p:spPr>
            <a:xfrm>
              <a:off x="8282091" y="31577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40" name="Google Shape;3321;p74"/>
            <p:cNvCxnSpPr/>
            <p:nvPr/>
          </p:nvCxnSpPr>
          <p:spPr>
            <a:xfrm>
              <a:off x="8557813" y="3618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1" name="Google Shape;3322;p74"/>
            <p:cNvSpPr/>
            <p:nvPr/>
          </p:nvSpPr>
          <p:spPr>
            <a:xfrm>
              <a:off x="8838916" y="335484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42" name="Google Shape;3323;p74"/>
            <p:cNvCxnSpPr/>
            <p:nvPr/>
          </p:nvCxnSpPr>
          <p:spPr>
            <a:xfrm>
              <a:off x="8282091" y="34854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43" name="Google Shape;3324;p74"/>
            <p:cNvCxnSpPr/>
            <p:nvPr/>
          </p:nvCxnSpPr>
          <p:spPr>
            <a:xfrm>
              <a:off x="4414676" y="2227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4" name="Google Shape;3325;p74"/>
            <p:cNvSpPr/>
            <p:nvPr/>
          </p:nvSpPr>
          <p:spPr>
            <a:xfrm>
              <a:off x="4697741" y="196406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45" name="Google Shape;3326;p74"/>
            <p:cNvCxnSpPr/>
            <p:nvPr/>
          </p:nvCxnSpPr>
          <p:spPr>
            <a:xfrm>
              <a:off x="4867388" y="22274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6" name="Google Shape;3327;p74"/>
            <p:cNvSpPr/>
            <p:nvPr/>
          </p:nvSpPr>
          <p:spPr>
            <a:xfrm>
              <a:off x="5150478" y="196594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47" name="Google Shape;3328;p74"/>
            <p:cNvCxnSpPr/>
            <p:nvPr/>
          </p:nvCxnSpPr>
          <p:spPr>
            <a:xfrm>
              <a:off x="5320126" y="22293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8" name="Google Shape;3329;p74"/>
            <p:cNvSpPr/>
            <p:nvPr/>
          </p:nvSpPr>
          <p:spPr>
            <a:xfrm>
              <a:off x="5603191" y="196584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49" name="Google Shape;3330;p74"/>
            <p:cNvCxnSpPr/>
            <p:nvPr/>
          </p:nvCxnSpPr>
          <p:spPr>
            <a:xfrm>
              <a:off x="5772838" y="2229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0" name="Google Shape;3331;p74"/>
            <p:cNvSpPr/>
            <p:nvPr/>
          </p:nvSpPr>
          <p:spPr>
            <a:xfrm>
              <a:off x="6060291" y="196421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51" name="Google Shape;3332;p74"/>
            <p:cNvCxnSpPr/>
            <p:nvPr/>
          </p:nvCxnSpPr>
          <p:spPr>
            <a:xfrm>
              <a:off x="6229938" y="22276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2" name="Google Shape;3333;p74"/>
            <p:cNvSpPr/>
            <p:nvPr/>
          </p:nvSpPr>
          <p:spPr>
            <a:xfrm>
              <a:off x="6513003" y="196411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53" name="Google Shape;3334;p74"/>
            <p:cNvCxnSpPr/>
            <p:nvPr/>
          </p:nvCxnSpPr>
          <p:spPr>
            <a:xfrm>
              <a:off x="6682651" y="22275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4" name="Google Shape;3335;p74"/>
            <p:cNvSpPr/>
            <p:nvPr/>
          </p:nvSpPr>
          <p:spPr>
            <a:xfrm>
              <a:off x="6965741" y="196599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55" name="Google Shape;3336;p74"/>
            <p:cNvCxnSpPr/>
            <p:nvPr/>
          </p:nvCxnSpPr>
          <p:spPr>
            <a:xfrm>
              <a:off x="7135388" y="22294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6" name="Google Shape;3337;p74"/>
            <p:cNvSpPr/>
            <p:nvPr/>
          </p:nvSpPr>
          <p:spPr>
            <a:xfrm>
              <a:off x="7418453" y="196589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57" name="Google Shape;3338;p74"/>
            <p:cNvCxnSpPr/>
            <p:nvPr/>
          </p:nvCxnSpPr>
          <p:spPr>
            <a:xfrm>
              <a:off x="7588101" y="22293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58" name="Google Shape;3339;p74"/>
            <p:cNvCxnSpPr/>
            <p:nvPr/>
          </p:nvCxnSpPr>
          <p:spPr>
            <a:xfrm>
              <a:off x="4417326" y="18771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9" name="Google Shape;3340;p74"/>
            <p:cNvSpPr/>
            <p:nvPr/>
          </p:nvSpPr>
          <p:spPr>
            <a:xfrm>
              <a:off x="4701503" y="16529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60" name="Google Shape;3341;p74"/>
            <p:cNvCxnSpPr/>
            <p:nvPr/>
          </p:nvCxnSpPr>
          <p:spPr>
            <a:xfrm>
              <a:off x="4873801" y="1881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1" name="Google Shape;3342;p74"/>
            <p:cNvSpPr/>
            <p:nvPr/>
          </p:nvSpPr>
          <p:spPr>
            <a:xfrm>
              <a:off x="5157978" y="16549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62" name="Google Shape;3343;p74"/>
            <p:cNvCxnSpPr/>
            <p:nvPr/>
          </p:nvCxnSpPr>
          <p:spPr>
            <a:xfrm>
              <a:off x="5330276" y="18835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3" name="Google Shape;3344;p74"/>
            <p:cNvSpPr/>
            <p:nvPr/>
          </p:nvSpPr>
          <p:spPr>
            <a:xfrm>
              <a:off x="5603178" y="16548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64" name="Google Shape;3345;p74"/>
            <p:cNvCxnSpPr/>
            <p:nvPr/>
          </p:nvCxnSpPr>
          <p:spPr>
            <a:xfrm>
              <a:off x="5775476" y="18834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5" name="Google Shape;3346;p74"/>
            <p:cNvSpPr/>
            <p:nvPr/>
          </p:nvSpPr>
          <p:spPr>
            <a:xfrm>
              <a:off x="6048378" y="16484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66" name="Google Shape;3347;p74"/>
            <p:cNvCxnSpPr/>
            <p:nvPr/>
          </p:nvCxnSpPr>
          <p:spPr>
            <a:xfrm>
              <a:off x="6220676" y="18770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7" name="Google Shape;3348;p74"/>
            <p:cNvSpPr/>
            <p:nvPr/>
          </p:nvSpPr>
          <p:spPr>
            <a:xfrm>
              <a:off x="6504853" y="16529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68" name="Google Shape;3349;p74"/>
            <p:cNvCxnSpPr/>
            <p:nvPr/>
          </p:nvCxnSpPr>
          <p:spPr>
            <a:xfrm>
              <a:off x="6677151" y="18815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9" name="Google Shape;3350;p74"/>
            <p:cNvSpPr/>
            <p:nvPr/>
          </p:nvSpPr>
          <p:spPr>
            <a:xfrm>
              <a:off x="6961328" y="16548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70" name="Google Shape;3351;p74"/>
            <p:cNvCxnSpPr/>
            <p:nvPr/>
          </p:nvCxnSpPr>
          <p:spPr>
            <a:xfrm>
              <a:off x="7133626" y="18835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1" name="Google Shape;3352;p74"/>
            <p:cNvSpPr/>
            <p:nvPr/>
          </p:nvSpPr>
          <p:spPr>
            <a:xfrm>
              <a:off x="7406528" y="16547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72" name="Google Shape;3353;p74"/>
            <p:cNvCxnSpPr/>
            <p:nvPr/>
          </p:nvCxnSpPr>
          <p:spPr>
            <a:xfrm>
              <a:off x="7578826" y="18834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3" name="Google Shape;3354;p74"/>
            <p:cNvSpPr/>
            <p:nvPr/>
          </p:nvSpPr>
          <p:spPr>
            <a:xfrm>
              <a:off x="3725128" y="5087469"/>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JTLB</a:t>
              </a:r>
              <a:endParaRPr sz="1000" b="0" i="0" u="none" strike="noStrike" cap="none">
                <a:solidFill>
                  <a:schemeClr val="dk1"/>
                </a:solidFill>
                <a:latin typeface="Calibri"/>
                <a:ea typeface="Calibri"/>
                <a:cs typeface="Calibri"/>
                <a:sym typeface="Calibri"/>
              </a:endParaRPr>
            </a:p>
          </p:txBody>
        </p:sp>
        <p:sp>
          <p:nvSpPr>
            <p:cNvPr id="274" name="Google Shape;3355;p74"/>
            <p:cNvSpPr/>
            <p:nvPr/>
          </p:nvSpPr>
          <p:spPr>
            <a:xfrm>
              <a:off x="3726453" y="404684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275" name="Google Shape;3356;p74"/>
            <p:cNvSpPr/>
            <p:nvPr/>
          </p:nvSpPr>
          <p:spPr>
            <a:xfrm>
              <a:off x="3272603" y="404477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sp>
          <p:nvSpPr>
            <p:cNvPr id="276" name="Google Shape;3357;p74"/>
            <p:cNvSpPr/>
            <p:nvPr/>
          </p:nvSpPr>
          <p:spPr>
            <a:xfrm>
              <a:off x="4246453" y="509135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77" name="Google Shape;3358;p74"/>
            <p:cNvCxnSpPr/>
            <p:nvPr/>
          </p:nvCxnSpPr>
          <p:spPr>
            <a:xfrm>
              <a:off x="4130851" y="417525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78" name="Google Shape;3359;p74"/>
            <p:cNvCxnSpPr>
              <a:stCxn id="275" idx="3"/>
              <a:endCxn id="274" idx="1"/>
            </p:cNvCxnSpPr>
            <p:nvPr/>
          </p:nvCxnSpPr>
          <p:spPr>
            <a:xfrm>
              <a:off x="3618203" y="417647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79" name="Google Shape;3360;p74"/>
            <p:cNvSpPr/>
            <p:nvPr/>
          </p:nvSpPr>
          <p:spPr>
            <a:xfrm>
              <a:off x="3726453" y="370265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280" name="Google Shape;3361;p74"/>
            <p:cNvSpPr/>
            <p:nvPr/>
          </p:nvSpPr>
          <p:spPr>
            <a:xfrm>
              <a:off x="3272603" y="370058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81" name="Google Shape;3362;p74"/>
            <p:cNvCxnSpPr/>
            <p:nvPr/>
          </p:nvCxnSpPr>
          <p:spPr>
            <a:xfrm>
              <a:off x="4130851" y="38310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82" name="Google Shape;3363;p74"/>
            <p:cNvCxnSpPr>
              <a:stCxn id="280" idx="3"/>
              <a:endCxn id="279" idx="1"/>
            </p:cNvCxnSpPr>
            <p:nvPr/>
          </p:nvCxnSpPr>
          <p:spPr>
            <a:xfrm>
              <a:off x="3618203" y="383228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83" name="Google Shape;3364;p74"/>
            <p:cNvSpPr/>
            <p:nvPr/>
          </p:nvSpPr>
          <p:spPr>
            <a:xfrm>
              <a:off x="2859178" y="370164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84" name="Google Shape;3365;p74"/>
            <p:cNvCxnSpPr/>
            <p:nvPr/>
          </p:nvCxnSpPr>
          <p:spPr>
            <a:xfrm>
              <a:off x="3445401" y="3964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85" name="Google Shape;3366;p74"/>
            <p:cNvCxnSpPr/>
            <p:nvPr/>
          </p:nvCxnSpPr>
          <p:spPr>
            <a:xfrm>
              <a:off x="3928651" y="3964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86" name="Google Shape;3367;p74"/>
            <p:cNvCxnSpPr/>
            <p:nvPr/>
          </p:nvCxnSpPr>
          <p:spPr>
            <a:xfrm>
              <a:off x="3169678" y="38497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87" name="Google Shape;3368;p74"/>
            <p:cNvCxnSpPr/>
            <p:nvPr/>
          </p:nvCxnSpPr>
          <p:spPr>
            <a:xfrm>
              <a:off x="5040451" y="38305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88" name="Google Shape;3369;p74"/>
            <p:cNvCxnSpPr/>
            <p:nvPr/>
          </p:nvCxnSpPr>
          <p:spPr>
            <a:xfrm>
              <a:off x="5040451" y="41747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89" name="Google Shape;3370;p74"/>
            <p:cNvCxnSpPr/>
            <p:nvPr/>
          </p:nvCxnSpPr>
          <p:spPr>
            <a:xfrm>
              <a:off x="344540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90" name="Google Shape;3371;p74"/>
            <p:cNvCxnSpPr/>
            <p:nvPr/>
          </p:nvCxnSpPr>
          <p:spPr>
            <a:xfrm>
              <a:off x="392865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91" name="Google Shape;3372;p74"/>
            <p:cNvCxnSpPr/>
            <p:nvPr/>
          </p:nvCxnSpPr>
          <p:spPr>
            <a:xfrm>
              <a:off x="441600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92" name="Google Shape;3373;p74"/>
            <p:cNvCxnSpPr/>
            <p:nvPr/>
          </p:nvCxnSpPr>
          <p:spPr>
            <a:xfrm>
              <a:off x="4870801" y="4310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93" name="Google Shape;3374;p74"/>
            <p:cNvSpPr/>
            <p:nvPr/>
          </p:nvSpPr>
          <p:spPr>
            <a:xfrm>
              <a:off x="2853853" y="4044718"/>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294" name="Google Shape;3375;p74"/>
            <p:cNvCxnSpPr/>
            <p:nvPr/>
          </p:nvCxnSpPr>
          <p:spPr>
            <a:xfrm>
              <a:off x="3169678" y="41774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95" name="Google Shape;3376;p74"/>
            <p:cNvCxnSpPr/>
            <p:nvPr/>
          </p:nvCxnSpPr>
          <p:spPr>
            <a:xfrm>
              <a:off x="5945888" y="3832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96" name="Google Shape;3377;p74"/>
            <p:cNvCxnSpPr/>
            <p:nvPr/>
          </p:nvCxnSpPr>
          <p:spPr>
            <a:xfrm>
              <a:off x="5945888" y="41766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97" name="Google Shape;3378;p74"/>
            <p:cNvCxnSpPr/>
            <p:nvPr/>
          </p:nvCxnSpPr>
          <p:spPr>
            <a:xfrm>
              <a:off x="5321438" y="43121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98" name="Google Shape;3379;p74"/>
            <p:cNvCxnSpPr/>
            <p:nvPr/>
          </p:nvCxnSpPr>
          <p:spPr>
            <a:xfrm>
              <a:off x="5776238" y="43121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99" name="Google Shape;3380;p74"/>
            <p:cNvCxnSpPr/>
            <p:nvPr/>
          </p:nvCxnSpPr>
          <p:spPr>
            <a:xfrm>
              <a:off x="6849938" y="383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0" name="Google Shape;3381;p74"/>
            <p:cNvCxnSpPr/>
            <p:nvPr/>
          </p:nvCxnSpPr>
          <p:spPr>
            <a:xfrm>
              <a:off x="6849938" y="41766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1" name="Google Shape;3382;p74"/>
            <p:cNvCxnSpPr/>
            <p:nvPr/>
          </p:nvCxnSpPr>
          <p:spPr>
            <a:xfrm>
              <a:off x="6225488" y="43121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2" name="Google Shape;3383;p74"/>
            <p:cNvCxnSpPr/>
            <p:nvPr/>
          </p:nvCxnSpPr>
          <p:spPr>
            <a:xfrm>
              <a:off x="6680288" y="43121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3" name="Google Shape;3384;p74"/>
            <p:cNvCxnSpPr/>
            <p:nvPr/>
          </p:nvCxnSpPr>
          <p:spPr>
            <a:xfrm>
              <a:off x="7753988" y="38325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4" name="Google Shape;3385;p74"/>
            <p:cNvCxnSpPr/>
            <p:nvPr/>
          </p:nvCxnSpPr>
          <p:spPr>
            <a:xfrm>
              <a:off x="7753988" y="41767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5" name="Google Shape;3386;p74"/>
            <p:cNvCxnSpPr/>
            <p:nvPr/>
          </p:nvCxnSpPr>
          <p:spPr>
            <a:xfrm>
              <a:off x="7129538" y="43122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6" name="Google Shape;3387;p74"/>
            <p:cNvCxnSpPr/>
            <p:nvPr/>
          </p:nvCxnSpPr>
          <p:spPr>
            <a:xfrm>
              <a:off x="7584338" y="43122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307" name="Google Shape;3388;p74"/>
            <p:cNvSpPr/>
            <p:nvPr/>
          </p:nvSpPr>
          <p:spPr>
            <a:xfrm>
              <a:off x="7869478" y="404700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308" name="Google Shape;3389;p74"/>
            <p:cNvSpPr/>
            <p:nvPr/>
          </p:nvSpPr>
          <p:spPr>
            <a:xfrm>
              <a:off x="7869478" y="370281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cxnSp>
          <p:nvCxnSpPr>
            <p:cNvPr id="436" name="Google Shape;3390;p74"/>
            <p:cNvCxnSpPr/>
            <p:nvPr/>
          </p:nvCxnSpPr>
          <p:spPr>
            <a:xfrm>
              <a:off x="8071676" y="3964412"/>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53" name="Google Shape;3391;p74"/>
            <p:cNvCxnSpPr/>
            <p:nvPr/>
          </p:nvCxnSpPr>
          <p:spPr>
            <a:xfrm>
              <a:off x="8071676" y="4310412"/>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54" name="Google Shape;3392;p74"/>
            <p:cNvSpPr/>
            <p:nvPr/>
          </p:nvSpPr>
          <p:spPr>
            <a:xfrm>
              <a:off x="8383678" y="404699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55" name="Google Shape;3393;p74"/>
            <p:cNvCxnSpPr>
              <a:stCxn id="454" idx="3"/>
            </p:cNvCxnSpPr>
            <p:nvPr/>
          </p:nvCxnSpPr>
          <p:spPr>
            <a:xfrm>
              <a:off x="8729278" y="417869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56" name="Google Shape;3394;p74"/>
            <p:cNvSpPr/>
            <p:nvPr/>
          </p:nvSpPr>
          <p:spPr>
            <a:xfrm>
              <a:off x="8383678" y="370280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57" name="Google Shape;3395;p74"/>
            <p:cNvCxnSpPr>
              <a:stCxn id="456" idx="3"/>
            </p:cNvCxnSpPr>
            <p:nvPr/>
          </p:nvCxnSpPr>
          <p:spPr>
            <a:xfrm>
              <a:off x="8729278" y="38345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58" name="Google Shape;3396;p74"/>
            <p:cNvSpPr/>
            <p:nvPr/>
          </p:nvSpPr>
          <p:spPr>
            <a:xfrm>
              <a:off x="8837578" y="370281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459" name="Google Shape;3397;p74"/>
            <p:cNvCxnSpPr/>
            <p:nvPr/>
          </p:nvCxnSpPr>
          <p:spPr>
            <a:xfrm>
              <a:off x="8261420" y="40596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60" name="Google Shape;3398;p74"/>
            <p:cNvCxnSpPr/>
            <p:nvPr/>
          </p:nvCxnSpPr>
          <p:spPr>
            <a:xfrm>
              <a:off x="8280753" y="38520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61" name="Google Shape;3399;p74"/>
            <p:cNvCxnSpPr/>
            <p:nvPr/>
          </p:nvCxnSpPr>
          <p:spPr>
            <a:xfrm>
              <a:off x="8556476" y="43124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62" name="Google Shape;3400;p74"/>
            <p:cNvSpPr/>
            <p:nvPr/>
          </p:nvSpPr>
          <p:spPr>
            <a:xfrm>
              <a:off x="8837578" y="404906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463" name="Google Shape;3401;p74"/>
            <p:cNvCxnSpPr/>
            <p:nvPr/>
          </p:nvCxnSpPr>
          <p:spPr>
            <a:xfrm>
              <a:off x="8280753" y="41797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64" name="Google Shape;3402;p74"/>
            <p:cNvSpPr/>
            <p:nvPr/>
          </p:nvSpPr>
          <p:spPr>
            <a:xfrm>
              <a:off x="3729116" y="474329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465" name="Google Shape;3403;p74"/>
            <p:cNvSpPr/>
            <p:nvPr/>
          </p:nvSpPr>
          <p:spPr>
            <a:xfrm>
              <a:off x="3275266" y="474122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66" name="Google Shape;3404;p74"/>
            <p:cNvCxnSpPr/>
            <p:nvPr/>
          </p:nvCxnSpPr>
          <p:spPr>
            <a:xfrm>
              <a:off x="4133513" y="487170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67" name="Google Shape;3405;p74"/>
            <p:cNvCxnSpPr>
              <a:stCxn id="465" idx="3"/>
              <a:endCxn id="464" idx="1"/>
            </p:cNvCxnSpPr>
            <p:nvPr/>
          </p:nvCxnSpPr>
          <p:spPr>
            <a:xfrm>
              <a:off x="3620866" y="487292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68" name="Google Shape;3406;p74"/>
            <p:cNvSpPr/>
            <p:nvPr/>
          </p:nvSpPr>
          <p:spPr>
            <a:xfrm>
              <a:off x="3729116" y="439910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469" name="Google Shape;3407;p74"/>
            <p:cNvSpPr/>
            <p:nvPr/>
          </p:nvSpPr>
          <p:spPr>
            <a:xfrm>
              <a:off x="3275266" y="439703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70" name="Google Shape;3408;p74"/>
            <p:cNvCxnSpPr/>
            <p:nvPr/>
          </p:nvCxnSpPr>
          <p:spPr>
            <a:xfrm>
              <a:off x="4133513" y="4527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71" name="Google Shape;3409;p74"/>
            <p:cNvCxnSpPr>
              <a:stCxn id="469" idx="3"/>
              <a:endCxn id="468" idx="1"/>
            </p:cNvCxnSpPr>
            <p:nvPr/>
          </p:nvCxnSpPr>
          <p:spPr>
            <a:xfrm>
              <a:off x="3620866" y="45287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72" name="Google Shape;3410;p74"/>
            <p:cNvSpPr/>
            <p:nvPr/>
          </p:nvSpPr>
          <p:spPr>
            <a:xfrm>
              <a:off x="2861841" y="439809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473" name="Google Shape;3411;p74"/>
            <p:cNvCxnSpPr/>
            <p:nvPr/>
          </p:nvCxnSpPr>
          <p:spPr>
            <a:xfrm>
              <a:off x="3448063" y="4660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74" name="Google Shape;3412;p74"/>
            <p:cNvCxnSpPr/>
            <p:nvPr/>
          </p:nvCxnSpPr>
          <p:spPr>
            <a:xfrm>
              <a:off x="3931313" y="4660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75" name="Google Shape;3413;p74"/>
            <p:cNvCxnSpPr/>
            <p:nvPr/>
          </p:nvCxnSpPr>
          <p:spPr>
            <a:xfrm>
              <a:off x="3172341" y="45462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76" name="Google Shape;3414;p74"/>
            <p:cNvCxnSpPr/>
            <p:nvPr/>
          </p:nvCxnSpPr>
          <p:spPr>
            <a:xfrm>
              <a:off x="5043113" y="45270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77" name="Google Shape;3415;p74"/>
            <p:cNvCxnSpPr/>
            <p:nvPr/>
          </p:nvCxnSpPr>
          <p:spPr>
            <a:xfrm>
              <a:off x="5043113" y="48712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78" name="Google Shape;3416;p74"/>
            <p:cNvCxnSpPr/>
            <p:nvPr/>
          </p:nvCxnSpPr>
          <p:spPr>
            <a:xfrm>
              <a:off x="4418663" y="5006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79" name="Google Shape;3417;p74"/>
            <p:cNvCxnSpPr/>
            <p:nvPr/>
          </p:nvCxnSpPr>
          <p:spPr>
            <a:xfrm>
              <a:off x="4873463" y="50067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80" name="Google Shape;3418;p74"/>
            <p:cNvSpPr/>
            <p:nvPr/>
          </p:nvSpPr>
          <p:spPr>
            <a:xfrm>
              <a:off x="2856515" y="474116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481" name="Google Shape;3419;p74"/>
            <p:cNvCxnSpPr/>
            <p:nvPr/>
          </p:nvCxnSpPr>
          <p:spPr>
            <a:xfrm>
              <a:off x="3172341" y="48739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82" name="Google Shape;3420;p74"/>
            <p:cNvCxnSpPr/>
            <p:nvPr/>
          </p:nvCxnSpPr>
          <p:spPr>
            <a:xfrm>
              <a:off x="5948551" y="4528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3" name="Google Shape;3421;p74"/>
            <p:cNvCxnSpPr/>
            <p:nvPr/>
          </p:nvCxnSpPr>
          <p:spPr>
            <a:xfrm>
              <a:off x="5948551" y="4873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4" name="Google Shape;3422;p74"/>
            <p:cNvCxnSpPr/>
            <p:nvPr/>
          </p:nvCxnSpPr>
          <p:spPr>
            <a:xfrm>
              <a:off x="5324101" y="5008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85" name="Google Shape;3423;p74"/>
            <p:cNvCxnSpPr/>
            <p:nvPr/>
          </p:nvCxnSpPr>
          <p:spPr>
            <a:xfrm>
              <a:off x="5778901" y="5008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86" name="Google Shape;3424;p74"/>
            <p:cNvCxnSpPr/>
            <p:nvPr/>
          </p:nvCxnSpPr>
          <p:spPr>
            <a:xfrm>
              <a:off x="6852601" y="4528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7" name="Google Shape;3425;p74"/>
            <p:cNvCxnSpPr/>
            <p:nvPr/>
          </p:nvCxnSpPr>
          <p:spPr>
            <a:xfrm>
              <a:off x="6852601" y="4873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8" name="Google Shape;3426;p74"/>
            <p:cNvCxnSpPr/>
            <p:nvPr/>
          </p:nvCxnSpPr>
          <p:spPr>
            <a:xfrm>
              <a:off x="6228151" y="50086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89" name="Google Shape;3427;p74"/>
            <p:cNvCxnSpPr/>
            <p:nvPr/>
          </p:nvCxnSpPr>
          <p:spPr>
            <a:xfrm>
              <a:off x="6682951" y="50086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90" name="Google Shape;3428;p74"/>
            <p:cNvCxnSpPr/>
            <p:nvPr/>
          </p:nvCxnSpPr>
          <p:spPr>
            <a:xfrm>
              <a:off x="7756651" y="4529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91" name="Google Shape;3429;p74"/>
            <p:cNvCxnSpPr/>
            <p:nvPr/>
          </p:nvCxnSpPr>
          <p:spPr>
            <a:xfrm>
              <a:off x="7756651" y="48731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92" name="Google Shape;3430;p74"/>
            <p:cNvCxnSpPr/>
            <p:nvPr/>
          </p:nvCxnSpPr>
          <p:spPr>
            <a:xfrm>
              <a:off x="7132201" y="50086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93" name="Google Shape;3431;p74"/>
            <p:cNvCxnSpPr/>
            <p:nvPr/>
          </p:nvCxnSpPr>
          <p:spPr>
            <a:xfrm>
              <a:off x="7587001" y="50086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94" name="Google Shape;3432;p74"/>
            <p:cNvSpPr/>
            <p:nvPr/>
          </p:nvSpPr>
          <p:spPr>
            <a:xfrm>
              <a:off x="7872141" y="474345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sp>
          <p:nvSpPr>
            <p:cNvPr id="495" name="Google Shape;3433;p74"/>
            <p:cNvSpPr/>
            <p:nvPr/>
          </p:nvSpPr>
          <p:spPr>
            <a:xfrm>
              <a:off x="7872141" y="439926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r>
                <a:rPr lang="en" sz="700" b="0" i="0" u="none" strike="noStrike" cap="none">
                  <a:solidFill>
                    <a:schemeClr val="dk1"/>
                  </a:solidFill>
                  <a:latin typeface="Calibri"/>
                  <a:ea typeface="Calibri"/>
                  <a:cs typeface="Calibri"/>
                  <a:sym typeface="Calibri"/>
                </a:rPr>
                <a:t>PU</a:t>
              </a:r>
              <a:endParaRPr sz="700" b="0" i="0" u="none" strike="noStrike" cap="none">
                <a:solidFill>
                  <a:schemeClr val="dk1"/>
                </a:solidFill>
                <a:latin typeface="Calibri"/>
                <a:ea typeface="Calibri"/>
                <a:cs typeface="Calibri"/>
                <a:sym typeface="Calibri"/>
              </a:endParaRPr>
            </a:p>
          </p:txBody>
        </p:sp>
        <p:cxnSp>
          <p:nvCxnSpPr>
            <p:cNvPr id="496" name="Google Shape;3434;p74"/>
            <p:cNvCxnSpPr/>
            <p:nvPr/>
          </p:nvCxnSpPr>
          <p:spPr>
            <a:xfrm>
              <a:off x="8074338" y="4660862"/>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97" name="Google Shape;3435;p74"/>
            <p:cNvSpPr/>
            <p:nvPr/>
          </p:nvSpPr>
          <p:spPr>
            <a:xfrm>
              <a:off x="8386341" y="474344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98" name="Google Shape;3436;p74"/>
            <p:cNvCxnSpPr>
              <a:stCxn id="497" idx="3"/>
            </p:cNvCxnSpPr>
            <p:nvPr/>
          </p:nvCxnSpPr>
          <p:spPr>
            <a:xfrm>
              <a:off x="8731941" y="487514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99" name="Google Shape;3437;p74"/>
            <p:cNvSpPr/>
            <p:nvPr/>
          </p:nvSpPr>
          <p:spPr>
            <a:xfrm>
              <a:off x="8386341" y="439925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500" name="Google Shape;3438;p74"/>
            <p:cNvCxnSpPr>
              <a:stCxn id="499" idx="3"/>
            </p:cNvCxnSpPr>
            <p:nvPr/>
          </p:nvCxnSpPr>
          <p:spPr>
            <a:xfrm>
              <a:off x="8731941" y="45309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01" name="Google Shape;3439;p74"/>
            <p:cNvSpPr/>
            <p:nvPr/>
          </p:nvSpPr>
          <p:spPr>
            <a:xfrm>
              <a:off x="8840241" y="439926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502" name="Google Shape;3440;p74"/>
            <p:cNvCxnSpPr/>
            <p:nvPr/>
          </p:nvCxnSpPr>
          <p:spPr>
            <a:xfrm>
              <a:off x="8559138" y="46629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03" name="Google Shape;3441;p74"/>
            <p:cNvCxnSpPr/>
            <p:nvPr/>
          </p:nvCxnSpPr>
          <p:spPr>
            <a:xfrm>
              <a:off x="8283416" y="45484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04" name="Google Shape;3442;p74"/>
            <p:cNvSpPr/>
            <p:nvPr/>
          </p:nvSpPr>
          <p:spPr>
            <a:xfrm>
              <a:off x="8840241" y="474551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800" b="0" i="0" u="none" strike="noStrike" cap="none">
                  <a:solidFill>
                    <a:schemeClr val="dk1"/>
                  </a:solidFill>
                  <a:latin typeface="Calibri"/>
                  <a:ea typeface="Calibri"/>
                  <a:cs typeface="Calibri"/>
                  <a:sym typeface="Calibri"/>
                </a:rPr>
                <a:t>M</a:t>
              </a:r>
              <a:r>
                <a:rPr lang="en" sz="800">
                  <a:solidFill>
                    <a:schemeClr val="dk1"/>
                  </a:solidFill>
                  <a:latin typeface="Calibri"/>
                  <a:ea typeface="Calibri"/>
                  <a:cs typeface="Calibri"/>
                  <a:sym typeface="Calibri"/>
                </a:rPr>
                <a:t>C</a:t>
              </a:r>
              <a:endParaRPr sz="800" b="0" i="0" u="none" strike="noStrike" cap="none">
                <a:solidFill>
                  <a:schemeClr val="dk1"/>
                </a:solidFill>
                <a:latin typeface="Calibri"/>
                <a:ea typeface="Calibri"/>
                <a:cs typeface="Calibri"/>
                <a:sym typeface="Calibri"/>
              </a:endParaRPr>
            </a:p>
          </p:txBody>
        </p:sp>
        <p:cxnSp>
          <p:nvCxnSpPr>
            <p:cNvPr id="505" name="Google Shape;3443;p74"/>
            <p:cNvCxnSpPr/>
            <p:nvPr/>
          </p:nvCxnSpPr>
          <p:spPr>
            <a:xfrm>
              <a:off x="8283416" y="48761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06" name="Google Shape;3444;p74"/>
            <p:cNvSpPr/>
            <p:nvPr/>
          </p:nvSpPr>
          <p:spPr>
            <a:xfrm>
              <a:off x="4699166" y="509125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07" name="Google Shape;3445;p74"/>
            <p:cNvSpPr/>
            <p:nvPr/>
          </p:nvSpPr>
          <p:spPr>
            <a:xfrm>
              <a:off x="5151903" y="509313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08" name="Google Shape;3446;p74"/>
            <p:cNvSpPr/>
            <p:nvPr/>
          </p:nvSpPr>
          <p:spPr>
            <a:xfrm>
              <a:off x="5604616" y="509303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09" name="Google Shape;3447;p74"/>
            <p:cNvSpPr/>
            <p:nvPr/>
          </p:nvSpPr>
          <p:spPr>
            <a:xfrm>
              <a:off x="6061716" y="509140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10" name="Google Shape;3448;p74"/>
            <p:cNvSpPr/>
            <p:nvPr/>
          </p:nvSpPr>
          <p:spPr>
            <a:xfrm>
              <a:off x="6514428" y="509130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11" name="Google Shape;3449;p74"/>
            <p:cNvSpPr/>
            <p:nvPr/>
          </p:nvSpPr>
          <p:spPr>
            <a:xfrm>
              <a:off x="6967166" y="509318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12" name="Google Shape;3450;p74"/>
            <p:cNvSpPr/>
            <p:nvPr/>
          </p:nvSpPr>
          <p:spPr>
            <a:xfrm>
              <a:off x="7419878" y="509308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513" name="Google Shape;3451;p74"/>
            <p:cNvCxnSpPr/>
            <p:nvPr/>
          </p:nvCxnSpPr>
          <p:spPr>
            <a:xfrm>
              <a:off x="4577501" y="209090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4" name="Google Shape;3452;p74"/>
            <p:cNvCxnSpPr/>
            <p:nvPr/>
          </p:nvCxnSpPr>
          <p:spPr>
            <a:xfrm>
              <a:off x="5032301" y="209085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5" name="Google Shape;3453;p74"/>
            <p:cNvCxnSpPr/>
            <p:nvPr/>
          </p:nvCxnSpPr>
          <p:spPr>
            <a:xfrm>
              <a:off x="5482938" y="20927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6" name="Google Shape;3454;p74"/>
            <p:cNvCxnSpPr/>
            <p:nvPr/>
          </p:nvCxnSpPr>
          <p:spPr>
            <a:xfrm>
              <a:off x="5937738" y="20927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7" name="Google Shape;3455;p74"/>
            <p:cNvCxnSpPr/>
            <p:nvPr/>
          </p:nvCxnSpPr>
          <p:spPr>
            <a:xfrm>
              <a:off x="6386988" y="20928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8" name="Google Shape;3456;p74"/>
            <p:cNvCxnSpPr/>
            <p:nvPr/>
          </p:nvCxnSpPr>
          <p:spPr>
            <a:xfrm>
              <a:off x="6841788" y="20927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19" name="Google Shape;3457;p74"/>
            <p:cNvCxnSpPr/>
            <p:nvPr/>
          </p:nvCxnSpPr>
          <p:spPr>
            <a:xfrm>
              <a:off x="7291038" y="20928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0" name="Google Shape;3458;p74"/>
            <p:cNvCxnSpPr/>
            <p:nvPr/>
          </p:nvCxnSpPr>
          <p:spPr>
            <a:xfrm>
              <a:off x="4580963" y="5230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1" name="Google Shape;3459;p74"/>
            <p:cNvCxnSpPr/>
            <p:nvPr/>
          </p:nvCxnSpPr>
          <p:spPr>
            <a:xfrm>
              <a:off x="5035763" y="5230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2" name="Google Shape;3460;p74"/>
            <p:cNvCxnSpPr/>
            <p:nvPr/>
          </p:nvCxnSpPr>
          <p:spPr>
            <a:xfrm>
              <a:off x="5486401" y="5232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3" name="Google Shape;3461;p74"/>
            <p:cNvCxnSpPr/>
            <p:nvPr/>
          </p:nvCxnSpPr>
          <p:spPr>
            <a:xfrm>
              <a:off x="5941201" y="52327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4" name="Google Shape;3462;p74"/>
            <p:cNvCxnSpPr/>
            <p:nvPr/>
          </p:nvCxnSpPr>
          <p:spPr>
            <a:xfrm>
              <a:off x="6390451" y="52328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5" name="Google Shape;3463;p74"/>
            <p:cNvCxnSpPr/>
            <p:nvPr/>
          </p:nvCxnSpPr>
          <p:spPr>
            <a:xfrm>
              <a:off x="6845251" y="5232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6" name="Google Shape;3464;p74"/>
            <p:cNvCxnSpPr/>
            <p:nvPr/>
          </p:nvCxnSpPr>
          <p:spPr>
            <a:xfrm>
              <a:off x="7294501" y="52329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27" name="Google Shape;3465;p74"/>
            <p:cNvCxnSpPr/>
            <p:nvPr/>
          </p:nvCxnSpPr>
          <p:spPr>
            <a:xfrm>
              <a:off x="3825576" y="25735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28" name="Google Shape;3466;p74"/>
            <p:cNvCxnSpPr/>
            <p:nvPr/>
          </p:nvCxnSpPr>
          <p:spPr>
            <a:xfrm>
              <a:off x="4026701" y="25735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29" name="Google Shape;3467;p74"/>
            <p:cNvCxnSpPr/>
            <p:nvPr/>
          </p:nvCxnSpPr>
          <p:spPr>
            <a:xfrm>
              <a:off x="3828813" y="29227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0" name="Google Shape;3468;p74"/>
            <p:cNvCxnSpPr/>
            <p:nvPr/>
          </p:nvCxnSpPr>
          <p:spPr>
            <a:xfrm>
              <a:off x="4029938" y="292275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1" name="Google Shape;3469;p74"/>
            <p:cNvCxnSpPr/>
            <p:nvPr/>
          </p:nvCxnSpPr>
          <p:spPr>
            <a:xfrm>
              <a:off x="3827838" y="32672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2" name="Google Shape;3470;p74"/>
            <p:cNvCxnSpPr/>
            <p:nvPr/>
          </p:nvCxnSpPr>
          <p:spPr>
            <a:xfrm>
              <a:off x="4028963" y="32672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3" name="Google Shape;3471;p74"/>
            <p:cNvCxnSpPr/>
            <p:nvPr/>
          </p:nvCxnSpPr>
          <p:spPr>
            <a:xfrm>
              <a:off x="3831076" y="36165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4" name="Google Shape;3472;p74"/>
            <p:cNvCxnSpPr/>
            <p:nvPr/>
          </p:nvCxnSpPr>
          <p:spPr>
            <a:xfrm>
              <a:off x="4032201" y="36165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5" name="Google Shape;3473;p74"/>
            <p:cNvCxnSpPr/>
            <p:nvPr/>
          </p:nvCxnSpPr>
          <p:spPr>
            <a:xfrm>
              <a:off x="3825363" y="36278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6" name="Google Shape;3474;p74"/>
            <p:cNvCxnSpPr/>
            <p:nvPr/>
          </p:nvCxnSpPr>
          <p:spPr>
            <a:xfrm>
              <a:off x="4026488" y="36278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7" name="Google Shape;3475;p74"/>
            <p:cNvCxnSpPr/>
            <p:nvPr/>
          </p:nvCxnSpPr>
          <p:spPr>
            <a:xfrm>
              <a:off x="3828601" y="39771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8" name="Google Shape;3476;p74"/>
            <p:cNvCxnSpPr/>
            <p:nvPr/>
          </p:nvCxnSpPr>
          <p:spPr>
            <a:xfrm>
              <a:off x="4029726" y="39771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39" name="Google Shape;3477;p74"/>
            <p:cNvCxnSpPr/>
            <p:nvPr/>
          </p:nvCxnSpPr>
          <p:spPr>
            <a:xfrm>
              <a:off x="3827626" y="43216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0" name="Google Shape;3478;p74"/>
            <p:cNvCxnSpPr/>
            <p:nvPr/>
          </p:nvCxnSpPr>
          <p:spPr>
            <a:xfrm>
              <a:off x="4028751" y="43216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1" name="Google Shape;3479;p74"/>
            <p:cNvCxnSpPr/>
            <p:nvPr/>
          </p:nvCxnSpPr>
          <p:spPr>
            <a:xfrm>
              <a:off x="3830863" y="46708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2" name="Google Shape;3480;p74"/>
            <p:cNvCxnSpPr/>
            <p:nvPr/>
          </p:nvCxnSpPr>
          <p:spPr>
            <a:xfrm>
              <a:off x="4031988" y="46708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3" name="Google Shape;3481;p74"/>
            <p:cNvCxnSpPr/>
            <p:nvPr/>
          </p:nvCxnSpPr>
          <p:spPr>
            <a:xfrm>
              <a:off x="7974488" y="36170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4" name="Google Shape;3482;p74"/>
            <p:cNvCxnSpPr/>
            <p:nvPr/>
          </p:nvCxnSpPr>
          <p:spPr>
            <a:xfrm>
              <a:off x="8175613" y="36170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5" name="Google Shape;3483;p74"/>
            <p:cNvCxnSpPr/>
            <p:nvPr/>
          </p:nvCxnSpPr>
          <p:spPr>
            <a:xfrm>
              <a:off x="7977726" y="39662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6" name="Google Shape;3484;p74"/>
            <p:cNvCxnSpPr/>
            <p:nvPr/>
          </p:nvCxnSpPr>
          <p:spPr>
            <a:xfrm>
              <a:off x="8178851" y="39662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7" name="Google Shape;3485;p74"/>
            <p:cNvCxnSpPr/>
            <p:nvPr/>
          </p:nvCxnSpPr>
          <p:spPr>
            <a:xfrm>
              <a:off x="7976751" y="43108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8" name="Google Shape;3486;p74"/>
            <p:cNvCxnSpPr/>
            <p:nvPr/>
          </p:nvCxnSpPr>
          <p:spPr>
            <a:xfrm>
              <a:off x="8177876" y="43107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9" name="Google Shape;3487;p74"/>
            <p:cNvCxnSpPr/>
            <p:nvPr/>
          </p:nvCxnSpPr>
          <p:spPr>
            <a:xfrm>
              <a:off x="7979988" y="46600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0" name="Google Shape;3488;p74"/>
            <p:cNvCxnSpPr/>
            <p:nvPr/>
          </p:nvCxnSpPr>
          <p:spPr>
            <a:xfrm>
              <a:off x="8181113" y="46600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1" name="Google Shape;3489;p74"/>
            <p:cNvCxnSpPr/>
            <p:nvPr/>
          </p:nvCxnSpPr>
          <p:spPr>
            <a:xfrm>
              <a:off x="7975063" y="25743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2" name="Google Shape;3490;p74"/>
            <p:cNvCxnSpPr/>
            <p:nvPr/>
          </p:nvCxnSpPr>
          <p:spPr>
            <a:xfrm>
              <a:off x="8176188" y="25742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3" name="Google Shape;3491;p74"/>
            <p:cNvCxnSpPr/>
            <p:nvPr/>
          </p:nvCxnSpPr>
          <p:spPr>
            <a:xfrm>
              <a:off x="7974088" y="29188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4" name="Google Shape;3492;p74"/>
            <p:cNvCxnSpPr/>
            <p:nvPr/>
          </p:nvCxnSpPr>
          <p:spPr>
            <a:xfrm>
              <a:off x="8175213" y="29188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5" name="Google Shape;3493;p74"/>
            <p:cNvCxnSpPr/>
            <p:nvPr/>
          </p:nvCxnSpPr>
          <p:spPr>
            <a:xfrm>
              <a:off x="7977326" y="32680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6" name="Google Shape;3494;p74"/>
            <p:cNvCxnSpPr/>
            <p:nvPr/>
          </p:nvCxnSpPr>
          <p:spPr>
            <a:xfrm>
              <a:off x="8178451" y="326805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7" name="Google Shape;3495;p74"/>
            <p:cNvCxnSpPr/>
            <p:nvPr/>
          </p:nvCxnSpPr>
          <p:spPr>
            <a:xfrm>
              <a:off x="7136828" y="53566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58" name="Google Shape;3496;p74"/>
            <p:cNvCxnSpPr/>
            <p:nvPr/>
          </p:nvCxnSpPr>
          <p:spPr>
            <a:xfrm>
              <a:off x="7578816" y="535661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59" name="Google Shape;3497;p74"/>
            <p:cNvCxnSpPr/>
            <p:nvPr/>
          </p:nvCxnSpPr>
          <p:spPr>
            <a:xfrm>
              <a:off x="6240953" y="535661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60" name="Google Shape;3498;p74"/>
            <p:cNvCxnSpPr/>
            <p:nvPr/>
          </p:nvCxnSpPr>
          <p:spPr>
            <a:xfrm>
              <a:off x="6682941" y="535659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61" name="Google Shape;3499;p74"/>
            <p:cNvCxnSpPr/>
            <p:nvPr/>
          </p:nvCxnSpPr>
          <p:spPr>
            <a:xfrm>
              <a:off x="5316990" y="535916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62" name="Google Shape;3500;p74"/>
            <p:cNvCxnSpPr/>
            <p:nvPr/>
          </p:nvCxnSpPr>
          <p:spPr>
            <a:xfrm>
              <a:off x="5758978" y="53591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63" name="Google Shape;3501;p74"/>
            <p:cNvCxnSpPr/>
            <p:nvPr/>
          </p:nvCxnSpPr>
          <p:spPr>
            <a:xfrm>
              <a:off x="4421115" y="53591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64" name="Google Shape;3502;p74"/>
            <p:cNvCxnSpPr/>
            <p:nvPr/>
          </p:nvCxnSpPr>
          <p:spPr>
            <a:xfrm>
              <a:off x="4863103" y="5359119"/>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565" name="Google Shape;3503;p74"/>
            <p:cNvSpPr/>
            <p:nvPr/>
          </p:nvSpPr>
          <p:spPr>
            <a:xfrm>
              <a:off x="4255903" y="54411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dirty="0">
                  <a:solidFill>
                    <a:schemeClr val="lt1"/>
                  </a:solidFill>
                  <a:latin typeface="Calibri"/>
                  <a:ea typeface="Calibri"/>
                  <a:cs typeface="Calibri"/>
                  <a:sym typeface="Calibri"/>
                </a:rPr>
                <a:t>HBI</a:t>
              </a:r>
              <a:endParaRPr sz="700" b="0" i="0" u="none" strike="noStrike" cap="none" dirty="0">
                <a:solidFill>
                  <a:schemeClr val="lt1"/>
                </a:solidFill>
                <a:latin typeface="Calibri"/>
                <a:ea typeface="Calibri"/>
                <a:cs typeface="Calibri"/>
                <a:sym typeface="Calibri"/>
              </a:endParaRPr>
            </a:p>
          </p:txBody>
        </p:sp>
        <p:sp>
          <p:nvSpPr>
            <p:cNvPr id="566" name="Google Shape;3504;p74"/>
            <p:cNvSpPr/>
            <p:nvPr/>
          </p:nvSpPr>
          <p:spPr>
            <a:xfrm>
              <a:off x="4712378" y="54456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67" name="Google Shape;3505;p74"/>
            <p:cNvSpPr/>
            <p:nvPr/>
          </p:nvSpPr>
          <p:spPr>
            <a:xfrm>
              <a:off x="5168853" y="54475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68" name="Google Shape;3506;p74"/>
            <p:cNvSpPr/>
            <p:nvPr/>
          </p:nvSpPr>
          <p:spPr>
            <a:xfrm>
              <a:off x="5614053" y="54474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69" name="Google Shape;3507;p74"/>
            <p:cNvSpPr/>
            <p:nvPr/>
          </p:nvSpPr>
          <p:spPr>
            <a:xfrm>
              <a:off x="6059253" y="54411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70" name="Google Shape;3508;p74"/>
            <p:cNvSpPr/>
            <p:nvPr/>
          </p:nvSpPr>
          <p:spPr>
            <a:xfrm>
              <a:off x="6515728" y="54455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71" name="Google Shape;3509;p74"/>
            <p:cNvSpPr/>
            <p:nvPr/>
          </p:nvSpPr>
          <p:spPr>
            <a:xfrm>
              <a:off x="6972203" y="54475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72" name="Google Shape;3510;p74"/>
            <p:cNvSpPr/>
            <p:nvPr/>
          </p:nvSpPr>
          <p:spPr>
            <a:xfrm>
              <a:off x="7417403" y="54474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73" name="Google Shape;3511;p74"/>
            <p:cNvSpPr/>
            <p:nvPr/>
          </p:nvSpPr>
          <p:spPr>
            <a:xfrm>
              <a:off x="3624703" y="54397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sp>
          <p:nvSpPr>
            <p:cNvPr id="574" name="Google Shape;3512;p74"/>
            <p:cNvSpPr/>
            <p:nvPr/>
          </p:nvSpPr>
          <p:spPr>
            <a:xfrm>
              <a:off x="7872578" y="5087669"/>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JTLB</a:t>
              </a:r>
              <a:endParaRPr sz="1000" b="0" i="0" u="none" strike="noStrike" cap="none">
                <a:solidFill>
                  <a:schemeClr val="dk1"/>
                </a:solidFill>
                <a:latin typeface="Calibri"/>
                <a:ea typeface="Calibri"/>
                <a:cs typeface="Calibri"/>
                <a:sym typeface="Calibri"/>
              </a:endParaRPr>
            </a:p>
          </p:txBody>
        </p:sp>
        <p:sp>
          <p:nvSpPr>
            <p:cNvPr id="575" name="Google Shape;3513;p74"/>
            <p:cNvSpPr/>
            <p:nvPr/>
          </p:nvSpPr>
          <p:spPr>
            <a:xfrm>
              <a:off x="7871153" y="1967944"/>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JTLB</a:t>
              </a:r>
              <a:endParaRPr sz="1000" b="0" i="0" u="none" strike="noStrike" cap="none">
                <a:solidFill>
                  <a:schemeClr val="dk1"/>
                </a:solidFill>
                <a:latin typeface="Calibri"/>
                <a:ea typeface="Calibri"/>
                <a:cs typeface="Calibri"/>
                <a:sym typeface="Calibri"/>
              </a:endParaRPr>
            </a:p>
          </p:txBody>
        </p:sp>
        <p:cxnSp>
          <p:nvCxnSpPr>
            <p:cNvPr id="576" name="Google Shape;3514;p74"/>
            <p:cNvCxnSpPr/>
            <p:nvPr/>
          </p:nvCxnSpPr>
          <p:spPr>
            <a:xfrm>
              <a:off x="4596051" y="55713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77" name="Google Shape;3515;p74"/>
            <p:cNvCxnSpPr/>
            <p:nvPr/>
          </p:nvCxnSpPr>
          <p:spPr>
            <a:xfrm>
              <a:off x="4129526" y="5568137"/>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78" name="Google Shape;3516;p74"/>
            <p:cNvSpPr/>
            <p:nvPr/>
          </p:nvSpPr>
          <p:spPr>
            <a:xfrm>
              <a:off x="2993503" y="543766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cxnSp>
          <p:nvCxnSpPr>
            <p:cNvPr id="579" name="Google Shape;3517;p74"/>
            <p:cNvCxnSpPr/>
            <p:nvPr/>
          </p:nvCxnSpPr>
          <p:spPr>
            <a:xfrm>
              <a:off x="3507701" y="555821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80" name="Google Shape;3518;p74"/>
            <p:cNvSpPr/>
            <p:nvPr/>
          </p:nvSpPr>
          <p:spPr>
            <a:xfrm>
              <a:off x="8493803" y="54440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sp>
          <p:nvSpPr>
            <p:cNvPr id="581" name="Google Shape;3519;p74"/>
            <p:cNvSpPr/>
            <p:nvPr/>
          </p:nvSpPr>
          <p:spPr>
            <a:xfrm>
              <a:off x="7862603" y="544196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cxnSp>
          <p:nvCxnSpPr>
            <p:cNvPr id="582" name="Google Shape;3520;p74"/>
            <p:cNvCxnSpPr/>
            <p:nvPr/>
          </p:nvCxnSpPr>
          <p:spPr>
            <a:xfrm>
              <a:off x="8376801" y="556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3" name="Google Shape;3521;p74"/>
            <p:cNvCxnSpPr/>
            <p:nvPr/>
          </p:nvCxnSpPr>
          <p:spPr>
            <a:xfrm>
              <a:off x="7752651" y="5573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4" name="Google Shape;3522;p74"/>
            <p:cNvCxnSpPr/>
            <p:nvPr/>
          </p:nvCxnSpPr>
          <p:spPr>
            <a:xfrm>
              <a:off x="5502738" y="55783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5" name="Google Shape;3523;p74"/>
            <p:cNvCxnSpPr/>
            <p:nvPr/>
          </p:nvCxnSpPr>
          <p:spPr>
            <a:xfrm>
              <a:off x="5036213" y="5575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6" name="Google Shape;3524;p74"/>
            <p:cNvCxnSpPr/>
            <p:nvPr/>
          </p:nvCxnSpPr>
          <p:spPr>
            <a:xfrm>
              <a:off x="6419876" y="5576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7" name="Google Shape;3525;p74"/>
            <p:cNvCxnSpPr/>
            <p:nvPr/>
          </p:nvCxnSpPr>
          <p:spPr>
            <a:xfrm>
              <a:off x="5953351" y="55732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8" name="Google Shape;3526;p74"/>
            <p:cNvCxnSpPr/>
            <p:nvPr/>
          </p:nvCxnSpPr>
          <p:spPr>
            <a:xfrm>
              <a:off x="7326563" y="55834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89" name="Google Shape;3527;p74"/>
            <p:cNvCxnSpPr/>
            <p:nvPr/>
          </p:nvCxnSpPr>
          <p:spPr>
            <a:xfrm>
              <a:off x="6860038" y="558026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90" name="Google Shape;3528;p74"/>
            <p:cNvSpPr/>
            <p:nvPr/>
          </p:nvSpPr>
          <p:spPr>
            <a:xfrm>
              <a:off x="3635053" y="164851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cxnSp>
          <p:nvCxnSpPr>
            <p:cNvPr id="591" name="Google Shape;3529;p74"/>
            <p:cNvCxnSpPr/>
            <p:nvPr/>
          </p:nvCxnSpPr>
          <p:spPr>
            <a:xfrm>
              <a:off x="4595863" y="1780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92" name="Google Shape;3530;p74"/>
            <p:cNvCxnSpPr/>
            <p:nvPr/>
          </p:nvCxnSpPr>
          <p:spPr>
            <a:xfrm>
              <a:off x="4139876" y="177691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93" name="Google Shape;3531;p74"/>
            <p:cNvSpPr/>
            <p:nvPr/>
          </p:nvSpPr>
          <p:spPr>
            <a:xfrm>
              <a:off x="3003853" y="16464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cxnSp>
          <p:nvCxnSpPr>
            <p:cNvPr id="594" name="Google Shape;3532;p74"/>
            <p:cNvCxnSpPr/>
            <p:nvPr/>
          </p:nvCxnSpPr>
          <p:spPr>
            <a:xfrm>
              <a:off x="3518051" y="1766987"/>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95" name="Google Shape;3533;p74"/>
            <p:cNvSpPr/>
            <p:nvPr/>
          </p:nvSpPr>
          <p:spPr>
            <a:xfrm>
              <a:off x="8504153" y="165281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sp>
          <p:nvSpPr>
            <p:cNvPr id="596" name="Google Shape;3534;p74"/>
            <p:cNvSpPr/>
            <p:nvPr/>
          </p:nvSpPr>
          <p:spPr>
            <a:xfrm>
              <a:off x="7872953" y="16507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SerDes</a:t>
              </a:r>
              <a:endParaRPr sz="800" b="0" i="0" u="none" strike="noStrike" cap="none">
                <a:solidFill>
                  <a:schemeClr val="lt1"/>
                </a:solidFill>
                <a:latin typeface="Calibri"/>
                <a:ea typeface="Calibri"/>
                <a:cs typeface="Calibri"/>
                <a:sym typeface="Calibri"/>
              </a:endParaRPr>
            </a:p>
          </p:txBody>
        </p:sp>
        <p:cxnSp>
          <p:nvCxnSpPr>
            <p:cNvPr id="597" name="Google Shape;3535;p74"/>
            <p:cNvCxnSpPr/>
            <p:nvPr/>
          </p:nvCxnSpPr>
          <p:spPr>
            <a:xfrm>
              <a:off x="8387151" y="17712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98" name="Google Shape;3536;p74"/>
            <p:cNvCxnSpPr/>
            <p:nvPr/>
          </p:nvCxnSpPr>
          <p:spPr>
            <a:xfrm>
              <a:off x="7747326" y="1782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99" name="Google Shape;3537;p74"/>
            <p:cNvCxnSpPr/>
            <p:nvPr/>
          </p:nvCxnSpPr>
          <p:spPr>
            <a:xfrm>
              <a:off x="5513088"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0" name="Google Shape;3538;p74"/>
            <p:cNvCxnSpPr/>
            <p:nvPr/>
          </p:nvCxnSpPr>
          <p:spPr>
            <a:xfrm>
              <a:off x="5046563" y="17839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1" name="Google Shape;3539;p74"/>
            <p:cNvCxnSpPr/>
            <p:nvPr/>
          </p:nvCxnSpPr>
          <p:spPr>
            <a:xfrm>
              <a:off x="6399126" y="1780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2" name="Google Shape;3540;p74"/>
            <p:cNvCxnSpPr/>
            <p:nvPr/>
          </p:nvCxnSpPr>
          <p:spPr>
            <a:xfrm>
              <a:off x="5963701" y="1782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3" name="Google Shape;3541;p74"/>
            <p:cNvCxnSpPr/>
            <p:nvPr/>
          </p:nvCxnSpPr>
          <p:spPr>
            <a:xfrm>
              <a:off x="7300813"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4" name="Google Shape;3542;p74"/>
            <p:cNvCxnSpPr/>
            <p:nvPr/>
          </p:nvCxnSpPr>
          <p:spPr>
            <a:xfrm>
              <a:off x="6839363"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5" name="Google Shape;3543;p74"/>
            <p:cNvCxnSpPr/>
            <p:nvPr/>
          </p:nvCxnSpPr>
          <p:spPr>
            <a:xfrm>
              <a:off x="3931338" y="50098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06" name="Google Shape;3544;p74"/>
            <p:cNvCxnSpPr/>
            <p:nvPr/>
          </p:nvCxnSpPr>
          <p:spPr>
            <a:xfrm>
              <a:off x="8073013" y="5011062"/>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07" name="Google Shape;3545;p74"/>
            <p:cNvCxnSpPr/>
            <p:nvPr/>
          </p:nvCxnSpPr>
          <p:spPr>
            <a:xfrm>
              <a:off x="3921013" y="22253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08" name="Google Shape;3546;p74"/>
            <p:cNvCxnSpPr/>
            <p:nvPr/>
          </p:nvCxnSpPr>
          <p:spPr>
            <a:xfrm>
              <a:off x="8074788" y="222658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609" name="Google Shape;3547;p74"/>
            <p:cNvSpPr/>
            <p:nvPr/>
          </p:nvSpPr>
          <p:spPr>
            <a:xfrm>
              <a:off x="2875453" y="196076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900" dirty="0">
                  <a:solidFill>
                    <a:srgbClr val="FFFFFF"/>
                  </a:solidFill>
                  <a:latin typeface="Calibri"/>
                  <a:ea typeface="Calibri"/>
                  <a:cs typeface="Calibri"/>
                  <a:sym typeface="Calibri"/>
                </a:rPr>
                <a:t>DFx</a:t>
              </a:r>
              <a:endParaRPr sz="900" b="0" i="0" u="none" strike="noStrike" cap="none" dirty="0">
                <a:solidFill>
                  <a:srgbClr val="FFFFFF"/>
                </a:solidFill>
                <a:latin typeface="Calibri"/>
                <a:ea typeface="Calibri"/>
                <a:cs typeface="Calibri"/>
                <a:sym typeface="Calibri"/>
              </a:endParaRPr>
            </a:p>
          </p:txBody>
        </p:sp>
        <p:sp>
          <p:nvSpPr>
            <p:cNvPr id="610" name="Google Shape;3548;p74"/>
            <p:cNvSpPr/>
            <p:nvPr/>
          </p:nvSpPr>
          <p:spPr>
            <a:xfrm rot="-5400000">
              <a:off x="1008978" y="3512494"/>
              <a:ext cx="2702400" cy="277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HBM3</a:t>
              </a:r>
              <a:r>
                <a:rPr lang="en" sz="11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611" name="Google Shape;3549;p74"/>
            <p:cNvSpPr/>
            <p:nvPr/>
          </p:nvSpPr>
          <p:spPr>
            <a:xfrm rot="-5400000">
              <a:off x="732078" y="3511919"/>
              <a:ext cx="2701200" cy="2775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NVRAM</a:t>
              </a:r>
              <a:endParaRPr sz="1000" b="0" i="0" u="none" strike="noStrike" cap="none">
                <a:solidFill>
                  <a:schemeClr val="lt1"/>
                </a:solidFill>
                <a:latin typeface="Calibri"/>
                <a:ea typeface="Calibri"/>
                <a:cs typeface="Calibri"/>
                <a:sym typeface="Calibri"/>
              </a:endParaRPr>
            </a:p>
          </p:txBody>
        </p:sp>
        <p:cxnSp>
          <p:nvCxnSpPr>
            <p:cNvPr id="612" name="Google Shape;3550;p74"/>
            <p:cNvCxnSpPr>
              <a:endCxn id="158" idx="1"/>
            </p:cNvCxnSpPr>
            <p:nvPr/>
          </p:nvCxnSpPr>
          <p:spPr>
            <a:xfrm>
              <a:off x="2499953" y="243906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3" name="Google Shape;3551;p74"/>
            <p:cNvCxnSpPr/>
            <p:nvPr/>
          </p:nvCxnSpPr>
          <p:spPr>
            <a:xfrm>
              <a:off x="2498928" y="2780494"/>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4" name="Google Shape;3552;p74"/>
            <p:cNvCxnSpPr/>
            <p:nvPr/>
          </p:nvCxnSpPr>
          <p:spPr>
            <a:xfrm>
              <a:off x="2500766" y="31321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5" name="Google Shape;3553;p74"/>
            <p:cNvCxnSpPr/>
            <p:nvPr/>
          </p:nvCxnSpPr>
          <p:spPr>
            <a:xfrm>
              <a:off x="2500766" y="348441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6" name="Google Shape;3554;p74"/>
            <p:cNvCxnSpPr/>
            <p:nvPr/>
          </p:nvCxnSpPr>
          <p:spPr>
            <a:xfrm>
              <a:off x="2498916" y="38228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7" name="Google Shape;3555;p74"/>
            <p:cNvCxnSpPr/>
            <p:nvPr/>
          </p:nvCxnSpPr>
          <p:spPr>
            <a:xfrm>
              <a:off x="2489591" y="416130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8" name="Google Shape;3556;p74"/>
            <p:cNvCxnSpPr/>
            <p:nvPr/>
          </p:nvCxnSpPr>
          <p:spPr>
            <a:xfrm>
              <a:off x="2501428" y="4522832"/>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19" name="Google Shape;3557;p74"/>
            <p:cNvCxnSpPr/>
            <p:nvPr/>
          </p:nvCxnSpPr>
          <p:spPr>
            <a:xfrm>
              <a:off x="2501416" y="48736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0" name="Google Shape;3558;p74"/>
            <p:cNvCxnSpPr/>
            <p:nvPr/>
          </p:nvCxnSpPr>
          <p:spPr>
            <a:xfrm>
              <a:off x="9145578" y="243816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1" name="Google Shape;3559;p74"/>
            <p:cNvCxnSpPr/>
            <p:nvPr/>
          </p:nvCxnSpPr>
          <p:spPr>
            <a:xfrm>
              <a:off x="9144553" y="2779594"/>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2" name="Google Shape;3560;p74"/>
            <p:cNvCxnSpPr/>
            <p:nvPr/>
          </p:nvCxnSpPr>
          <p:spPr>
            <a:xfrm>
              <a:off x="9146391" y="31312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3" name="Google Shape;3561;p74"/>
            <p:cNvCxnSpPr/>
            <p:nvPr/>
          </p:nvCxnSpPr>
          <p:spPr>
            <a:xfrm>
              <a:off x="9146391" y="348351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4" name="Google Shape;3562;p74"/>
            <p:cNvCxnSpPr/>
            <p:nvPr/>
          </p:nvCxnSpPr>
          <p:spPr>
            <a:xfrm>
              <a:off x="9144541" y="38219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5" name="Google Shape;3563;p74"/>
            <p:cNvCxnSpPr/>
            <p:nvPr/>
          </p:nvCxnSpPr>
          <p:spPr>
            <a:xfrm>
              <a:off x="9135216" y="416040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6" name="Google Shape;3564;p74"/>
            <p:cNvCxnSpPr/>
            <p:nvPr/>
          </p:nvCxnSpPr>
          <p:spPr>
            <a:xfrm>
              <a:off x="9147053" y="4521932"/>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27" name="Google Shape;3565;p74"/>
            <p:cNvCxnSpPr/>
            <p:nvPr/>
          </p:nvCxnSpPr>
          <p:spPr>
            <a:xfrm>
              <a:off x="9147041" y="4872757"/>
              <a:ext cx="357900" cy="3600"/>
            </a:xfrm>
            <a:prstGeom prst="straightConnector1">
              <a:avLst/>
            </a:prstGeom>
            <a:noFill/>
            <a:ln w="28575" cap="flat" cmpd="sng">
              <a:solidFill>
                <a:schemeClr val="accent1"/>
              </a:solidFill>
              <a:prstDash val="solid"/>
              <a:miter lim="800000"/>
              <a:headEnd type="none" w="sm" len="sm"/>
              <a:tailEnd type="none" w="sm" len="sm"/>
            </a:ln>
          </p:spPr>
        </p:cxnSp>
        <p:sp>
          <p:nvSpPr>
            <p:cNvPr id="628" name="Google Shape;3566;p74"/>
            <p:cNvSpPr/>
            <p:nvPr/>
          </p:nvSpPr>
          <p:spPr>
            <a:xfrm rot="-5400000">
              <a:off x="8279578" y="3530369"/>
              <a:ext cx="2702400" cy="277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HBM3</a:t>
              </a:r>
              <a:r>
                <a:rPr lang="en" sz="11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629" name="Google Shape;3567;p74"/>
            <p:cNvSpPr/>
            <p:nvPr/>
          </p:nvSpPr>
          <p:spPr>
            <a:xfrm rot="-5400000">
              <a:off x="8557678" y="3530369"/>
              <a:ext cx="2701200" cy="2775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NVRAM</a:t>
              </a:r>
              <a:endParaRPr sz="1000" b="0" i="0" u="none" strike="noStrike" cap="none">
                <a:solidFill>
                  <a:schemeClr val="lt1"/>
                </a:solidFill>
                <a:latin typeface="Calibri"/>
                <a:ea typeface="Calibri"/>
                <a:cs typeface="Calibri"/>
                <a:sym typeface="Calibri"/>
              </a:endParaRPr>
            </a:p>
          </p:txBody>
        </p:sp>
        <p:sp>
          <p:nvSpPr>
            <p:cNvPr id="630" name="Google Shape;3568;p74"/>
            <p:cNvSpPr/>
            <p:nvPr/>
          </p:nvSpPr>
          <p:spPr>
            <a:xfrm>
              <a:off x="5153218" y="23135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1" name="Google Shape;3569;p74"/>
            <p:cNvSpPr/>
            <p:nvPr/>
          </p:nvSpPr>
          <p:spPr>
            <a:xfrm>
              <a:off x="6056593" y="23119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2" name="Google Shape;3570;p74"/>
            <p:cNvSpPr/>
            <p:nvPr/>
          </p:nvSpPr>
          <p:spPr>
            <a:xfrm>
              <a:off x="6964781" y="23153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3" name="Google Shape;3571;p74"/>
            <p:cNvSpPr/>
            <p:nvPr/>
          </p:nvSpPr>
          <p:spPr>
            <a:xfrm>
              <a:off x="4266006" y="30027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4" name="Google Shape;3572;p74"/>
            <p:cNvSpPr/>
            <p:nvPr/>
          </p:nvSpPr>
          <p:spPr>
            <a:xfrm>
              <a:off x="5174193" y="30061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5" name="Google Shape;3573;p74"/>
            <p:cNvSpPr/>
            <p:nvPr/>
          </p:nvSpPr>
          <p:spPr>
            <a:xfrm>
              <a:off x="6077568" y="30045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dirty="0">
                  <a:solidFill>
                    <a:schemeClr val="lt1"/>
                  </a:solidFill>
                  <a:latin typeface="Calibri"/>
                  <a:ea typeface="Calibri"/>
                  <a:cs typeface="Calibri"/>
                  <a:sym typeface="Calibri"/>
                </a:rPr>
                <a:t>VAS Tile</a:t>
              </a:r>
              <a:endParaRPr sz="700" b="0" i="0" u="none" strike="noStrike" cap="none" dirty="0">
                <a:solidFill>
                  <a:schemeClr val="lt1"/>
                </a:solidFill>
                <a:latin typeface="Calibri"/>
                <a:ea typeface="Calibri"/>
                <a:cs typeface="Calibri"/>
                <a:sym typeface="Calibri"/>
              </a:endParaRPr>
            </a:p>
          </p:txBody>
        </p:sp>
        <p:sp>
          <p:nvSpPr>
            <p:cNvPr id="636" name="Google Shape;3574;p74"/>
            <p:cNvSpPr/>
            <p:nvPr/>
          </p:nvSpPr>
          <p:spPr>
            <a:xfrm>
              <a:off x="6985756" y="30079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7" name="Google Shape;3575;p74"/>
            <p:cNvSpPr/>
            <p:nvPr/>
          </p:nvSpPr>
          <p:spPr>
            <a:xfrm>
              <a:off x="4249806" y="37007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8" name="Google Shape;3576;p74"/>
            <p:cNvSpPr/>
            <p:nvPr/>
          </p:nvSpPr>
          <p:spPr>
            <a:xfrm>
              <a:off x="5153856" y="370173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39" name="Google Shape;3577;p74"/>
            <p:cNvSpPr/>
            <p:nvPr/>
          </p:nvSpPr>
          <p:spPr>
            <a:xfrm>
              <a:off x="6057231" y="370013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0" name="Google Shape;3578;p74"/>
            <p:cNvSpPr/>
            <p:nvPr/>
          </p:nvSpPr>
          <p:spPr>
            <a:xfrm>
              <a:off x="6965418" y="370354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1" name="Google Shape;3579;p74"/>
            <p:cNvSpPr/>
            <p:nvPr/>
          </p:nvSpPr>
          <p:spPr>
            <a:xfrm>
              <a:off x="4251431" y="439464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2" name="Google Shape;3580;p74"/>
            <p:cNvSpPr/>
            <p:nvPr/>
          </p:nvSpPr>
          <p:spPr>
            <a:xfrm>
              <a:off x="5155481" y="43955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3" name="Google Shape;3581;p74"/>
            <p:cNvSpPr/>
            <p:nvPr/>
          </p:nvSpPr>
          <p:spPr>
            <a:xfrm>
              <a:off x="6058856" y="43939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4" name="Google Shape;3582;p74"/>
            <p:cNvSpPr/>
            <p:nvPr/>
          </p:nvSpPr>
          <p:spPr>
            <a:xfrm>
              <a:off x="6967043" y="4397412"/>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5" name="Google Shape;3583;p74"/>
            <p:cNvSpPr/>
            <p:nvPr/>
          </p:nvSpPr>
          <p:spPr>
            <a:xfrm>
              <a:off x="6927325" y="2268549"/>
              <a:ext cx="861176" cy="729636"/>
            </a:xfrm>
            <a:prstGeom prst="rect">
              <a:avLst/>
            </a:pr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46" name="Google Shape;3584;p74"/>
            <p:cNvSpPr/>
            <p:nvPr/>
          </p:nvSpPr>
          <p:spPr>
            <a:xfrm>
              <a:off x="3249528" y="196079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L2 I$</a:t>
              </a:r>
              <a:endParaRPr sz="1000" b="0" i="0" u="none" strike="noStrike" cap="none">
                <a:solidFill>
                  <a:schemeClr val="dk1"/>
                </a:solidFill>
                <a:latin typeface="Calibri"/>
                <a:ea typeface="Calibri"/>
                <a:cs typeface="Calibri"/>
                <a:sym typeface="Calibri"/>
              </a:endParaRPr>
            </a:p>
          </p:txBody>
        </p:sp>
        <p:sp>
          <p:nvSpPr>
            <p:cNvPr id="647" name="Google Shape;3585;p74"/>
            <p:cNvSpPr/>
            <p:nvPr/>
          </p:nvSpPr>
          <p:spPr>
            <a:xfrm>
              <a:off x="2843503" y="509046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900">
                  <a:solidFill>
                    <a:srgbClr val="FFFFFF"/>
                  </a:solidFill>
                  <a:latin typeface="Calibri"/>
                  <a:ea typeface="Calibri"/>
                  <a:cs typeface="Calibri"/>
                  <a:sym typeface="Calibri"/>
                </a:rPr>
                <a:t>DFx</a:t>
              </a:r>
              <a:endParaRPr sz="900" b="0" i="0" u="none" strike="noStrike" cap="none">
                <a:solidFill>
                  <a:srgbClr val="FFFFFF"/>
                </a:solidFill>
                <a:latin typeface="Calibri"/>
                <a:ea typeface="Calibri"/>
                <a:cs typeface="Calibri"/>
                <a:sym typeface="Calibri"/>
              </a:endParaRPr>
            </a:p>
          </p:txBody>
        </p:sp>
        <p:sp>
          <p:nvSpPr>
            <p:cNvPr id="648" name="Google Shape;3586;p74"/>
            <p:cNvSpPr/>
            <p:nvPr/>
          </p:nvSpPr>
          <p:spPr>
            <a:xfrm>
              <a:off x="3217578" y="509049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L2 I$</a:t>
              </a:r>
              <a:endParaRPr sz="1000" b="0" i="0" u="none" strike="noStrike" cap="none">
                <a:solidFill>
                  <a:schemeClr val="dk1"/>
                </a:solidFill>
                <a:latin typeface="Calibri"/>
                <a:ea typeface="Calibri"/>
                <a:cs typeface="Calibri"/>
                <a:sym typeface="Calibri"/>
              </a:endParaRPr>
            </a:p>
          </p:txBody>
        </p:sp>
        <p:sp>
          <p:nvSpPr>
            <p:cNvPr id="649" name="Google Shape;3587;p74"/>
            <p:cNvSpPr/>
            <p:nvPr/>
          </p:nvSpPr>
          <p:spPr>
            <a:xfrm>
              <a:off x="8813778" y="5094782"/>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900">
                  <a:solidFill>
                    <a:srgbClr val="FFFFFF"/>
                  </a:solidFill>
                  <a:latin typeface="Calibri"/>
                  <a:ea typeface="Calibri"/>
                  <a:cs typeface="Calibri"/>
                  <a:sym typeface="Calibri"/>
                </a:rPr>
                <a:t>DFx</a:t>
              </a:r>
              <a:endParaRPr sz="900" b="0" i="0" u="none" strike="noStrike" cap="none">
                <a:solidFill>
                  <a:srgbClr val="FFFFFF"/>
                </a:solidFill>
                <a:latin typeface="Calibri"/>
                <a:ea typeface="Calibri"/>
                <a:cs typeface="Calibri"/>
                <a:sym typeface="Calibri"/>
              </a:endParaRPr>
            </a:p>
          </p:txBody>
        </p:sp>
        <p:sp>
          <p:nvSpPr>
            <p:cNvPr id="650" name="Google Shape;3588;p74"/>
            <p:cNvSpPr/>
            <p:nvPr/>
          </p:nvSpPr>
          <p:spPr>
            <a:xfrm>
              <a:off x="8325328" y="5092707"/>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L2 I$</a:t>
              </a:r>
              <a:endParaRPr sz="1000" b="0" i="0" u="none" strike="noStrike" cap="none">
                <a:solidFill>
                  <a:schemeClr val="dk1"/>
                </a:solidFill>
                <a:latin typeface="Calibri"/>
                <a:ea typeface="Calibri"/>
                <a:cs typeface="Calibri"/>
                <a:sym typeface="Calibri"/>
              </a:endParaRPr>
            </a:p>
          </p:txBody>
        </p:sp>
        <p:sp>
          <p:nvSpPr>
            <p:cNvPr id="651" name="Google Shape;3589;p74"/>
            <p:cNvSpPr/>
            <p:nvPr/>
          </p:nvSpPr>
          <p:spPr>
            <a:xfrm>
              <a:off x="8812353" y="196611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900">
                  <a:solidFill>
                    <a:srgbClr val="FFFFFF"/>
                  </a:solidFill>
                  <a:latin typeface="Calibri"/>
                  <a:ea typeface="Calibri"/>
                  <a:cs typeface="Calibri"/>
                  <a:sym typeface="Calibri"/>
                </a:rPr>
                <a:t>DFx</a:t>
              </a:r>
              <a:endParaRPr sz="900" b="0" i="0" u="none" strike="noStrike" cap="none">
                <a:solidFill>
                  <a:srgbClr val="FFFFFF"/>
                </a:solidFill>
                <a:latin typeface="Calibri"/>
                <a:ea typeface="Calibri"/>
                <a:cs typeface="Calibri"/>
                <a:sym typeface="Calibri"/>
              </a:endParaRPr>
            </a:p>
          </p:txBody>
        </p:sp>
        <p:sp>
          <p:nvSpPr>
            <p:cNvPr id="652" name="Google Shape;3590;p74"/>
            <p:cNvSpPr/>
            <p:nvPr/>
          </p:nvSpPr>
          <p:spPr>
            <a:xfrm>
              <a:off x="8323903" y="196404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1000">
                  <a:solidFill>
                    <a:schemeClr val="dk1"/>
                  </a:solidFill>
                  <a:latin typeface="Calibri"/>
                  <a:ea typeface="Calibri"/>
                  <a:cs typeface="Calibri"/>
                  <a:sym typeface="Calibri"/>
                </a:rPr>
                <a:t>L2 I$</a:t>
              </a:r>
              <a:endParaRPr sz="1000" b="0" i="0" u="none" strike="noStrike" cap="none">
                <a:solidFill>
                  <a:schemeClr val="dk1"/>
                </a:solidFill>
                <a:latin typeface="Calibri"/>
                <a:ea typeface="Calibri"/>
                <a:cs typeface="Calibri"/>
                <a:sym typeface="Calibri"/>
              </a:endParaRPr>
            </a:p>
          </p:txBody>
        </p:sp>
      </p:grpSp>
      <p:cxnSp>
        <p:nvCxnSpPr>
          <p:cNvPr id="4" name="Straight Connector 3"/>
          <p:cNvCxnSpPr/>
          <p:nvPr/>
        </p:nvCxnSpPr>
        <p:spPr>
          <a:xfrm flipV="1">
            <a:off x="5848925" y="933535"/>
            <a:ext cx="2778287" cy="17618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720" idx="1"/>
          </p:cNvCxnSpPr>
          <p:nvPr/>
        </p:nvCxnSpPr>
        <p:spPr>
          <a:xfrm flipV="1">
            <a:off x="6816203" y="1793054"/>
            <a:ext cx="1811009" cy="9298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784523" y="2664374"/>
            <a:ext cx="3596988" cy="8469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25380" y="2666932"/>
            <a:ext cx="2802582" cy="857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627212" y="933535"/>
            <a:ext cx="3496601" cy="1719038"/>
            <a:chOff x="8627212" y="933535"/>
            <a:chExt cx="3496601" cy="1719038"/>
          </a:xfrm>
        </p:grpSpPr>
        <p:sp>
          <p:nvSpPr>
            <p:cNvPr id="720" name="Google Shape;3595;p75"/>
            <p:cNvSpPr/>
            <p:nvPr/>
          </p:nvSpPr>
          <p:spPr>
            <a:xfrm>
              <a:off x="8627212" y="933535"/>
              <a:ext cx="1775744" cy="1719038"/>
            </a:xfrm>
            <a:prstGeom prst="rect">
              <a:avLst/>
            </a:prstGeom>
            <a:solidFill>
              <a:srgbClr val="4472C4">
                <a:alpha val="2980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t" anchorCtr="0">
              <a:noAutofit/>
            </a:bodyPr>
            <a:lstStyle/>
            <a:p>
              <a:pPr marL="0" marR="0" lvl="0" indent="0" algn="l" rtl="0">
                <a:spcBef>
                  <a:spcPts val="0"/>
                </a:spcBef>
                <a:spcAft>
                  <a:spcPts val="0"/>
                </a:spcAft>
                <a:buClr>
                  <a:srgbClr val="000000"/>
                </a:buClr>
                <a:buSzPts val="1400"/>
                <a:buFont typeface="Calibri"/>
                <a:buNone/>
              </a:pPr>
              <a:r>
                <a:rPr lang="en">
                  <a:latin typeface="Calibri"/>
                  <a:ea typeface="Calibri"/>
                  <a:cs typeface="Calibri"/>
                  <a:sym typeface="Calibri"/>
                </a:rPr>
                <a:t>VAS</a:t>
              </a:r>
              <a:r>
                <a:rPr lang="en" sz="1400" b="0" i="0" u="none" strike="noStrike" cap="none">
                  <a:solidFill>
                    <a:srgbClr val="000000"/>
                  </a:solidFill>
                  <a:latin typeface="Calibri"/>
                  <a:ea typeface="Calibri"/>
                  <a:cs typeface="Calibri"/>
                  <a:sym typeface="Calibri"/>
                </a:rPr>
                <a:t> Tile</a:t>
              </a:r>
              <a:endParaRPr sz="1100" b="0" i="0" u="none" strike="noStrike" cap="none">
                <a:solidFill>
                  <a:srgbClr val="000000"/>
                </a:solidFill>
                <a:latin typeface="Calibri"/>
                <a:ea typeface="Calibri"/>
                <a:cs typeface="Calibri"/>
                <a:sym typeface="Calibri"/>
              </a:endParaRPr>
            </a:p>
          </p:txBody>
        </p:sp>
        <p:cxnSp>
          <p:nvCxnSpPr>
            <p:cNvPr id="721" name="Google Shape;3697;p75"/>
            <p:cNvCxnSpPr/>
            <p:nvPr/>
          </p:nvCxnSpPr>
          <p:spPr>
            <a:xfrm>
              <a:off x="10336806" y="1571270"/>
              <a:ext cx="1786801" cy="902978"/>
            </a:xfrm>
            <a:prstGeom prst="straightConnector1">
              <a:avLst/>
            </a:prstGeom>
            <a:noFill/>
            <a:ln w="9525" cap="flat" cmpd="sng">
              <a:solidFill>
                <a:srgbClr val="4472C4"/>
              </a:solidFill>
              <a:prstDash val="solid"/>
              <a:miter lim="800000"/>
              <a:headEnd type="none" w="sm" len="sm"/>
              <a:tailEnd type="none" w="sm" len="sm"/>
            </a:ln>
          </p:spPr>
        </p:cxnSp>
        <p:sp>
          <p:nvSpPr>
            <p:cNvPr id="722" name="Google Shape;3698;p75"/>
            <p:cNvSpPr/>
            <p:nvPr/>
          </p:nvSpPr>
          <p:spPr>
            <a:xfrm>
              <a:off x="9368841" y="1007636"/>
              <a:ext cx="306757" cy="311696"/>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b="1" i="0" u="none" strike="noStrike" cap="none">
                  <a:solidFill>
                    <a:srgbClr val="FFFFFF"/>
                  </a:solidFill>
                  <a:latin typeface="Calibri"/>
                  <a:ea typeface="Calibri"/>
                  <a:cs typeface="Calibri"/>
                  <a:sym typeface="Calibri"/>
                </a:rPr>
                <a:t>XP</a:t>
              </a:r>
              <a:endParaRPr sz="1000" b="1" i="0" u="none" strike="noStrike" cap="none">
                <a:solidFill>
                  <a:srgbClr val="FFFFFF"/>
                </a:solidFill>
                <a:latin typeface="Calibri"/>
                <a:ea typeface="Calibri"/>
                <a:cs typeface="Calibri"/>
                <a:sym typeface="Calibri"/>
              </a:endParaRPr>
            </a:p>
          </p:txBody>
        </p:sp>
        <p:sp>
          <p:nvSpPr>
            <p:cNvPr id="723" name="Google Shape;3699;p75"/>
            <p:cNvSpPr/>
            <p:nvPr/>
          </p:nvSpPr>
          <p:spPr>
            <a:xfrm>
              <a:off x="8697464" y="1358731"/>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dirty="0">
                  <a:solidFill>
                    <a:srgbClr val="FFFFFF"/>
                  </a:solidFill>
                  <a:latin typeface="Calibri"/>
                  <a:ea typeface="Calibri"/>
                  <a:cs typeface="Calibri"/>
                  <a:sym typeface="Calibri"/>
                </a:rPr>
                <a:t>Core0</a:t>
              </a:r>
              <a:endParaRPr sz="800" b="0" i="0" u="none" strike="noStrike" cap="none" dirty="0">
                <a:solidFill>
                  <a:srgbClr val="FFFFFF"/>
                </a:solidFill>
                <a:latin typeface="Calibri"/>
                <a:ea typeface="Calibri"/>
                <a:cs typeface="Calibri"/>
                <a:sym typeface="Calibri"/>
              </a:endParaRPr>
            </a:p>
          </p:txBody>
        </p:sp>
        <p:sp>
          <p:nvSpPr>
            <p:cNvPr id="724" name="Google Shape;3700;p75"/>
            <p:cNvSpPr/>
            <p:nvPr/>
          </p:nvSpPr>
          <p:spPr>
            <a:xfrm>
              <a:off x="8697464" y="1602026"/>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Core1</a:t>
              </a:r>
              <a:endParaRPr sz="800" b="0" i="0" u="none" strike="noStrike" cap="none">
                <a:solidFill>
                  <a:srgbClr val="FFFFFF"/>
                </a:solidFill>
                <a:latin typeface="Calibri"/>
                <a:ea typeface="Calibri"/>
                <a:cs typeface="Calibri"/>
                <a:sym typeface="Calibri"/>
              </a:endParaRPr>
            </a:p>
          </p:txBody>
        </p:sp>
        <p:sp>
          <p:nvSpPr>
            <p:cNvPr id="725" name="Google Shape;3701;p75"/>
            <p:cNvSpPr/>
            <p:nvPr/>
          </p:nvSpPr>
          <p:spPr>
            <a:xfrm>
              <a:off x="8697464" y="1845321"/>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Core2</a:t>
              </a:r>
              <a:endParaRPr sz="800" b="0" i="0" u="none" strike="noStrike" cap="none">
                <a:solidFill>
                  <a:srgbClr val="FFFFFF"/>
                </a:solidFill>
                <a:latin typeface="Calibri"/>
                <a:ea typeface="Calibri"/>
                <a:cs typeface="Calibri"/>
                <a:sym typeface="Calibri"/>
              </a:endParaRPr>
            </a:p>
          </p:txBody>
        </p:sp>
        <p:sp>
          <p:nvSpPr>
            <p:cNvPr id="726" name="Google Shape;3702;p75"/>
            <p:cNvSpPr/>
            <p:nvPr/>
          </p:nvSpPr>
          <p:spPr>
            <a:xfrm>
              <a:off x="8697464" y="2088617"/>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Core3</a:t>
              </a:r>
              <a:endParaRPr sz="800" b="0" i="0" u="none" strike="noStrike" cap="none">
                <a:solidFill>
                  <a:srgbClr val="FFFFFF"/>
                </a:solidFill>
                <a:latin typeface="Calibri"/>
                <a:ea typeface="Calibri"/>
                <a:cs typeface="Calibri"/>
                <a:sym typeface="Calibri"/>
              </a:endParaRPr>
            </a:p>
          </p:txBody>
        </p:sp>
        <p:sp>
          <p:nvSpPr>
            <p:cNvPr id="727" name="Google Shape;3703;p75"/>
            <p:cNvSpPr/>
            <p:nvPr/>
          </p:nvSpPr>
          <p:spPr>
            <a:xfrm>
              <a:off x="9949696" y="1358731"/>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Core4</a:t>
              </a:r>
              <a:endParaRPr sz="800" b="0" i="0" u="none" strike="noStrike" cap="none">
                <a:solidFill>
                  <a:srgbClr val="FFFFFF"/>
                </a:solidFill>
                <a:latin typeface="Calibri"/>
                <a:ea typeface="Calibri"/>
                <a:cs typeface="Calibri"/>
                <a:sym typeface="Calibri"/>
              </a:endParaRPr>
            </a:p>
          </p:txBody>
        </p:sp>
        <p:sp>
          <p:nvSpPr>
            <p:cNvPr id="728" name="Google Shape;3704;p75"/>
            <p:cNvSpPr/>
            <p:nvPr/>
          </p:nvSpPr>
          <p:spPr>
            <a:xfrm>
              <a:off x="9949696" y="1602026"/>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Core5</a:t>
              </a:r>
              <a:endParaRPr sz="800" b="0" i="0" u="none" strike="noStrike" cap="none">
                <a:solidFill>
                  <a:srgbClr val="FFFFFF"/>
                </a:solidFill>
                <a:latin typeface="Calibri"/>
                <a:ea typeface="Calibri"/>
                <a:cs typeface="Calibri"/>
                <a:sym typeface="Calibri"/>
              </a:endParaRPr>
            </a:p>
          </p:txBody>
        </p:sp>
        <p:sp>
          <p:nvSpPr>
            <p:cNvPr id="729" name="Google Shape;3705;p75"/>
            <p:cNvSpPr/>
            <p:nvPr/>
          </p:nvSpPr>
          <p:spPr>
            <a:xfrm>
              <a:off x="9949696" y="1845321"/>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Core6</a:t>
              </a:r>
              <a:endParaRPr sz="800" b="0" i="0" u="none" strike="noStrike" cap="none">
                <a:solidFill>
                  <a:srgbClr val="FFFFFF"/>
                </a:solidFill>
                <a:latin typeface="Calibri"/>
                <a:ea typeface="Calibri"/>
                <a:cs typeface="Calibri"/>
                <a:sym typeface="Calibri"/>
              </a:endParaRPr>
            </a:p>
          </p:txBody>
        </p:sp>
        <p:sp>
          <p:nvSpPr>
            <p:cNvPr id="730" name="Google Shape;3706;p75"/>
            <p:cNvSpPr/>
            <p:nvPr/>
          </p:nvSpPr>
          <p:spPr>
            <a:xfrm>
              <a:off x="9949696" y="2088617"/>
              <a:ext cx="397267" cy="21222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rgbClr val="FFFFFF"/>
                  </a:solidFill>
                  <a:latin typeface="Calibri"/>
                  <a:ea typeface="Calibri"/>
                  <a:cs typeface="Calibri"/>
                  <a:sym typeface="Calibri"/>
                </a:rPr>
                <a:t>Core7</a:t>
              </a:r>
              <a:endParaRPr sz="800" b="0" i="0" u="none" strike="noStrike" cap="none">
                <a:solidFill>
                  <a:srgbClr val="FFFFFF"/>
                </a:solidFill>
                <a:latin typeface="Calibri"/>
                <a:ea typeface="Calibri"/>
                <a:cs typeface="Calibri"/>
                <a:sym typeface="Calibri"/>
              </a:endParaRPr>
            </a:p>
          </p:txBody>
        </p:sp>
        <p:sp>
          <p:nvSpPr>
            <p:cNvPr id="731" name="Google Shape;3707;p75"/>
            <p:cNvSpPr/>
            <p:nvPr/>
          </p:nvSpPr>
          <p:spPr>
            <a:xfrm>
              <a:off x="9150435" y="1358731"/>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dirty="0">
                  <a:solidFill>
                    <a:schemeClr val="dk1"/>
                  </a:solidFill>
                  <a:latin typeface="Calibri"/>
                  <a:ea typeface="Calibri"/>
                  <a:cs typeface="Calibri"/>
                  <a:sym typeface="Calibri"/>
                </a:rPr>
                <a:t>   L2 Slice</a:t>
              </a:r>
              <a:endParaRPr sz="200" dirty="0">
                <a:latin typeface="Calibri"/>
                <a:ea typeface="Calibri"/>
                <a:cs typeface="Calibri"/>
                <a:sym typeface="Calibri"/>
              </a:endParaRPr>
            </a:p>
          </p:txBody>
        </p:sp>
        <p:sp>
          <p:nvSpPr>
            <p:cNvPr id="732" name="Google Shape;3708;p75"/>
            <p:cNvSpPr/>
            <p:nvPr/>
          </p:nvSpPr>
          <p:spPr>
            <a:xfrm>
              <a:off x="9150435" y="1468174"/>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cxnSp>
          <p:nvCxnSpPr>
            <p:cNvPr id="733" name="Google Shape;3709;p75"/>
            <p:cNvCxnSpPr/>
            <p:nvPr/>
          </p:nvCxnSpPr>
          <p:spPr>
            <a:xfrm rot="10800000" flipH="1">
              <a:off x="10347040" y="1142161"/>
              <a:ext cx="1776773" cy="216570"/>
            </a:xfrm>
            <a:prstGeom prst="straightConnector1">
              <a:avLst/>
            </a:prstGeom>
            <a:noFill/>
            <a:ln w="9525" cap="flat" cmpd="sng">
              <a:solidFill>
                <a:srgbClr val="4472C4"/>
              </a:solidFill>
              <a:prstDash val="solid"/>
              <a:miter lim="800000"/>
              <a:headEnd type="none" w="sm" len="sm"/>
              <a:tailEnd type="none" w="sm" len="sm"/>
            </a:ln>
          </p:spPr>
        </p:cxnSp>
        <p:sp>
          <p:nvSpPr>
            <p:cNvPr id="734" name="Google Shape;3710;p75"/>
            <p:cNvSpPr/>
            <p:nvPr/>
          </p:nvSpPr>
          <p:spPr>
            <a:xfrm>
              <a:off x="9150435" y="1600370"/>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35" name="Google Shape;3711;p75"/>
            <p:cNvSpPr/>
            <p:nvPr/>
          </p:nvSpPr>
          <p:spPr>
            <a:xfrm>
              <a:off x="9150435" y="1709813"/>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36" name="Google Shape;3712;p75"/>
            <p:cNvSpPr/>
            <p:nvPr/>
          </p:nvSpPr>
          <p:spPr>
            <a:xfrm>
              <a:off x="9150435" y="1842010"/>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latin typeface="Calibri"/>
                  <a:ea typeface="Calibri"/>
                  <a:cs typeface="Calibri"/>
                  <a:sym typeface="Calibri"/>
                </a:rPr>
                <a:t>   L</a:t>
              </a:r>
              <a:r>
                <a:rPr lang="en" sz="300" b="0" i="0" u="none" strike="noStrike" cap="none">
                  <a:solidFill>
                    <a:srgbClr val="000000"/>
                  </a:solidFill>
                  <a:latin typeface="Calibri"/>
                  <a:ea typeface="Calibri"/>
                  <a:cs typeface="Calibri"/>
                  <a:sym typeface="Calibri"/>
                </a:rPr>
                <a:t>2 Slice</a:t>
              </a:r>
              <a:endParaRPr sz="300" b="0" i="0" u="none" strike="noStrike" cap="none">
                <a:solidFill>
                  <a:srgbClr val="000000"/>
                </a:solidFill>
                <a:latin typeface="Calibri"/>
                <a:ea typeface="Calibri"/>
                <a:cs typeface="Calibri"/>
                <a:sym typeface="Calibri"/>
              </a:endParaRPr>
            </a:p>
          </p:txBody>
        </p:sp>
        <p:sp>
          <p:nvSpPr>
            <p:cNvPr id="737" name="Google Shape;3713;p75"/>
            <p:cNvSpPr/>
            <p:nvPr/>
          </p:nvSpPr>
          <p:spPr>
            <a:xfrm>
              <a:off x="9150435" y="1951453"/>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38" name="Google Shape;3714;p75"/>
            <p:cNvSpPr/>
            <p:nvPr/>
          </p:nvSpPr>
          <p:spPr>
            <a:xfrm>
              <a:off x="9150435" y="2083649"/>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dirty="0">
                  <a:solidFill>
                    <a:schemeClr val="dk1"/>
                  </a:solidFill>
                  <a:latin typeface="Calibri"/>
                  <a:ea typeface="Calibri"/>
                  <a:cs typeface="Calibri"/>
                  <a:sym typeface="Calibri"/>
                </a:rPr>
                <a:t>   L2 Slice</a:t>
              </a:r>
              <a:endParaRPr sz="200" dirty="0">
                <a:latin typeface="Calibri"/>
                <a:ea typeface="Calibri"/>
                <a:cs typeface="Calibri"/>
                <a:sym typeface="Calibri"/>
              </a:endParaRPr>
            </a:p>
          </p:txBody>
        </p:sp>
        <p:sp>
          <p:nvSpPr>
            <p:cNvPr id="739" name="Google Shape;3715;p75"/>
            <p:cNvSpPr/>
            <p:nvPr/>
          </p:nvSpPr>
          <p:spPr>
            <a:xfrm>
              <a:off x="9150435" y="2193092"/>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0" name="Google Shape;3716;p75"/>
            <p:cNvSpPr/>
            <p:nvPr/>
          </p:nvSpPr>
          <p:spPr>
            <a:xfrm>
              <a:off x="9611140" y="1358722"/>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1" name="Google Shape;3717;p75"/>
            <p:cNvSpPr/>
            <p:nvPr/>
          </p:nvSpPr>
          <p:spPr>
            <a:xfrm>
              <a:off x="9611139" y="1468166"/>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dirty="0">
                  <a:solidFill>
                    <a:schemeClr val="dk1"/>
                  </a:solidFill>
                  <a:latin typeface="Calibri"/>
                  <a:ea typeface="Calibri"/>
                  <a:cs typeface="Calibri"/>
                  <a:sym typeface="Calibri"/>
                </a:rPr>
                <a:t>   L2 Slice</a:t>
              </a:r>
              <a:endParaRPr sz="200" dirty="0">
                <a:latin typeface="Calibri"/>
                <a:ea typeface="Calibri"/>
                <a:cs typeface="Calibri"/>
                <a:sym typeface="Calibri"/>
              </a:endParaRPr>
            </a:p>
          </p:txBody>
        </p:sp>
        <p:sp>
          <p:nvSpPr>
            <p:cNvPr id="742" name="Google Shape;3718;p75"/>
            <p:cNvSpPr/>
            <p:nvPr/>
          </p:nvSpPr>
          <p:spPr>
            <a:xfrm>
              <a:off x="9611140" y="1600362"/>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3" name="Google Shape;3719;p75"/>
            <p:cNvSpPr/>
            <p:nvPr/>
          </p:nvSpPr>
          <p:spPr>
            <a:xfrm>
              <a:off x="9611139" y="1709805"/>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4" name="Google Shape;3720;p75"/>
            <p:cNvSpPr/>
            <p:nvPr/>
          </p:nvSpPr>
          <p:spPr>
            <a:xfrm>
              <a:off x="9611140" y="1842002"/>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5" name="Google Shape;3721;p75"/>
            <p:cNvSpPr/>
            <p:nvPr/>
          </p:nvSpPr>
          <p:spPr>
            <a:xfrm>
              <a:off x="9611139" y="1951445"/>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6" name="Google Shape;3722;p75"/>
            <p:cNvSpPr/>
            <p:nvPr/>
          </p:nvSpPr>
          <p:spPr>
            <a:xfrm>
              <a:off x="9611140" y="2083641"/>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sp>
          <p:nvSpPr>
            <p:cNvPr id="747" name="Google Shape;3723;p75"/>
            <p:cNvSpPr/>
            <p:nvPr/>
          </p:nvSpPr>
          <p:spPr>
            <a:xfrm>
              <a:off x="9611139" y="2193085"/>
              <a:ext cx="278215" cy="104784"/>
            </a:xfrm>
            <a:prstGeom prst="rect">
              <a:avLst/>
            </a:prstGeom>
            <a:solidFill>
              <a:srgbClr val="FF0000">
                <a:alpha val="28630"/>
              </a:srgbClr>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
                  <a:solidFill>
                    <a:schemeClr val="dk1"/>
                  </a:solidFill>
                  <a:latin typeface="Calibri"/>
                  <a:ea typeface="Calibri"/>
                  <a:cs typeface="Calibri"/>
                  <a:sym typeface="Calibri"/>
                </a:rPr>
                <a:t>   L2 Slice</a:t>
              </a:r>
              <a:endParaRPr sz="200">
                <a:latin typeface="Calibri"/>
                <a:ea typeface="Calibri"/>
                <a:cs typeface="Calibri"/>
                <a:sym typeface="Calibri"/>
              </a:endParaRPr>
            </a:p>
          </p:txBody>
        </p:sp>
        <p:cxnSp>
          <p:nvCxnSpPr>
            <p:cNvPr id="748" name="Google Shape;3724;p75"/>
            <p:cNvCxnSpPr/>
            <p:nvPr/>
          </p:nvCxnSpPr>
          <p:spPr>
            <a:xfrm rot="10800000" flipH="1">
              <a:off x="9949696" y="1123087"/>
              <a:ext cx="640255" cy="235643"/>
            </a:xfrm>
            <a:prstGeom prst="straightConnector1">
              <a:avLst/>
            </a:prstGeom>
            <a:noFill/>
            <a:ln w="9525" cap="flat" cmpd="sng">
              <a:solidFill>
                <a:srgbClr val="4472C4"/>
              </a:solidFill>
              <a:prstDash val="solid"/>
              <a:miter lim="800000"/>
              <a:headEnd type="none" w="sm" len="sm"/>
              <a:tailEnd type="none" w="sm" len="sm"/>
            </a:ln>
          </p:spPr>
        </p:cxnSp>
        <p:cxnSp>
          <p:nvCxnSpPr>
            <p:cNvPr id="749" name="Google Shape;3725;p75"/>
            <p:cNvCxnSpPr/>
            <p:nvPr/>
          </p:nvCxnSpPr>
          <p:spPr>
            <a:xfrm>
              <a:off x="9949696" y="1574899"/>
              <a:ext cx="640255" cy="904185"/>
            </a:xfrm>
            <a:prstGeom prst="straightConnector1">
              <a:avLst/>
            </a:prstGeom>
            <a:noFill/>
            <a:ln w="9525" cap="flat" cmpd="sng">
              <a:solidFill>
                <a:srgbClr val="4472C4"/>
              </a:solidFill>
              <a:prstDash val="solid"/>
              <a:miter lim="800000"/>
              <a:headEnd type="none" w="sm" len="sm"/>
              <a:tailEnd type="none" w="sm" len="sm"/>
            </a:ln>
          </p:spPr>
        </p:cxnSp>
        <p:sp>
          <p:nvSpPr>
            <p:cNvPr id="750" name="Google Shape;3726;p75"/>
            <p:cNvSpPr/>
            <p:nvPr/>
          </p:nvSpPr>
          <p:spPr>
            <a:xfrm>
              <a:off x="10589845" y="1122899"/>
              <a:ext cx="1533730" cy="1350863"/>
            </a:xfrm>
            <a:prstGeom prst="rect">
              <a:avLst/>
            </a:prstGeom>
            <a:solidFill>
              <a:srgbClr val="C7D4ED"/>
            </a:solidFill>
            <a:ln w="12700" cap="flat" cmpd="sng">
              <a:solidFill>
                <a:srgbClr val="31538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0" u="none" strike="noStrike" cap="none">
                  <a:solidFill>
                    <a:srgbClr val="000000"/>
                  </a:solidFill>
                  <a:latin typeface="Calibri"/>
                  <a:ea typeface="Calibri"/>
                  <a:cs typeface="Calibri"/>
                  <a:sym typeface="Calibri"/>
                </a:rPr>
                <a:t>Core</a:t>
              </a:r>
              <a:endParaRPr sz="1400" b="1" i="0" u="none" strike="noStrike" cap="none">
                <a:solidFill>
                  <a:srgbClr val="000000"/>
                </a:solidFill>
                <a:latin typeface="Calibri"/>
                <a:ea typeface="Calibri"/>
                <a:cs typeface="Calibri"/>
                <a:sym typeface="Calibri"/>
              </a:endParaRPr>
            </a:p>
          </p:txBody>
        </p:sp>
        <p:sp>
          <p:nvSpPr>
            <p:cNvPr id="751" name="Google Shape;3727;p75"/>
            <p:cNvSpPr/>
            <p:nvPr/>
          </p:nvSpPr>
          <p:spPr>
            <a:xfrm>
              <a:off x="10666799" y="1582014"/>
              <a:ext cx="453836" cy="42203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900" b="0" i="0" u="none" strike="noStrike" cap="none">
                  <a:solidFill>
                    <a:srgbClr val="FFFFFF"/>
                  </a:solidFill>
                  <a:latin typeface="Calibri"/>
                  <a:ea typeface="Calibri"/>
                  <a:cs typeface="Calibri"/>
                  <a:sym typeface="Calibri"/>
                </a:rPr>
                <a:t>Scalar Core</a:t>
              </a:r>
              <a:endParaRPr sz="600"/>
            </a:p>
            <a:p>
              <a:pPr marL="0" marR="0" lvl="0" indent="0" algn="ctr" rtl="0">
                <a:spcBef>
                  <a:spcPts val="0"/>
                </a:spcBef>
                <a:spcAft>
                  <a:spcPts val="0"/>
                </a:spcAft>
                <a:buNone/>
              </a:pPr>
              <a:r>
                <a:rPr lang="en" sz="900" b="0" i="0" u="none" strike="noStrike" cap="none">
                  <a:solidFill>
                    <a:srgbClr val="FFFFFF"/>
                  </a:solidFill>
                  <a:latin typeface="Calibri"/>
                  <a:ea typeface="Calibri"/>
                  <a:cs typeface="Calibri"/>
                  <a:sym typeface="Calibri"/>
                </a:rPr>
                <a:t>CGMT</a:t>
              </a:r>
              <a:endParaRPr sz="900" b="0" i="0" u="none" strike="noStrike" cap="none">
                <a:solidFill>
                  <a:srgbClr val="FFFFFF"/>
                </a:solidFill>
                <a:latin typeface="Calibri"/>
                <a:ea typeface="Calibri"/>
                <a:cs typeface="Calibri"/>
                <a:sym typeface="Calibri"/>
              </a:endParaRPr>
            </a:p>
          </p:txBody>
        </p:sp>
        <p:cxnSp>
          <p:nvCxnSpPr>
            <p:cNvPr id="752" name="Google Shape;3728;p75"/>
            <p:cNvCxnSpPr>
              <a:stCxn id="751" idx="3"/>
              <a:endCxn id="753" idx="1"/>
            </p:cNvCxnSpPr>
            <p:nvPr/>
          </p:nvCxnSpPr>
          <p:spPr>
            <a:xfrm rot="10800000" flipH="1">
              <a:off x="11120635" y="1481334"/>
              <a:ext cx="263816" cy="311696"/>
            </a:xfrm>
            <a:prstGeom prst="straightConnector1">
              <a:avLst/>
            </a:prstGeom>
            <a:noFill/>
            <a:ln w="28575" cap="flat" cmpd="sng">
              <a:solidFill>
                <a:srgbClr val="4472C4"/>
              </a:solidFill>
              <a:prstDash val="solid"/>
              <a:miter lim="800000"/>
              <a:headEnd type="triangle" w="med" len="med"/>
              <a:tailEnd type="triangle" w="med" len="med"/>
            </a:ln>
          </p:spPr>
        </p:cxnSp>
        <p:sp>
          <p:nvSpPr>
            <p:cNvPr id="753" name="Google Shape;3729;p75"/>
            <p:cNvSpPr/>
            <p:nvPr/>
          </p:nvSpPr>
          <p:spPr>
            <a:xfrm>
              <a:off x="11384552" y="1178594"/>
              <a:ext cx="674711" cy="605285"/>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b="0" i="0" u="none" strike="noStrike" cap="none">
                  <a:solidFill>
                    <a:srgbClr val="FFFFFF"/>
                  </a:solidFill>
                  <a:latin typeface="Calibri"/>
                  <a:ea typeface="Calibri"/>
                  <a:cs typeface="Calibri"/>
                  <a:sym typeface="Calibri"/>
                </a:rPr>
                <a:t>16</a:t>
              </a:r>
              <a:r>
                <a:rPr lang="en" sz="1000">
                  <a:solidFill>
                    <a:srgbClr val="FFFFFF"/>
                  </a:solidFill>
                  <a:latin typeface="Calibri"/>
                  <a:ea typeface="Calibri"/>
                  <a:cs typeface="Calibri"/>
                  <a:sym typeface="Calibri"/>
                </a:rPr>
                <a:t> </a:t>
              </a:r>
              <a:r>
                <a:rPr lang="en" sz="1000" b="0" i="0" u="none" strike="noStrike" cap="none">
                  <a:solidFill>
                    <a:srgbClr val="FFFFFF"/>
                  </a:solidFill>
                  <a:latin typeface="Calibri"/>
                  <a:ea typeface="Calibri"/>
                  <a:cs typeface="Calibri"/>
                  <a:sym typeface="Calibri"/>
                </a:rPr>
                <a:t>Fused Lane VPU</a:t>
              </a:r>
              <a:endParaRPr sz="1000" b="0" i="0" u="none" strike="noStrike" cap="none">
                <a:solidFill>
                  <a:srgbClr val="FFFFFF"/>
                </a:solidFill>
                <a:latin typeface="Calibri"/>
                <a:ea typeface="Calibri"/>
                <a:cs typeface="Calibri"/>
                <a:sym typeface="Calibri"/>
              </a:endParaRPr>
            </a:p>
          </p:txBody>
        </p:sp>
        <p:sp>
          <p:nvSpPr>
            <p:cNvPr id="754" name="Google Shape;3730;p75"/>
            <p:cNvSpPr/>
            <p:nvPr/>
          </p:nvSpPr>
          <p:spPr>
            <a:xfrm>
              <a:off x="11390685" y="1843040"/>
              <a:ext cx="674711" cy="610838"/>
            </a:xfrm>
            <a:prstGeom prst="rect">
              <a:avLst/>
            </a:prstGeom>
            <a:solidFill>
              <a:srgbClr val="4A86E8"/>
            </a:solidFill>
            <a:ln w="12700" cap="flat" cmpd="sng">
              <a:solidFill>
                <a:srgbClr val="31538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None/>
              </a:pPr>
              <a:r>
                <a:rPr lang="en" sz="700" b="0" i="0" u="none" strike="noStrike" cap="none">
                  <a:solidFill>
                    <a:srgbClr val="FFFFFF"/>
                  </a:solidFill>
                  <a:latin typeface="Calibri"/>
                  <a:ea typeface="Calibri"/>
                  <a:cs typeface="Calibri"/>
                  <a:sym typeface="Calibri"/>
                </a:rPr>
                <a:t>Systolic </a:t>
              </a:r>
              <a:r>
                <a:rPr lang="en" sz="700">
                  <a:solidFill>
                    <a:srgbClr val="FFFFFF"/>
                  </a:solidFill>
                  <a:latin typeface="Calibri"/>
                  <a:ea typeface="Calibri"/>
                  <a:cs typeface="Calibri"/>
                  <a:sym typeface="Calibri"/>
                </a:rPr>
                <a:t>Shell</a:t>
              </a:r>
              <a:endParaRPr sz="700" b="0" i="0" u="none" strike="noStrike" cap="none">
                <a:solidFill>
                  <a:srgbClr val="FFFFFF"/>
                </a:solidFill>
                <a:latin typeface="Calibri"/>
                <a:ea typeface="Calibri"/>
                <a:cs typeface="Calibri"/>
                <a:sym typeface="Calibri"/>
              </a:endParaRPr>
            </a:p>
          </p:txBody>
        </p:sp>
        <p:sp>
          <p:nvSpPr>
            <p:cNvPr id="755" name="Google Shape;3731;p75"/>
            <p:cNvSpPr/>
            <p:nvPr/>
          </p:nvSpPr>
          <p:spPr>
            <a:xfrm>
              <a:off x="11501122" y="1995482"/>
              <a:ext cx="453836" cy="42203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dirty="0">
                  <a:solidFill>
                    <a:srgbClr val="FFFFFF"/>
                  </a:solidFill>
                  <a:latin typeface="Calibri"/>
                  <a:ea typeface="Calibri"/>
                  <a:cs typeface="Calibri"/>
                  <a:sym typeface="Calibri"/>
                </a:rPr>
                <a:t>Systolic Arrays</a:t>
              </a:r>
              <a:endParaRPr sz="800" b="0" i="0" u="none" strike="noStrike" cap="none" dirty="0">
                <a:solidFill>
                  <a:srgbClr val="FFFFFF"/>
                </a:solidFill>
                <a:latin typeface="Calibri"/>
                <a:ea typeface="Calibri"/>
                <a:cs typeface="Calibri"/>
                <a:sym typeface="Calibri"/>
              </a:endParaRPr>
            </a:p>
          </p:txBody>
        </p:sp>
        <p:cxnSp>
          <p:nvCxnSpPr>
            <p:cNvPr id="757" name="Google Shape;3735;p75"/>
            <p:cNvCxnSpPr>
              <a:stCxn id="751" idx="3"/>
              <a:endCxn id="754" idx="1"/>
            </p:cNvCxnSpPr>
            <p:nvPr/>
          </p:nvCxnSpPr>
          <p:spPr>
            <a:xfrm>
              <a:off x="11120635" y="1793031"/>
              <a:ext cx="269987" cy="355397"/>
            </a:xfrm>
            <a:prstGeom prst="straightConnector1">
              <a:avLst/>
            </a:prstGeom>
            <a:noFill/>
            <a:ln w="28575" cap="flat" cmpd="sng">
              <a:solidFill>
                <a:srgbClr val="4472C4"/>
              </a:solidFill>
              <a:prstDash val="solid"/>
              <a:miter lim="800000"/>
              <a:headEnd type="triangle" w="med" len="med"/>
              <a:tailEnd type="triangle" w="med" len="med"/>
            </a:ln>
          </p:spPr>
        </p:cxnSp>
        <p:cxnSp>
          <p:nvCxnSpPr>
            <p:cNvPr id="758" name="Google Shape;3736;p75"/>
            <p:cNvCxnSpPr/>
            <p:nvPr/>
          </p:nvCxnSpPr>
          <p:spPr>
            <a:xfrm>
              <a:off x="9675596" y="1162157"/>
              <a:ext cx="98995" cy="2656"/>
            </a:xfrm>
            <a:prstGeom prst="straightConnector1">
              <a:avLst/>
            </a:prstGeom>
            <a:noFill/>
            <a:ln w="38100" cap="flat" cmpd="sng">
              <a:solidFill>
                <a:srgbClr val="92D050"/>
              </a:solidFill>
              <a:prstDash val="solid"/>
              <a:miter lim="800000"/>
              <a:headEnd type="none" w="sm" len="sm"/>
              <a:tailEnd type="none" w="sm" len="sm"/>
            </a:ln>
          </p:spPr>
        </p:cxnSp>
        <p:cxnSp>
          <p:nvCxnSpPr>
            <p:cNvPr id="759" name="Google Shape;3737;p75"/>
            <p:cNvCxnSpPr/>
            <p:nvPr/>
          </p:nvCxnSpPr>
          <p:spPr>
            <a:xfrm>
              <a:off x="9269844" y="1162157"/>
              <a:ext cx="98995" cy="2656"/>
            </a:xfrm>
            <a:prstGeom prst="straightConnector1">
              <a:avLst/>
            </a:prstGeom>
            <a:noFill/>
            <a:ln w="38100" cap="flat" cmpd="sng">
              <a:solidFill>
                <a:srgbClr val="92D050"/>
              </a:solidFill>
              <a:prstDash val="solid"/>
              <a:miter lim="800000"/>
              <a:headEnd type="none" w="sm" len="sm"/>
              <a:tailEnd type="none" w="sm" len="sm"/>
            </a:ln>
          </p:spPr>
        </p:cxnSp>
        <p:cxnSp>
          <p:nvCxnSpPr>
            <p:cNvPr id="760" name="Google Shape;3738;p75"/>
            <p:cNvCxnSpPr/>
            <p:nvPr/>
          </p:nvCxnSpPr>
          <p:spPr>
            <a:xfrm rot="5400000">
              <a:off x="9475743" y="1354330"/>
              <a:ext cx="92954" cy="2828"/>
            </a:xfrm>
            <a:prstGeom prst="straightConnector1">
              <a:avLst/>
            </a:prstGeom>
            <a:noFill/>
            <a:ln w="38100" cap="flat" cmpd="sng">
              <a:solidFill>
                <a:srgbClr val="92D050"/>
              </a:solidFill>
              <a:prstDash val="solid"/>
              <a:miter lim="800000"/>
              <a:headEnd type="none" w="sm" len="sm"/>
              <a:tailEnd type="none" w="sm" len="sm"/>
            </a:ln>
          </p:spPr>
        </p:cxnSp>
        <p:cxnSp>
          <p:nvCxnSpPr>
            <p:cNvPr id="761" name="Google Shape;3739;p75"/>
            <p:cNvCxnSpPr/>
            <p:nvPr/>
          </p:nvCxnSpPr>
          <p:spPr>
            <a:xfrm rot="5400000">
              <a:off x="9475743" y="983883"/>
              <a:ext cx="92954" cy="2828"/>
            </a:xfrm>
            <a:prstGeom prst="straightConnector1">
              <a:avLst/>
            </a:prstGeom>
            <a:noFill/>
            <a:ln w="38100" cap="flat" cmpd="sng">
              <a:solidFill>
                <a:srgbClr val="92D050"/>
              </a:solidFill>
              <a:prstDash val="solid"/>
              <a:miter lim="800000"/>
              <a:headEnd type="none" w="sm" len="sm"/>
              <a:tailEnd type="none" w="sm" len="sm"/>
            </a:ln>
          </p:spPr>
        </p:cxnSp>
        <p:sp>
          <p:nvSpPr>
            <p:cNvPr id="762" name="Rectangle 761"/>
            <p:cNvSpPr/>
            <p:nvPr/>
          </p:nvSpPr>
          <p:spPr>
            <a:xfrm>
              <a:off x="9124104" y="1348773"/>
              <a:ext cx="792746" cy="1222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6" name="Google Shape;3732;p75"/>
            <p:cNvSpPr txBox="1"/>
            <p:nvPr/>
          </p:nvSpPr>
          <p:spPr>
            <a:xfrm>
              <a:off x="9100793" y="2302548"/>
              <a:ext cx="854959" cy="23564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Shared L2</a:t>
              </a:r>
              <a:endParaRPr sz="1200" dirty="0"/>
            </a:p>
          </p:txBody>
        </p:sp>
      </p:grpSp>
    </p:spTree>
    <p:extLst>
      <p:ext uri="{BB962C8B-B14F-4D97-AF65-F5344CB8AC3E}">
        <p14:creationId xmlns:p14="http://schemas.microsoft.com/office/powerpoint/2010/main" val="579405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923011" y="245861"/>
            <a:ext cx="10560000" cy="720000"/>
          </a:xfrm>
          <a:prstGeom prst="rect">
            <a:avLst/>
          </a:prstGeom>
        </p:spPr>
        <p:txBody>
          <a:bodyPr spcFirstLastPara="1" vert="horz" wrap="square" lIns="0" tIns="0" rIns="0" bIns="0" rtlCol="0" anchor="ctr" anchorCtr="0">
            <a:noAutofit/>
          </a:bodyPr>
          <a:lstStyle/>
          <a:p>
            <a:pPr>
              <a:spcBef>
                <a:spcPts val="0"/>
              </a:spcBef>
            </a:pPr>
            <a:r>
              <a:rPr lang="en" dirty="0"/>
              <a:t>Mapping </a:t>
            </a:r>
            <a:r>
              <a:rPr lang="en" dirty="0" smtClean="0"/>
              <a:t>ACME Architecture to an FPGA</a:t>
            </a:r>
            <a:endParaRPr dirty="0"/>
          </a:p>
        </p:txBody>
      </p:sp>
      <p:grpSp>
        <p:nvGrpSpPr>
          <p:cNvPr id="147" name="Grupo 21"/>
          <p:cNvGrpSpPr/>
          <p:nvPr/>
        </p:nvGrpSpPr>
        <p:grpSpPr>
          <a:xfrm>
            <a:off x="423724" y="3154203"/>
            <a:ext cx="2180886" cy="440217"/>
            <a:chOff x="2241884" y="4928978"/>
            <a:chExt cx="5580000" cy="440217"/>
          </a:xfrm>
        </p:grpSpPr>
        <p:sp>
          <p:nvSpPr>
            <p:cNvPr id="148" name="Rectángulo 41"/>
            <p:cNvSpPr/>
            <p:nvPr/>
          </p:nvSpPr>
          <p:spPr>
            <a:xfrm>
              <a:off x="2241884" y="4928978"/>
              <a:ext cx="5580000" cy="44021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9" name="CuadroTexto 42"/>
            <p:cNvSpPr txBox="1"/>
            <p:nvPr/>
          </p:nvSpPr>
          <p:spPr>
            <a:xfrm>
              <a:off x="2312926" y="4964420"/>
              <a:ext cx="5508958" cy="369332"/>
            </a:xfrm>
            <a:prstGeom prst="rect">
              <a:avLst/>
            </a:prstGeom>
            <a:noFill/>
          </p:spPr>
          <p:txBody>
            <a:bodyPr wrap="square" rtlCol="0">
              <a:spAutoFit/>
            </a:bodyPr>
            <a:lstStyle/>
            <a:p>
              <a:pPr algn="ctr"/>
              <a:r>
                <a:rPr lang="es-ES" dirty="0" smtClean="0"/>
                <a:t>LINUX</a:t>
              </a:r>
              <a:endParaRPr lang="es-ES" dirty="0"/>
            </a:p>
          </p:txBody>
        </p:sp>
      </p:grpSp>
      <p:pic>
        <p:nvPicPr>
          <p:cNvPr id="150"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90" y="1940255"/>
            <a:ext cx="3935405" cy="4648472"/>
          </a:xfrm>
          <a:prstGeom prst="rect">
            <a:avLst/>
          </a:prstGeom>
        </p:spPr>
      </p:pic>
      <p:pic>
        <p:nvPicPr>
          <p:cNvPr id="151"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46" y="1777185"/>
            <a:ext cx="1827468" cy="558668"/>
          </a:xfrm>
          <a:prstGeom prst="rect">
            <a:avLst/>
          </a:prstGeom>
        </p:spPr>
      </p:pic>
      <p:pic>
        <p:nvPicPr>
          <p:cNvPr id="152"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087" y="2485843"/>
            <a:ext cx="1440958" cy="668359"/>
          </a:xfrm>
          <a:prstGeom prst="rect">
            <a:avLst/>
          </a:prstGeom>
        </p:spPr>
      </p:pic>
      <p:pic>
        <p:nvPicPr>
          <p:cNvPr id="153"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3501" y="2038900"/>
            <a:ext cx="1305251" cy="725390"/>
          </a:xfrm>
          <a:prstGeom prst="rect">
            <a:avLst/>
          </a:prstGeom>
        </p:spPr>
      </p:pic>
      <p:grpSp>
        <p:nvGrpSpPr>
          <p:cNvPr id="154" name="Grupo 21"/>
          <p:cNvGrpSpPr/>
          <p:nvPr/>
        </p:nvGrpSpPr>
        <p:grpSpPr>
          <a:xfrm>
            <a:off x="423724" y="1146872"/>
            <a:ext cx="2208652" cy="681773"/>
            <a:chOff x="2241884" y="4928978"/>
            <a:chExt cx="5580000" cy="681773"/>
          </a:xfrm>
        </p:grpSpPr>
        <p:sp>
          <p:nvSpPr>
            <p:cNvPr id="155" name="Rectángulo 41"/>
            <p:cNvSpPr/>
            <p:nvPr/>
          </p:nvSpPr>
          <p:spPr>
            <a:xfrm>
              <a:off x="2241884" y="4928978"/>
              <a:ext cx="5580000" cy="44021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CuadroTexto 42"/>
            <p:cNvSpPr txBox="1"/>
            <p:nvPr/>
          </p:nvSpPr>
          <p:spPr>
            <a:xfrm>
              <a:off x="2312926" y="4964420"/>
              <a:ext cx="5508958" cy="646331"/>
            </a:xfrm>
            <a:prstGeom prst="rect">
              <a:avLst/>
            </a:prstGeom>
            <a:noFill/>
          </p:spPr>
          <p:txBody>
            <a:bodyPr wrap="square" rtlCol="0">
              <a:spAutoFit/>
            </a:bodyPr>
            <a:lstStyle/>
            <a:p>
              <a:pPr algn="ctr"/>
              <a:r>
                <a:rPr lang="es-ES" dirty="0" err="1" smtClean="0"/>
                <a:t>IoT</a:t>
              </a:r>
              <a:r>
                <a:rPr lang="es-ES" dirty="0" smtClean="0"/>
                <a:t> to HPC, AI/ML/DL</a:t>
              </a:r>
              <a:endParaRPr lang="es-ES" dirty="0"/>
            </a:p>
          </p:txBody>
        </p:sp>
      </p:grpSp>
      <p:cxnSp>
        <p:nvCxnSpPr>
          <p:cNvPr id="4" name="Straight Connector 3"/>
          <p:cNvCxnSpPr/>
          <p:nvPr/>
        </p:nvCxnSpPr>
        <p:spPr>
          <a:xfrm flipV="1">
            <a:off x="3320433" y="2401597"/>
            <a:ext cx="2582656" cy="3024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008609" y="2417992"/>
            <a:ext cx="4682655" cy="3222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23942" y="3341601"/>
            <a:ext cx="4666008" cy="673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99249" y="3342942"/>
            <a:ext cx="2609697" cy="6862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1" name="Group 160"/>
          <p:cNvGrpSpPr>
            <a:grpSpLocks noChangeAspect="1"/>
          </p:cNvGrpSpPr>
          <p:nvPr/>
        </p:nvGrpSpPr>
        <p:grpSpPr>
          <a:xfrm>
            <a:off x="5546036" y="2386968"/>
            <a:ext cx="6361536" cy="3189743"/>
            <a:chOff x="1943928" y="1613216"/>
            <a:chExt cx="8103100" cy="4062978"/>
          </a:xfrm>
        </p:grpSpPr>
        <p:sp>
          <p:nvSpPr>
            <p:cNvPr id="162" name="Google Shape;3227;p74"/>
            <p:cNvSpPr/>
            <p:nvPr/>
          </p:nvSpPr>
          <p:spPr>
            <a:xfrm>
              <a:off x="4245031" y="2310162"/>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1050">
                <a:solidFill>
                  <a:schemeClr val="lt1"/>
                </a:solidFill>
                <a:latin typeface="Calibri"/>
                <a:ea typeface="Calibri"/>
                <a:cs typeface="Calibri"/>
                <a:sym typeface="Calibri"/>
              </a:endParaRPr>
            </a:p>
          </p:txBody>
        </p:sp>
        <p:sp>
          <p:nvSpPr>
            <p:cNvPr id="163" name="Google Shape;3228;p74"/>
            <p:cNvSpPr/>
            <p:nvPr/>
          </p:nvSpPr>
          <p:spPr>
            <a:xfrm>
              <a:off x="3726453" y="1967819"/>
              <a:ext cx="3891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JTLB</a:t>
              </a:r>
              <a:endParaRPr sz="900" b="0" i="0" u="none" strike="noStrike" cap="none">
                <a:solidFill>
                  <a:schemeClr val="dk1"/>
                </a:solidFill>
                <a:latin typeface="Calibri"/>
                <a:ea typeface="Calibri"/>
                <a:cs typeface="Calibri"/>
                <a:sym typeface="Calibri"/>
              </a:endParaRPr>
            </a:p>
          </p:txBody>
        </p:sp>
        <p:sp>
          <p:nvSpPr>
            <p:cNvPr id="164" name="Google Shape;3229;p74"/>
            <p:cNvSpPr/>
            <p:nvPr/>
          </p:nvSpPr>
          <p:spPr>
            <a:xfrm>
              <a:off x="3725128" y="265616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165" name="Google Shape;3230;p74"/>
            <p:cNvSpPr/>
            <p:nvPr/>
          </p:nvSpPr>
          <p:spPr>
            <a:xfrm>
              <a:off x="3271278" y="265409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sp>
          <p:nvSpPr>
            <p:cNvPr id="166" name="Google Shape;3231;p74"/>
            <p:cNvSpPr/>
            <p:nvPr/>
          </p:nvSpPr>
          <p:spPr>
            <a:xfrm>
              <a:off x="4245028" y="16485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dirty="0">
                  <a:solidFill>
                    <a:schemeClr val="lt1"/>
                  </a:solidFill>
                  <a:latin typeface="Calibri"/>
                  <a:ea typeface="Calibri"/>
                  <a:cs typeface="Calibri"/>
                  <a:sym typeface="Calibri"/>
                </a:rPr>
                <a:t>HBI</a:t>
              </a:r>
              <a:endParaRPr sz="700" b="0" i="0" u="none" strike="noStrike" cap="none" dirty="0">
                <a:solidFill>
                  <a:schemeClr val="lt1"/>
                </a:solidFill>
                <a:latin typeface="Calibri"/>
                <a:ea typeface="Calibri"/>
                <a:cs typeface="Calibri"/>
                <a:sym typeface="Calibri"/>
              </a:endParaRPr>
            </a:p>
          </p:txBody>
        </p:sp>
        <p:sp>
          <p:nvSpPr>
            <p:cNvPr id="167" name="Google Shape;3232;p74"/>
            <p:cNvSpPr/>
            <p:nvPr/>
          </p:nvSpPr>
          <p:spPr>
            <a:xfrm>
              <a:off x="4245028" y="196416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168" name="Google Shape;3233;p74"/>
            <p:cNvCxnSpPr/>
            <p:nvPr/>
          </p:nvCxnSpPr>
          <p:spPr>
            <a:xfrm>
              <a:off x="4129526" y="27845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69" name="Google Shape;3234;p74"/>
            <p:cNvCxnSpPr>
              <a:stCxn id="165" idx="3"/>
              <a:endCxn id="164" idx="1"/>
            </p:cNvCxnSpPr>
            <p:nvPr/>
          </p:nvCxnSpPr>
          <p:spPr>
            <a:xfrm>
              <a:off x="3616878" y="278579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70" name="Google Shape;3235;p74"/>
            <p:cNvSpPr/>
            <p:nvPr/>
          </p:nvSpPr>
          <p:spPr>
            <a:xfrm>
              <a:off x="3725128" y="231198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dirty="0">
                  <a:solidFill>
                    <a:schemeClr val="dk1"/>
                  </a:solidFill>
                  <a:latin typeface="Calibri"/>
                  <a:ea typeface="Calibri"/>
                  <a:cs typeface="Calibri"/>
                  <a:sym typeface="Calibri"/>
                </a:rPr>
                <a:t>M</a:t>
              </a:r>
              <a:r>
                <a:rPr lang="en" sz="600" dirty="0">
                  <a:solidFill>
                    <a:schemeClr val="dk1"/>
                  </a:solidFill>
                  <a:latin typeface="Calibri"/>
                  <a:ea typeface="Calibri"/>
                  <a:cs typeface="Calibri"/>
                  <a:sym typeface="Calibri"/>
                </a:rPr>
                <a:t>C</a:t>
              </a:r>
              <a:r>
                <a:rPr lang="en" sz="600" b="0" i="0" u="none" strike="noStrike" cap="none" dirty="0">
                  <a:solidFill>
                    <a:schemeClr val="dk1"/>
                  </a:solidFill>
                  <a:latin typeface="Calibri"/>
                  <a:ea typeface="Calibri"/>
                  <a:cs typeface="Calibri"/>
                  <a:sym typeface="Calibri"/>
                </a:rPr>
                <a:t>PU</a:t>
              </a:r>
              <a:endParaRPr sz="600" b="0" i="0" u="none" strike="noStrike" cap="none" dirty="0">
                <a:solidFill>
                  <a:schemeClr val="dk1"/>
                </a:solidFill>
                <a:latin typeface="Calibri"/>
                <a:ea typeface="Calibri"/>
                <a:cs typeface="Calibri"/>
                <a:sym typeface="Calibri"/>
              </a:endParaRPr>
            </a:p>
          </p:txBody>
        </p:sp>
        <p:sp>
          <p:nvSpPr>
            <p:cNvPr id="171" name="Google Shape;3236;p74"/>
            <p:cNvSpPr/>
            <p:nvPr/>
          </p:nvSpPr>
          <p:spPr>
            <a:xfrm>
              <a:off x="3271278" y="230990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172" name="Google Shape;3237;p74"/>
            <p:cNvCxnSpPr/>
            <p:nvPr/>
          </p:nvCxnSpPr>
          <p:spPr>
            <a:xfrm>
              <a:off x="4129526" y="24403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3" name="Google Shape;3238;p74"/>
            <p:cNvCxnSpPr>
              <a:stCxn id="171" idx="3"/>
              <a:endCxn id="170" idx="1"/>
            </p:cNvCxnSpPr>
            <p:nvPr/>
          </p:nvCxnSpPr>
          <p:spPr>
            <a:xfrm>
              <a:off x="3616878" y="24416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174" name="Google Shape;3239;p74"/>
            <p:cNvSpPr/>
            <p:nvPr/>
          </p:nvSpPr>
          <p:spPr>
            <a:xfrm>
              <a:off x="2857853" y="231096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dirty="0">
                  <a:solidFill>
                    <a:schemeClr val="dk1"/>
                  </a:solidFill>
                  <a:latin typeface="Calibri"/>
                  <a:ea typeface="Calibri"/>
                  <a:cs typeface="Calibri"/>
                  <a:sym typeface="Calibri"/>
                </a:rPr>
                <a:t>M</a:t>
              </a:r>
              <a:r>
                <a:rPr lang="en" sz="700" dirty="0">
                  <a:solidFill>
                    <a:schemeClr val="dk1"/>
                  </a:solidFill>
                  <a:latin typeface="Calibri"/>
                  <a:ea typeface="Calibri"/>
                  <a:cs typeface="Calibri"/>
                  <a:sym typeface="Calibri"/>
                </a:rPr>
                <a:t>C</a:t>
              </a:r>
              <a:endParaRPr sz="700" b="0" i="0" u="none" strike="noStrike" cap="none" dirty="0">
                <a:solidFill>
                  <a:schemeClr val="dk1"/>
                </a:solidFill>
                <a:latin typeface="Calibri"/>
                <a:ea typeface="Calibri"/>
                <a:cs typeface="Calibri"/>
                <a:sym typeface="Calibri"/>
              </a:endParaRPr>
            </a:p>
          </p:txBody>
        </p:sp>
        <p:cxnSp>
          <p:nvCxnSpPr>
            <p:cNvPr id="175" name="Google Shape;3240;p74"/>
            <p:cNvCxnSpPr/>
            <p:nvPr/>
          </p:nvCxnSpPr>
          <p:spPr>
            <a:xfrm>
              <a:off x="3444076" y="2573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6" name="Google Shape;3241;p74"/>
            <p:cNvCxnSpPr/>
            <p:nvPr/>
          </p:nvCxnSpPr>
          <p:spPr>
            <a:xfrm>
              <a:off x="3927326" y="2573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77" name="Google Shape;3242;p74"/>
            <p:cNvCxnSpPr/>
            <p:nvPr/>
          </p:nvCxnSpPr>
          <p:spPr>
            <a:xfrm>
              <a:off x="3168353" y="24591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178" name="Google Shape;3243;p74"/>
            <p:cNvCxnSpPr/>
            <p:nvPr/>
          </p:nvCxnSpPr>
          <p:spPr>
            <a:xfrm>
              <a:off x="5039126" y="2439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79" name="Google Shape;3244;p74"/>
            <p:cNvCxnSpPr/>
            <p:nvPr/>
          </p:nvCxnSpPr>
          <p:spPr>
            <a:xfrm>
              <a:off x="5039126" y="2784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80" name="Google Shape;3245;p74"/>
            <p:cNvCxnSpPr/>
            <p:nvPr/>
          </p:nvCxnSpPr>
          <p:spPr>
            <a:xfrm>
              <a:off x="344407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1" name="Google Shape;3246;p74"/>
            <p:cNvCxnSpPr/>
            <p:nvPr/>
          </p:nvCxnSpPr>
          <p:spPr>
            <a:xfrm>
              <a:off x="392732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2" name="Google Shape;3247;p74"/>
            <p:cNvCxnSpPr/>
            <p:nvPr/>
          </p:nvCxnSpPr>
          <p:spPr>
            <a:xfrm>
              <a:off x="4414676" y="2919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3" name="Google Shape;3248;p74"/>
            <p:cNvCxnSpPr/>
            <p:nvPr/>
          </p:nvCxnSpPr>
          <p:spPr>
            <a:xfrm>
              <a:off x="4869476" y="2919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84" name="Google Shape;3249;p74"/>
            <p:cNvSpPr/>
            <p:nvPr/>
          </p:nvSpPr>
          <p:spPr>
            <a:xfrm>
              <a:off x="2852529" y="265404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185" name="Google Shape;3250;p74"/>
            <p:cNvCxnSpPr/>
            <p:nvPr/>
          </p:nvCxnSpPr>
          <p:spPr>
            <a:xfrm>
              <a:off x="3168353" y="27868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186" name="Google Shape;3251;p74"/>
            <p:cNvCxnSpPr/>
            <p:nvPr/>
          </p:nvCxnSpPr>
          <p:spPr>
            <a:xfrm>
              <a:off x="5944563" y="24417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87" name="Google Shape;3252;p74"/>
            <p:cNvCxnSpPr/>
            <p:nvPr/>
          </p:nvCxnSpPr>
          <p:spPr>
            <a:xfrm>
              <a:off x="5944563" y="2785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88" name="Google Shape;3253;p74"/>
            <p:cNvCxnSpPr/>
            <p:nvPr/>
          </p:nvCxnSpPr>
          <p:spPr>
            <a:xfrm>
              <a:off x="5320113" y="29214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89" name="Google Shape;3254;p74"/>
            <p:cNvCxnSpPr/>
            <p:nvPr/>
          </p:nvCxnSpPr>
          <p:spPr>
            <a:xfrm>
              <a:off x="5774913" y="29214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90" name="Google Shape;3255;p74"/>
            <p:cNvCxnSpPr/>
            <p:nvPr/>
          </p:nvCxnSpPr>
          <p:spPr>
            <a:xfrm>
              <a:off x="6848613" y="2441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91" name="Google Shape;3256;p74"/>
            <p:cNvCxnSpPr/>
            <p:nvPr/>
          </p:nvCxnSpPr>
          <p:spPr>
            <a:xfrm>
              <a:off x="6848613" y="2786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92" name="Google Shape;3257;p74"/>
            <p:cNvCxnSpPr/>
            <p:nvPr/>
          </p:nvCxnSpPr>
          <p:spPr>
            <a:xfrm>
              <a:off x="6224163" y="29215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93" name="Google Shape;3258;p74"/>
            <p:cNvCxnSpPr/>
            <p:nvPr/>
          </p:nvCxnSpPr>
          <p:spPr>
            <a:xfrm>
              <a:off x="6678963" y="29215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94" name="Google Shape;3259;p74"/>
            <p:cNvCxnSpPr/>
            <p:nvPr/>
          </p:nvCxnSpPr>
          <p:spPr>
            <a:xfrm>
              <a:off x="7752663" y="24418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95" name="Google Shape;3260;p74"/>
            <p:cNvCxnSpPr/>
            <p:nvPr/>
          </p:nvCxnSpPr>
          <p:spPr>
            <a:xfrm>
              <a:off x="7752663" y="27860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196" name="Google Shape;3261;p74"/>
            <p:cNvCxnSpPr/>
            <p:nvPr/>
          </p:nvCxnSpPr>
          <p:spPr>
            <a:xfrm>
              <a:off x="7128213" y="29215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197" name="Google Shape;3262;p74"/>
            <p:cNvCxnSpPr/>
            <p:nvPr/>
          </p:nvCxnSpPr>
          <p:spPr>
            <a:xfrm>
              <a:off x="7583013" y="29215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198" name="Google Shape;3263;p74"/>
            <p:cNvSpPr/>
            <p:nvPr/>
          </p:nvSpPr>
          <p:spPr>
            <a:xfrm>
              <a:off x="7868153" y="265633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199" name="Google Shape;3264;p74"/>
            <p:cNvSpPr/>
            <p:nvPr/>
          </p:nvSpPr>
          <p:spPr>
            <a:xfrm>
              <a:off x="7868153" y="231214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cxnSp>
          <p:nvCxnSpPr>
            <p:cNvPr id="200" name="Google Shape;3265;p74"/>
            <p:cNvCxnSpPr/>
            <p:nvPr/>
          </p:nvCxnSpPr>
          <p:spPr>
            <a:xfrm>
              <a:off x="8070351" y="257373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01" name="Google Shape;3266;p74"/>
            <p:cNvCxnSpPr/>
            <p:nvPr/>
          </p:nvCxnSpPr>
          <p:spPr>
            <a:xfrm>
              <a:off x="8070351" y="291973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02" name="Google Shape;3267;p74"/>
            <p:cNvSpPr/>
            <p:nvPr/>
          </p:nvSpPr>
          <p:spPr>
            <a:xfrm>
              <a:off x="8382353" y="265632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03" name="Google Shape;3268;p74"/>
            <p:cNvCxnSpPr>
              <a:stCxn id="202" idx="3"/>
            </p:cNvCxnSpPr>
            <p:nvPr/>
          </p:nvCxnSpPr>
          <p:spPr>
            <a:xfrm>
              <a:off x="8727953" y="278802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04" name="Google Shape;3269;p74"/>
            <p:cNvSpPr/>
            <p:nvPr/>
          </p:nvSpPr>
          <p:spPr>
            <a:xfrm>
              <a:off x="8382353" y="231213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05" name="Google Shape;3270;p74"/>
            <p:cNvCxnSpPr>
              <a:stCxn id="204" idx="3"/>
            </p:cNvCxnSpPr>
            <p:nvPr/>
          </p:nvCxnSpPr>
          <p:spPr>
            <a:xfrm>
              <a:off x="8727953" y="24438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06" name="Google Shape;3271;p74"/>
            <p:cNvSpPr/>
            <p:nvPr/>
          </p:nvSpPr>
          <p:spPr>
            <a:xfrm>
              <a:off x="8836253" y="231214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07" name="Google Shape;3272;p74"/>
            <p:cNvCxnSpPr/>
            <p:nvPr/>
          </p:nvCxnSpPr>
          <p:spPr>
            <a:xfrm>
              <a:off x="8555151" y="25758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08" name="Google Shape;3273;p74"/>
            <p:cNvCxnSpPr/>
            <p:nvPr/>
          </p:nvCxnSpPr>
          <p:spPr>
            <a:xfrm>
              <a:off x="8279428" y="24613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09" name="Google Shape;3274;p74"/>
            <p:cNvCxnSpPr/>
            <p:nvPr/>
          </p:nvCxnSpPr>
          <p:spPr>
            <a:xfrm>
              <a:off x="8555151" y="29218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10" name="Google Shape;3275;p74"/>
            <p:cNvSpPr/>
            <p:nvPr/>
          </p:nvSpPr>
          <p:spPr>
            <a:xfrm>
              <a:off x="8836253" y="265839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11" name="Google Shape;3276;p74"/>
            <p:cNvCxnSpPr/>
            <p:nvPr/>
          </p:nvCxnSpPr>
          <p:spPr>
            <a:xfrm>
              <a:off x="8279428" y="27890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12" name="Google Shape;3277;p74"/>
            <p:cNvSpPr/>
            <p:nvPr/>
          </p:nvSpPr>
          <p:spPr>
            <a:xfrm>
              <a:off x="3727791" y="335261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dirty="0">
                  <a:solidFill>
                    <a:schemeClr val="dk1"/>
                  </a:solidFill>
                  <a:latin typeface="Calibri"/>
                  <a:ea typeface="Calibri"/>
                  <a:cs typeface="Calibri"/>
                  <a:sym typeface="Calibri"/>
                </a:rPr>
                <a:t>M</a:t>
              </a:r>
              <a:r>
                <a:rPr lang="en" sz="600" dirty="0">
                  <a:solidFill>
                    <a:schemeClr val="dk1"/>
                  </a:solidFill>
                  <a:latin typeface="Calibri"/>
                  <a:ea typeface="Calibri"/>
                  <a:cs typeface="Calibri"/>
                  <a:sym typeface="Calibri"/>
                </a:rPr>
                <a:t>C</a:t>
              </a:r>
              <a:r>
                <a:rPr lang="en" sz="600" b="0" i="0" u="none" strike="noStrike" cap="none" dirty="0">
                  <a:solidFill>
                    <a:schemeClr val="dk1"/>
                  </a:solidFill>
                  <a:latin typeface="Calibri"/>
                  <a:ea typeface="Calibri"/>
                  <a:cs typeface="Calibri"/>
                  <a:sym typeface="Calibri"/>
                </a:rPr>
                <a:t>PU</a:t>
              </a:r>
              <a:endParaRPr sz="600" b="0" i="0" u="none" strike="noStrike" cap="none" dirty="0">
                <a:solidFill>
                  <a:schemeClr val="dk1"/>
                </a:solidFill>
                <a:latin typeface="Calibri"/>
                <a:ea typeface="Calibri"/>
                <a:cs typeface="Calibri"/>
                <a:sym typeface="Calibri"/>
              </a:endParaRPr>
            </a:p>
          </p:txBody>
        </p:sp>
        <p:sp>
          <p:nvSpPr>
            <p:cNvPr id="213" name="Google Shape;3278;p74"/>
            <p:cNvSpPr/>
            <p:nvPr/>
          </p:nvSpPr>
          <p:spPr>
            <a:xfrm>
              <a:off x="3273941" y="335054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14" name="Google Shape;3279;p74"/>
            <p:cNvCxnSpPr/>
            <p:nvPr/>
          </p:nvCxnSpPr>
          <p:spPr>
            <a:xfrm>
              <a:off x="4132188" y="34810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15" name="Google Shape;3280;p74"/>
            <p:cNvCxnSpPr>
              <a:stCxn id="213" idx="3"/>
              <a:endCxn id="212" idx="1"/>
            </p:cNvCxnSpPr>
            <p:nvPr/>
          </p:nvCxnSpPr>
          <p:spPr>
            <a:xfrm>
              <a:off x="3619541" y="348224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16" name="Google Shape;3281;p74"/>
            <p:cNvSpPr/>
            <p:nvPr/>
          </p:nvSpPr>
          <p:spPr>
            <a:xfrm>
              <a:off x="3727791" y="300843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217" name="Google Shape;3282;p74"/>
            <p:cNvSpPr/>
            <p:nvPr/>
          </p:nvSpPr>
          <p:spPr>
            <a:xfrm>
              <a:off x="3273941" y="300635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18" name="Google Shape;3283;p74"/>
            <p:cNvCxnSpPr/>
            <p:nvPr/>
          </p:nvCxnSpPr>
          <p:spPr>
            <a:xfrm>
              <a:off x="4132188" y="3136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19" name="Google Shape;3284;p74"/>
            <p:cNvCxnSpPr>
              <a:stCxn id="217" idx="3"/>
              <a:endCxn id="216" idx="1"/>
            </p:cNvCxnSpPr>
            <p:nvPr/>
          </p:nvCxnSpPr>
          <p:spPr>
            <a:xfrm>
              <a:off x="3619541" y="31380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20" name="Google Shape;3285;p74"/>
            <p:cNvSpPr/>
            <p:nvPr/>
          </p:nvSpPr>
          <p:spPr>
            <a:xfrm>
              <a:off x="2860516" y="300741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21" name="Google Shape;3286;p74"/>
            <p:cNvCxnSpPr/>
            <p:nvPr/>
          </p:nvCxnSpPr>
          <p:spPr>
            <a:xfrm>
              <a:off x="3446738" y="3270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2" name="Google Shape;3287;p74"/>
            <p:cNvCxnSpPr/>
            <p:nvPr/>
          </p:nvCxnSpPr>
          <p:spPr>
            <a:xfrm>
              <a:off x="3929988" y="3270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3" name="Google Shape;3288;p74"/>
            <p:cNvCxnSpPr/>
            <p:nvPr/>
          </p:nvCxnSpPr>
          <p:spPr>
            <a:xfrm>
              <a:off x="3171016" y="315555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24" name="Google Shape;3289;p74"/>
            <p:cNvCxnSpPr/>
            <p:nvPr/>
          </p:nvCxnSpPr>
          <p:spPr>
            <a:xfrm>
              <a:off x="5041788" y="31363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5" name="Google Shape;3290;p74"/>
            <p:cNvCxnSpPr/>
            <p:nvPr/>
          </p:nvCxnSpPr>
          <p:spPr>
            <a:xfrm>
              <a:off x="5041788" y="34805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26" name="Google Shape;3291;p74"/>
            <p:cNvCxnSpPr/>
            <p:nvPr/>
          </p:nvCxnSpPr>
          <p:spPr>
            <a:xfrm>
              <a:off x="344673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7" name="Google Shape;3292;p74"/>
            <p:cNvCxnSpPr/>
            <p:nvPr/>
          </p:nvCxnSpPr>
          <p:spPr>
            <a:xfrm>
              <a:off x="392998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8" name="Google Shape;3293;p74"/>
            <p:cNvCxnSpPr/>
            <p:nvPr/>
          </p:nvCxnSpPr>
          <p:spPr>
            <a:xfrm>
              <a:off x="4417338" y="36160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29" name="Google Shape;3294;p74"/>
            <p:cNvCxnSpPr/>
            <p:nvPr/>
          </p:nvCxnSpPr>
          <p:spPr>
            <a:xfrm>
              <a:off x="4872138" y="36160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30" name="Google Shape;3295;p74"/>
            <p:cNvSpPr/>
            <p:nvPr/>
          </p:nvSpPr>
          <p:spPr>
            <a:xfrm>
              <a:off x="2855191" y="335049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31" name="Google Shape;3296;p74"/>
            <p:cNvCxnSpPr/>
            <p:nvPr/>
          </p:nvCxnSpPr>
          <p:spPr>
            <a:xfrm>
              <a:off x="3171016" y="348325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32" name="Google Shape;3297;p74"/>
            <p:cNvCxnSpPr/>
            <p:nvPr/>
          </p:nvCxnSpPr>
          <p:spPr>
            <a:xfrm>
              <a:off x="5947226" y="31382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33" name="Google Shape;3298;p74"/>
            <p:cNvCxnSpPr/>
            <p:nvPr/>
          </p:nvCxnSpPr>
          <p:spPr>
            <a:xfrm>
              <a:off x="5947226" y="34824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34" name="Google Shape;3299;p74"/>
            <p:cNvCxnSpPr/>
            <p:nvPr/>
          </p:nvCxnSpPr>
          <p:spPr>
            <a:xfrm>
              <a:off x="5322776" y="36179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35" name="Google Shape;3300;p74"/>
            <p:cNvCxnSpPr/>
            <p:nvPr/>
          </p:nvCxnSpPr>
          <p:spPr>
            <a:xfrm>
              <a:off x="5777576" y="36179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36" name="Google Shape;3301;p74"/>
            <p:cNvCxnSpPr/>
            <p:nvPr/>
          </p:nvCxnSpPr>
          <p:spPr>
            <a:xfrm>
              <a:off x="6851276" y="31382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37" name="Google Shape;3302;p74"/>
            <p:cNvCxnSpPr/>
            <p:nvPr/>
          </p:nvCxnSpPr>
          <p:spPr>
            <a:xfrm>
              <a:off x="6851276" y="3482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38" name="Google Shape;3303;p74"/>
            <p:cNvCxnSpPr/>
            <p:nvPr/>
          </p:nvCxnSpPr>
          <p:spPr>
            <a:xfrm>
              <a:off x="6226826" y="36179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39" name="Google Shape;3304;p74"/>
            <p:cNvCxnSpPr/>
            <p:nvPr/>
          </p:nvCxnSpPr>
          <p:spPr>
            <a:xfrm>
              <a:off x="6681626" y="36179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40" name="Google Shape;3305;p74"/>
            <p:cNvCxnSpPr/>
            <p:nvPr/>
          </p:nvCxnSpPr>
          <p:spPr>
            <a:xfrm>
              <a:off x="7300526" y="34825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41" name="Google Shape;3306;p74"/>
            <p:cNvCxnSpPr/>
            <p:nvPr/>
          </p:nvCxnSpPr>
          <p:spPr>
            <a:xfrm>
              <a:off x="7755326" y="31383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42" name="Google Shape;3307;p74"/>
            <p:cNvCxnSpPr/>
            <p:nvPr/>
          </p:nvCxnSpPr>
          <p:spPr>
            <a:xfrm>
              <a:off x="7755326" y="348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43" name="Google Shape;3308;p74"/>
            <p:cNvCxnSpPr/>
            <p:nvPr/>
          </p:nvCxnSpPr>
          <p:spPr>
            <a:xfrm>
              <a:off x="7130876" y="36180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44" name="Google Shape;3309;p74"/>
            <p:cNvCxnSpPr/>
            <p:nvPr/>
          </p:nvCxnSpPr>
          <p:spPr>
            <a:xfrm>
              <a:off x="7585676" y="36180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5" name="Google Shape;3310;p74"/>
            <p:cNvSpPr/>
            <p:nvPr/>
          </p:nvSpPr>
          <p:spPr>
            <a:xfrm>
              <a:off x="7870816" y="3352782"/>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246" name="Google Shape;3311;p74"/>
            <p:cNvSpPr/>
            <p:nvPr/>
          </p:nvSpPr>
          <p:spPr>
            <a:xfrm>
              <a:off x="7870816" y="300859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cxnSp>
          <p:nvCxnSpPr>
            <p:cNvPr id="247" name="Google Shape;3312;p74"/>
            <p:cNvCxnSpPr/>
            <p:nvPr/>
          </p:nvCxnSpPr>
          <p:spPr>
            <a:xfrm>
              <a:off x="8073013" y="32701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48" name="Google Shape;3313;p74"/>
            <p:cNvCxnSpPr/>
            <p:nvPr/>
          </p:nvCxnSpPr>
          <p:spPr>
            <a:xfrm>
              <a:off x="8073013" y="361618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49" name="Google Shape;3314;p74"/>
            <p:cNvSpPr/>
            <p:nvPr/>
          </p:nvSpPr>
          <p:spPr>
            <a:xfrm>
              <a:off x="8385016" y="335277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50" name="Google Shape;3315;p74"/>
            <p:cNvCxnSpPr>
              <a:stCxn id="249" idx="3"/>
            </p:cNvCxnSpPr>
            <p:nvPr/>
          </p:nvCxnSpPr>
          <p:spPr>
            <a:xfrm>
              <a:off x="8730616" y="348447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51" name="Google Shape;3316;p74"/>
            <p:cNvSpPr/>
            <p:nvPr/>
          </p:nvSpPr>
          <p:spPr>
            <a:xfrm>
              <a:off x="8385016" y="300858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52" name="Google Shape;3317;p74"/>
            <p:cNvCxnSpPr>
              <a:stCxn id="251" idx="3"/>
            </p:cNvCxnSpPr>
            <p:nvPr/>
          </p:nvCxnSpPr>
          <p:spPr>
            <a:xfrm>
              <a:off x="8730616" y="314028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53" name="Google Shape;3318;p74"/>
            <p:cNvSpPr/>
            <p:nvPr/>
          </p:nvSpPr>
          <p:spPr>
            <a:xfrm>
              <a:off x="8838916" y="300859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54" name="Google Shape;3319;p74"/>
            <p:cNvCxnSpPr/>
            <p:nvPr/>
          </p:nvCxnSpPr>
          <p:spPr>
            <a:xfrm>
              <a:off x="8557813" y="3272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55" name="Google Shape;3320;p74"/>
            <p:cNvCxnSpPr/>
            <p:nvPr/>
          </p:nvCxnSpPr>
          <p:spPr>
            <a:xfrm>
              <a:off x="8282091" y="31577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56" name="Google Shape;3321;p74"/>
            <p:cNvCxnSpPr/>
            <p:nvPr/>
          </p:nvCxnSpPr>
          <p:spPr>
            <a:xfrm>
              <a:off x="8557813" y="3618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57" name="Google Shape;3322;p74"/>
            <p:cNvSpPr/>
            <p:nvPr/>
          </p:nvSpPr>
          <p:spPr>
            <a:xfrm>
              <a:off x="8838916" y="3354844"/>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258" name="Google Shape;3323;p74"/>
            <p:cNvCxnSpPr/>
            <p:nvPr/>
          </p:nvCxnSpPr>
          <p:spPr>
            <a:xfrm>
              <a:off x="8282091" y="34854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259" name="Google Shape;3324;p74"/>
            <p:cNvCxnSpPr/>
            <p:nvPr/>
          </p:nvCxnSpPr>
          <p:spPr>
            <a:xfrm>
              <a:off x="4414676" y="2227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0" name="Google Shape;3325;p74"/>
            <p:cNvSpPr/>
            <p:nvPr/>
          </p:nvSpPr>
          <p:spPr>
            <a:xfrm>
              <a:off x="4697741" y="196406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61" name="Google Shape;3326;p74"/>
            <p:cNvCxnSpPr/>
            <p:nvPr/>
          </p:nvCxnSpPr>
          <p:spPr>
            <a:xfrm>
              <a:off x="4867388" y="22274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2" name="Google Shape;3327;p74"/>
            <p:cNvSpPr/>
            <p:nvPr/>
          </p:nvSpPr>
          <p:spPr>
            <a:xfrm>
              <a:off x="5150478" y="196594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63" name="Google Shape;3328;p74"/>
            <p:cNvCxnSpPr/>
            <p:nvPr/>
          </p:nvCxnSpPr>
          <p:spPr>
            <a:xfrm>
              <a:off x="5320126" y="22293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4" name="Google Shape;3329;p74"/>
            <p:cNvSpPr/>
            <p:nvPr/>
          </p:nvSpPr>
          <p:spPr>
            <a:xfrm>
              <a:off x="5603191" y="196584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65" name="Google Shape;3330;p74"/>
            <p:cNvCxnSpPr/>
            <p:nvPr/>
          </p:nvCxnSpPr>
          <p:spPr>
            <a:xfrm>
              <a:off x="5772838" y="2229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6" name="Google Shape;3331;p74"/>
            <p:cNvSpPr/>
            <p:nvPr/>
          </p:nvSpPr>
          <p:spPr>
            <a:xfrm>
              <a:off x="6060291" y="196421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67" name="Google Shape;3332;p74"/>
            <p:cNvCxnSpPr/>
            <p:nvPr/>
          </p:nvCxnSpPr>
          <p:spPr>
            <a:xfrm>
              <a:off x="6229938" y="22276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68" name="Google Shape;3333;p74"/>
            <p:cNvSpPr/>
            <p:nvPr/>
          </p:nvSpPr>
          <p:spPr>
            <a:xfrm>
              <a:off x="6513003" y="1964119"/>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69" name="Google Shape;3334;p74"/>
            <p:cNvCxnSpPr/>
            <p:nvPr/>
          </p:nvCxnSpPr>
          <p:spPr>
            <a:xfrm>
              <a:off x="6682651" y="22275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0" name="Google Shape;3335;p74"/>
            <p:cNvSpPr/>
            <p:nvPr/>
          </p:nvSpPr>
          <p:spPr>
            <a:xfrm>
              <a:off x="6965741" y="196599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71" name="Google Shape;3336;p74"/>
            <p:cNvCxnSpPr/>
            <p:nvPr/>
          </p:nvCxnSpPr>
          <p:spPr>
            <a:xfrm>
              <a:off x="7135388" y="22294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2" name="Google Shape;3337;p74"/>
            <p:cNvSpPr/>
            <p:nvPr/>
          </p:nvSpPr>
          <p:spPr>
            <a:xfrm>
              <a:off x="7418453" y="1965894"/>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73" name="Google Shape;3338;p74"/>
            <p:cNvCxnSpPr/>
            <p:nvPr/>
          </p:nvCxnSpPr>
          <p:spPr>
            <a:xfrm>
              <a:off x="7588101" y="22293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274" name="Google Shape;3339;p74"/>
            <p:cNvCxnSpPr/>
            <p:nvPr/>
          </p:nvCxnSpPr>
          <p:spPr>
            <a:xfrm>
              <a:off x="4417326" y="18771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5" name="Google Shape;3340;p74"/>
            <p:cNvSpPr/>
            <p:nvPr/>
          </p:nvSpPr>
          <p:spPr>
            <a:xfrm>
              <a:off x="4701503" y="16529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76" name="Google Shape;3341;p74"/>
            <p:cNvCxnSpPr/>
            <p:nvPr/>
          </p:nvCxnSpPr>
          <p:spPr>
            <a:xfrm>
              <a:off x="4873801" y="18815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7" name="Google Shape;3342;p74"/>
            <p:cNvSpPr/>
            <p:nvPr/>
          </p:nvSpPr>
          <p:spPr>
            <a:xfrm>
              <a:off x="5157978" y="16549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78" name="Google Shape;3343;p74"/>
            <p:cNvCxnSpPr/>
            <p:nvPr/>
          </p:nvCxnSpPr>
          <p:spPr>
            <a:xfrm>
              <a:off x="5330276" y="18835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79" name="Google Shape;3344;p74"/>
            <p:cNvSpPr/>
            <p:nvPr/>
          </p:nvSpPr>
          <p:spPr>
            <a:xfrm>
              <a:off x="5603178" y="16548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80" name="Google Shape;3345;p74"/>
            <p:cNvCxnSpPr/>
            <p:nvPr/>
          </p:nvCxnSpPr>
          <p:spPr>
            <a:xfrm>
              <a:off x="5775476" y="18834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81" name="Google Shape;3346;p74"/>
            <p:cNvSpPr/>
            <p:nvPr/>
          </p:nvSpPr>
          <p:spPr>
            <a:xfrm>
              <a:off x="6048378" y="16484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82" name="Google Shape;3347;p74"/>
            <p:cNvCxnSpPr/>
            <p:nvPr/>
          </p:nvCxnSpPr>
          <p:spPr>
            <a:xfrm>
              <a:off x="6220676" y="18770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83" name="Google Shape;3348;p74"/>
            <p:cNvSpPr/>
            <p:nvPr/>
          </p:nvSpPr>
          <p:spPr>
            <a:xfrm>
              <a:off x="6504853" y="16529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84" name="Google Shape;3349;p74"/>
            <p:cNvCxnSpPr/>
            <p:nvPr/>
          </p:nvCxnSpPr>
          <p:spPr>
            <a:xfrm>
              <a:off x="6677151" y="18815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85" name="Google Shape;3350;p74"/>
            <p:cNvSpPr/>
            <p:nvPr/>
          </p:nvSpPr>
          <p:spPr>
            <a:xfrm>
              <a:off x="6961328" y="16548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86" name="Google Shape;3351;p74"/>
            <p:cNvCxnSpPr/>
            <p:nvPr/>
          </p:nvCxnSpPr>
          <p:spPr>
            <a:xfrm>
              <a:off x="7133626" y="18835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87" name="Google Shape;3352;p74"/>
            <p:cNvSpPr/>
            <p:nvPr/>
          </p:nvSpPr>
          <p:spPr>
            <a:xfrm>
              <a:off x="7406528" y="16547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cxnSp>
          <p:nvCxnSpPr>
            <p:cNvPr id="288" name="Google Shape;3353;p74"/>
            <p:cNvCxnSpPr/>
            <p:nvPr/>
          </p:nvCxnSpPr>
          <p:spPr>
            <a:xfrm>
              <a:off x="7578826" y="18834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289" name="Google Shape;3354;p74"/>
            <p:cNvSpPr/>
            <p:nvPr/>
          </p:nvSpPr>
          <p:spPr>
            <a:xfrm>
              <a:off x="3725128" y="5087469"/>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JTLB</a:t>
              </a:r>
              <a:endParaRPr sz="900" b="0" i="0" u="none" strike="noStrike" cap="none">
                <a:solidFill>
                  <a:schemeClr val="dk1"/>
                </a:solidFill>
                <a:latin typeface="Calibri"/>
                <a:ea typeface="Calibri"/>
                <a:cs typeface="Calibri"/>
                <a:sym typeface="Calibri"/>
              </a:endParaRPr>
            </a:p>
          </p:txBody>
        </p:sp>
        <p:sp>
          <p:nvSpPr>
            <p:cNvPr id="290" name="Google Shape;3355;p74"/>
            <p:cNvSpPr/>
            <p:nvPr/>
          </p:nvSpPr>
          <p:spPr>
            <a:xfrm>
              <a:off x="3726453" y="404684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291" name="Google Shape;3356;p74"/>
            <p:cNvSpPr/>
            <p:nvPr/>
          </p:nvSpPr>
          <p:spPr>
            <a:xfrm>
              <a:off x="3272603" y="404477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sp>
          <p:nvSpPr>
            <p:cNvPr id="292" name="Google Shape;3357;p74"/>
            <p:cNvSpPr/>
            <p:nvPr/>
          </p:nvSpPr>
          <p:spPr>
            <a:xfrm>
              <a:off x="4246453" y="509135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293" name="Google Shape;3358;p74"/>
            <p:cNvCxnSpPr/>
            <p:nvPr/>
          </p:nvCxnSpPr>
          <p:spPr>
            <a:xfrm>
              <a:off x="4130851" y="417525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94" name="Google Shape;3359;p74"/>
            <p:cNvCxnSpPr>
              <a:stCxn id="291" idx="3"/>
              <a:endCxn id="290" idx="1"/>
            </p:cNvCxnSpPr>
            <p:nvPr/>
          </p:nvCxnSpPr>
          <p:spPr>
            <a:xfrm>
              <a:off x="3618203" y="417647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95" name="Google Shape;3360;p74"/>
            <p:cNvSpPr/>
            <p:nvPr/>
          </p:nvSpPr>
          <p:spPr>
            <a:xfrm>
              <a:off x="3726453" y="370265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296" name="Google Shape;3361;p74"/>
            <p:cNvSpPr/>
            <p:nvPr/>
          </p:nvSpPr>
          <p:spPr>
            <a:xfrm>
              <a:off x="3272603" y="370058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297" name="Google Shape;3362;p74"/>
            <p:cNvCxnSpPr/>
            <p:nvPr/>
          </p:nvCxnSpPr>
          <p:spPr>
            <a:xfrm>
              <a:off x="4130851" y="38310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298" name="Google Shape;3363;p74"/>
            <p:cNvCxnSpPr>
              <a:stCxn id="296" idx="3"/>
              <a:endCxn id="295" idx="1"/>
            </p:cNvCxnSpPr>
            <p:nvPr/>
          </p:nvCxnSpPr>
          <p:spPr>
            <a:xfrm>
              <a:off x="3618203" y="383228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299" name="Google Shape;3364;p74"/>
            <p:cNvSpPr/>
            <p:nvPr/>
          </p:nvSpPr>
          <p:spPr>
            <a:xfrm>
              <a:off x="2859178" y="370164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300" name="Google Shape;3365;p74"/>
            <p:cNvCxnSpPr/>
            <p:nvPr/>
          </p:nvCxnSpPr>
          <p:spPr>
            <a:xfrm>
              <a:off x="3445401" y="3964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1" name="Google Shape;3366;p74"/>
            <p:cNvCxnSpPr/>
            <p:nvPr/>
          </p:nvCxnSpPr>
          <p:spPr>
            <a:xfrm>
              <a:off x="3928651" y="3964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2" name="Google Shape;3367;p74"/>
            <p:cNvCxnSpPr/>
            <p:nvPr/>
          </p:nvCxnSpPr>
          <p:spPr>
            <a:xfrm>
              <a:off x="3169678" y="38497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303" name="Google Shape;3368;p74"/>
            <p:cNvCxnSpPr/>
            <p:nvPr/>
          </p:nvCxnSpPr>
          <p:spPr>
            <a:xfrm>
              <a:off x="5040451" y="38305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4" name="Google Shape;3369;p74"/>
            <p:cNvCxnSpPr/>
            <p:nvPr/>
          </p:nvCxnSpPr>
          <p:spPr>
            <a:xfrm>
              <a:off x="5040451" y="41747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305" name="Google Shape;3370;p74"/>
            <p:cNvCxnSpPr/>
            <p:nvPr/>
          </p:nvCxnSpPr>
          <p:spPr>
            <a:xfrm>
              <a:off x="344540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6" name="Google Shape;3371;p74"/>
            <p:cNvCxnSpPr/>
            <p:nvPr/>
          </p:nvCxnSpPr>
          <p:spPr>
            <a:xfrm>
              <a:off x="392865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7" name="Google Shape;3372;p74"/>
            <p:cNvCxnSpPr/>
            <p:nvPr/>
          </p:nvCxnSpPr>
          <p:spPr>
            <a:xfrm>
              <a:off x="4416001" y="431025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308" name="Google Shape;3373;p74"/>
            <p:cNvCxnSpPr/>
            <p:nvPr/>
          </p:nvCxnSpPr>
          <p:spPr>
            <a:xfrm>
              <a:off x="4870801" y="431025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53" name="Google Shape;3374;p74"/>
            <p:cNvSpPr/>
            <p:nvPr/>
          </p:nvSpPr>
          <p:spPr>
            <a:xfrm>
              <a:off x="2853853" y="4044718"/>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454" name="Google Shape;3375;p74"/>
            <p:cNvCxnSpPr/>
            <p:nvPr/>
          </p:nvCxnSpPr>
          <p:spPr>
            <a:xfrm>
              <a:off x="3169678" y="417748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55" name="Google Shape;3376;p74"/>
            <p:cNvCxnSpPr/>
            <p:nvPr/>
          </p:nvCxnSpPr>
          <p:spPr>
            <a:xfrm>
              <a:off x="5945888" y="3832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56" name="Google Shape;3377;p74"/>
            <p:cNvCxnSpPr/>
            <p:nvPr/>
          </p:nvCxnSpPr>
          <p:spPr>
            <a:xfrm>
              <a:off x="5945888" y="41766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57" name="Google Shape;3378;p74"/>
            <p:cNvCxnSpPr/>
            <p:nvPr/>
          </p:nvCxnSpPr>
          <p:spPr>
            <a:xfrm>
              <a:off x="5321438" y="43121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58" name="Google Shape;3379;p74"/>
            <p:cNvCxnSpPr/>
            <p:nvPr/>
          </p:nvCxnSpPr>
          <p:spPr>
            <a:xfrm>
              <a:off x="5776238" y="43121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59" name="Google Shape;3380;p74"/>
            <p:cNvCxnSpPr/>
            <p:nvPr/>
          </p:nvCxnSpPr>
          <p:spPr>
            <a:xfrm>
              <a:off x="6849938" y="383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60" name="Google Shape;3381;p74"/>
            <p:cNvCxnSpPr/>
            <p:nvPr/>
          </p:nvCxnSpPr>
          <p:spPr>
            <a:xfrm>
              <a:off x="6849938" y="41766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61" name="Google Shape;3382;p74"/>
            <p:cNvCxnSpPr/>
            <p:nvPr/>
          </p:nvCxnSpPr>
          <p:spPr>
            <a:xfrm>
              <a:off x="6225488" y="43121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62" name="Google Shape;3383;p74"/>
            <p:cNvCxnSpPr/>
            <p:nvPr/>
          </p:nvCxnSpPr>
          <p:spPr>
            <a:xfrm>
              <a:off x="6680288" y="43121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63" name="Google Shape;3384;p74"/>
            <p:cNvCxnSpPr/>
            <p:nvPr/>
          </p:nvCxnSpPr>
          <p:spPr>
            <a:xfrm>
              <a:off x="7753988" y="38325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64" name="Google Shape;3385;p74"/>
            <p:cNvCxnSpPr/>
            <p:nvPr/>
          </p:nvCxnSpPr>
          <p:spPr>
            <a:xfrm>
              <a:off x="7753988" y="41767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65" name="Google Shape;3386;p74"/>
            <p:cNvCxnSpPr/>
            <p:nvPr/>
          </p:nvCxnSpPr>
          <p:spPr>
            <a:xfrm>
              <a:off x="7129538" y="43122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66" name="Google Shape;3387;p74"/>
            <p:cNvCxnSpPr/>
            <p:nvPr/>
          </p:nvCxnSpPr>
          <p:spPr>
            <a:xfrm>
              <a:off x="7584338" y="431222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67" name="Google Shape;3388;p74"/>
            <p:cNvSpPr/>
            <p:nvPr/>
          </p:nvSpPr>
          <p:spPr>
            <a:xfrm>
              <a:off x="7869478" y="404700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468" name="Google Shape;3389;p74"/>
            <p:cNvSpPr/>
            <p:nvPr/>
          </p:nvSpPr>
          <p:spPr>
            <a:xfrm>
              <a:off x="7869478" y="370281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cxnSp>
          <p:nvCxnSpPr>
            <p:cNvPr id="469" name="Google Shape;3390;p74"/>
            <p:cNvCxnSpPr/>
            <p:nvPr/>
          </p:nvCxnSpPr>
          <p:spPr>
            <a:xfrm>
              <a:off x="8071676" y="3964412"/>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70" name="Google Shape;3391;p74"/>
            <p:cNvCxnSpPr/>
            <p:nvPr/>
          </p:nvCxnSpPr>
          <p:spPr>
            <a:xfrm>
              <a:off x="8071676" y="4310412"/>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71" name="Google Shape;3392;p74"/>
            <p:cNvSpPr/>
            <p:nvPr/>
          </p:nvSpPr>
          <p:spPr>
            <a:xfrm>
              <a:off x="8383678" y="404699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72" name="Google Shape;3393;p74"/>
            <p:cNvCxnSpPr>
              <a:stCxn id="471" idx="3"/>
            </p:cNvCxnSpPr>
            <p:nvPr/>
          </p:nvCxnSpPr>
          <p:spPr>
            <a:xfrm>
              <a:off x="8729278" y="417869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73" name="Google Shape;3394;p74"/>
            <p:cNvSpPr/>
            <p:nvPr/>
          </p:nvSpPr>
          <p:spPr>
            <a:xfrm>
              <a:off x="8383678" y="370280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74" name="Google Shape;3395;p74"/>
            <p:cNvCxnSpPr>
              <a:stCxn id="473" idx="3"/>
            </p:cNvCxnSpPr>
            <p:nvPr/>
          </p:nvCxnSpPr>
          <p:spPr>
            <a:xfrm>
              <a:off x="8729278" y="38345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75" name="Google Shape;3396;p74"/>
            <p:cNvSpPr/>
            <p:nvPr/>
          </p:nvSpPr>
          <p:spPr>
            <a:xfrm>
              <a:off x="8837578" y="370281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476" name="Google Shape;3397;p74"/>
            <p:cNvCxnSpPr/>
            <p:nvPr/>
          </p:nvCxnSpPr>
          <p:spPr>
            <a:xfrm>
              <a:off x="8556476" y="39664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77" name="Google Shape;3398;p74"/>
            <p:cNvCxnSpPr/>
            <p:nvPr/>
          </p:nvCxnSpPr>
          <p:spPr>
            <a:xfrm>
              <a:off x="8280753" y="3852007"/>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78" name="Google Shape;3399;p74"/>
            <p:cNvCxnSpPr/>
            <p:nvPr/>
          </p:nvCxnSpPr>
          <p:spPr>
            <a:xfrm>
              <a:off x="8556476" y="43124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79" name="Google Shape;3400;p74"/>
            <p:cNvSpPr/>
            <p:nvPr/>
          </p:nvSpPr>
          <p:spPr>
            <a:xfrm>
              <a:off x="8837578" y="404906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480" name="Google Shape;3401;p74"/>
            <p:cNvCxnSpPr/>
            <p:nvPr/>
          </p:nvCxnSpPr>
          <p:spPr>
            <a:xfrm>
              <a:off x="8280753" y="417970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81" name="Google Shape;3402;p74"/>
            <p:cNvSpPr/>
            <p:nvPr/>
          </p:nvSpPr>
          <p:spPr>
            <a:xfrm>
              <a:off x="3729116" y="4743294"/>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482" name="Google Shape;3403;p74"/>
            <p:cNvSpPr/>
            <p:nvPr/>
          </p:nvSpPr>
          <p:spPr>
            <a:xfrm>
              <a:off x="3275266" y="4741220"/>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83" name="Google Shape;3404;p74"/>
            <p:cNvCxnSpPr/>
            <p:nvPr/>
          </p:nvCxnSpPr>
          <p:spPr>
            <a:xfrm>
              <a:off x="4133513" y="487170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4" name="Google Shape;3405;p74"/>
            <p:cNvCxnSpPr>
              <a:stCxn id="482" idx="3"/>
              <a:endCxn id="481" idx="1"/>
            </p:cNvCxnSpPr>
            <p:nvPr/>
          </p:nvCxnSpPr>
          <p:spPr>
            <a:xfrm>
              <a:off x="3620866" y="4872920"/>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85" name="Google Shape;3406;p74"/>
            <p:cNvSpPr/>
            <p:nvPr/>
          </p:nvSpPr>
          <p:spPr>
            <a:xfrm>
              <a:off x="3729116" y="439910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486" name="Google Shape;3407;p74"/>
            <p:cNvSpPr/>
            <p:nvPr/>
          </p:nvSpPr>
          <p:spPr>
            <a:xfrm>
              <a:off x="3275266" y="4397032"/>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487" name="Google Shape;3408;p74"/>
            <p:cNvCxnSpPr/>
            <p:nvPr/>
          </p:nvCxnSpPr>
          <p:spPr>
            <a:xfrm>
              <a:off x="4133513" y="4527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88" name="Google Shape;3409;p74"/>
            <p:cNvCxnSpPr>
              <a:stCxn id="486" idx="3"/>
              <a:endCxn id="485" idx="1"/>
            </p:cNvCxnSpPr>
            <p:nvPr/>
          </p:nvCxnSpPr>
          <p:spPr>
            <a:xfrm>
              <a:off x="3620866" y="4528732"/>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489" name="Google Shape;3410;p74"/>
            <p:cNvSpPr/>
            <p:nvPr/>
          </p:nvSpPr>
          <p:spPr>
            <a:xfrm>
              <a:off x="2861841" y="4398094"/>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490" name="Google Shape;3411;p74"/>
            <p:cNvCxnSpPr/>
            <p:nvPr/>
          </p:nvCxnSpPr>
          <p:spPr>
            <a:xfrm>
              <a:off x="3448063" y="4660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91" name="Google Shape;3412;p74"/>
            <p:cNvCxnSpPr/>
            <p:nvPr/>
          </p:nvCxnSpPr>
          <p:spPr>
            <a:xfrm>
              <a:off x="3931313" y="4660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92" name="Google Shape;3413;p74"/>
            <p:cNvCxnSpPr/>
            <p:nvPr/>
          </p:nvCxnSpPr>
          <p:spPr>
            <a:xfrm>
              <a:off x="3172341" y="45462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93" name="Google Shape;3414;p74"/>
            <p:cNvCxnSpPr/>
            <p:nvPr/>
          </p:nvCxnSpPr>
          <p:spPr>
            <a:xfrm>
              <a:off x="5043113" y="45270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94" name="Google Shape;3415;p74"/>
            <p:cNvCxnSpPr/>
            <p:nvPr/>
          </p:nvCxnSpPr>
          <p:spPr>
            <a:xfrm>
              <a:off x="5043113" y="48712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495" name="Google Shape;3416;p74"/>
            <p:cNvCxnSpPr/>
            <p:nvPr/>
          </p:nvCxnSpPr>
          <p:spPr>
            <a:xfrm>
              <a:off x="4418663" y="5006700"/>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496" name="Google Shape;3417;p74"/>
            <p:cNvCxnSpPr/>
            <p:nvPr/>
          </p:nvCxnSpPr>
          <p:spPr>
            <a:xfrm>
              <a:off x="4873463" y="5006700"/>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497" name="Google Shape;3418;p74"/>
            <p:cNvSpPr/>
            <p:nvPr/>
          </p:nvSpPr>
          <p:spPr>
            <a:xfrm>
              <a:off x="2856515" y="474116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498" name="Google Shape;3419;p74"/>
            <p:cNvCxnSpPr/>
            <p:nvPr/>
          </p:nvCxnSpPr>
          <p:spPr>
            <a:xfrm>
              <a:off x="3172341" y="4873932"/>
              <a:ext cx="108300" cy="2100"/>
            </a:xfrm>
            <a:prstGeom prst="straightConnector1">
              <a:avLst/>
            </a:prstGeom>
            <a:noFill/>
            <a:ln w="38100" cap="flat" cmpd="sng">
              <a:solidFill>
                <a:srgbClr val="92D050"/>
              </a:solidFill>
              <a:prstDash val="solid"/>
              <a:miter lim="800000"/>
              <a:headEnd type="none" w="sm" len="sm"/>
              <a:tailEnd type="none" w="sm" len="sm"/>
            </a:ln>
          </p:spPr>
        </p:cxnSp>
        <p:cxnSp>
          <p:nvCxnSpPr>
            <p:cNvPr id="499" name="Google Shape;3420;p74"/>
            <p:cNvCxnSpPr/>
            <p:nvPr/>
          </p:nvCxnSpPr>
          <p:spPr>
            <a:xfrm>
              <a:off x="5948551" y="4528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0" name="Google Shape;3421;p74"/>
            <p:cNvCxnSpPr/>
            <p:nvPr/>
          </p:nvCxnSpPr>
          <p:spPr>
            <a:xfrm>
              <a:off x="5948551" y="4873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1" name="Google Shape;3422;p74"/>
            <p:cNvCxnSpPr/>
            <p:nvPr/>
          </p:nvCxnSpPr>
          <p:spPr>
            <a:xfrm>
              <a:off x="5324101" y="5008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02" name="Google Shape;3423;p74"/>
            <p:cNvCxnSpPr/>
            <p:nvPr/>
          </p:nvCxnSpPr>
          <p:spPr>
            <a:xfrm>
              <a:off x="5778901" y="50085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03" name="Google Shape;3424;p74"/>
            <p:cNvCxnSpPr/>
            <p:nvPr/>
          </p:nvCxnSpPr>
          <p:spPr>
            <a:xfrm>
              <a:off x="6852601" y="4528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4" name="Google Shape;3425;p74"/>
            <p:cNvCxnSpPr/>
            <p:nvPr/>
          </p:nvCxnSpPr>
          <p:spPr>
            <a:xfrm>
              <a:off x="6852601" y="4873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5" name="Google Shape;3426;p74"/>
            <p:cNvCxnSpPr/>
            <p:nvPr/>
          </p:nvCxnSpPr>
          <p:spPr>
            <a:xfrm>
              <a:off x="6228151" y="50086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06" name="Google Shape;3427;p74"/>
            <p:cNvCxnSpPr/>
            <p:nvPr/>
          </p:nvCxnSpPr>
          <p:spPr>
            <a:xfrm>
              <a:off x="6682951" y="50086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07" name="Google Shape;3428;p74"/>
            <p:cNvCxnSpPr/>
            <p:nvPr/>
          </p:nvCxnSpPr>
          <p:spPr>
            <a:xfrm>
              <a:off x="7756651" y="4529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8" name="Google Shape;3429;p74"/>
            <p:cNvCxnSpPr/>
            <p:nvPr/>
          </p:nvCxnSpPr>
          <p:spPr>
            <a:xfrm>
              <a:off x="7756651" y="48731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09" name="Google Shape;3430;p74"/>
            <p:cNvCxnSpPr/>
            <p:nvPr/>
          </p:nvCxnSpPr>
          <p:spPr>
            <a:xfrm>
              <a:off x="7132201" y="500867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10" name="Google Shape;3431;p74"/>
            <p:cNvCxnSpPr/>
            <p:nvPr/>
          </p:nvCxnSpPr>
          <p:spPr>
            <a:xfrm>
              <a:off x="7587001" y="5008675"/>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511" name="Google Shape;3432;p74"/>
            <p:cNvSpPr/>
            <p:nvPr/>
          </p:nvSpPr>
          <p:spPr>
            <a:xfrm>
              <a:off x="7872141" y="4743457"/>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sp>
          <p:nvSpPr>
            <p:cNvPr id="512" name="Google Shape;3433;p74"/>
            <p:cNvSpPr/>
            <p:nvPr/>
          </p:nvSpPr>
          <p:spPr>
            <a:xfrm>
              <a:off x="7872141" y="4399269"/>
              <a:ext cx="4044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600" b="0" i="0" u="none" strike="noStrike" cap="none">
                  <a:solidFill>
                    <a:schemeClr val="dk1"/>
                  </a:solidFill>
                  <a:latin typeface="Calibri"/>
                  <a:ea typeface="Calibri"/>
                  <a:cs typeface="Calibri"/>
                  <a:sym typeface="Calibri"/>
                </a:rPr>
                <a:t>M</a:t>
              </a:r>
              <a:r>
                <a:rPr lang="en" sz="600">
                  <a:solidFill>
                    <a:schemeClr val="dk1"/>
                  </a:solidFill>
                  <a:latin typeface="Calibri"/>
                  <a:ea typeface="Calibri"/>
                  <a:cs typeface="Calibri"/>
                  <a:sym typeface="Calibri"/>
                </a:rPr>
                <a:t>C</a:t>
              </a:r>
              <a:r>
                <a:rPr lang="en" sz="600" b="0" i="0" u="none" strike="noStrike" cap="none">
                  <a:solidFill>
                    <a:schemeClr val="dk1"/>
                  </a:solidFill>
                  <a:latin typeface="Calibri"/>
                  <a:ea typeface="Calibri"/>
                  <a:cs typeface="Calibri"/>
                  <a:sym typeface="Calibri"/>
                </a:rPr>
                <a:t>PU</a:t>
              </a:r>
              <a:endParaRPr sz="600" b="0" i="0" u="none" strike="noStrike" cap="none">
                <a:solidFill>
                  <a:schemeClr val="dk1"/>
                </a:solidFill>
                <a:latin typeface="Calibri"/>
                <a:ea typeface="Calibri"/>
                <a:cs typeface="Calibri"/>
                <a:sym typeface="Calibri"/>
              </a:endParaRPr>
            </a:p>
          </p:txBody>
        </p:sp>
        <p:cxnSp>
          <p:nvCxnSpPr>
            <p:cNvPr id="513" name="Google Shape;3434;p74"/>
            <p:cNvCxnSpPr/>
            <p:nvPr/>
          </p:nvCxnSpPr>
          <p:spPr>
            <a:xfrm>
              <a:off x="8074338" y="4660862"/>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514" name="Google Shape;3435;p74"/>
            <p:cNvSpPr/>
            <p:nvPr/>
          </p:nvSpPr>
          <p:spPr>
            <a:xfrm>
              <a:off x="8386341" y="4743445"/>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515" name="Google Shape;3436;p74"/>
            <p:cNvCxnSpPr>
              <a:stCxn id="514" idx="3"/>
            </p:cNvCxnSpPr>
            <p:nvPr/>
          </p:nvCxnSpPr>
          <p:spPr>
            <a:xfrm>
              <a:off x="8731941" y="4875145"/>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16" name="Google Shape;3437;p74"/>
            <p:cNvSpPr/>
            <p:nvPr/>
          </p:nvSpPr>
          <p:spPr>
            <a:xfrm>
              <a:off x="8386341" y="4399257"/>
              <a:ext cx="3456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200"/>
                <a:buFont typeface="Calibri"/>
                <a:buNone/>
              </a:pPr>
              <a:r>
                <a:rPr lang="en" sz="1050" b="0" i="0" u="none" strike="noStrike" cap="none">
                  <a:solidFill>
                    <a:schemeClr val="dk1"/>
                  </a:solidFill>
                  <a:latin typeface="Calibri"/>
                  <a:ea typeface="Calibri"/>
                  <a:cs typeface="Calibri"/>
                  <a:sym typeface="Calibri"/>
                </a:rPr>
                <a:t>RB</a:t>
              </a:r>
              <a:endParaRPr sz="700" b="0" i="0" u="none" strike="noStrike" cap="none">
                <a:solidFill>
                  <a:schemeClr val="dk1"/>
                </a:solidFill>
                <a:latin typeface="Calibri"/>
                <a:ea typeface="Calibri"/>
                <a:cs typeface="Calibri"/>
                <a:sym typeface="Calibri"/>
              </a:endParaRPr>
            </a:p>
          </p:txBody>
        </p:sp>
        <p:cxnSp>
          <p:nvCxnSpPr>
            <p:cNvPr id="517" name="Google Shape;3438;p74"/>
            <p:cNvCxnSpPr>
              <a:stCxn id="516" idx="3"/>
            </p:cNvCxnSpPr>
            <p:nvPr/>
          </p:nvCxnSpPr>
          <p:spPr>
            <a:xfrm>
              <a:off x="8731941" y="45309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18" name="Google Shape;3439;p74"/>
            <p:cNvSpPr/>
            <p:nvPr/>
          </p:nvSpPr>
          <p:spPr>
            <a:xfrm>
              <a:off x="8840241" y="4399269"/>
              <a:ext cx="310500" cy="2634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519" name="Google Shape;3440;p74"/>
            <p:cNvCxnSpPr/>
            <p:nvPr/>
          </p:nvCxnSpPr>
          <p:spPr>
            <a:xfrm>
              <a:off x="8559138" y="4662925"/>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20" name="Google Shape;3441;p74"/>
            <p:cNvCxnSpPr/>
            <p:nvPr/>
          </p:nvCxnSpPr>
          <p:spPr>
            <a:xfrm>
              <a:off x="8283416" y="45484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21" name="Google Shape;3442;p74"/>
            <p:cNvSpPr/>
            <p:nvPr/>
          </p:nvSpPr>
          <p:spPr>
            <a:xfrm>
              <a:off x="8840241" y="4745519"/>
              <a:ext cx="310501" cy="263401"/>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 sz="700" b="0" i="0" u="none" strike="noStrike" cap="none">
                  <a:solidFill>
                    <a:schemeClr val="dk1"/>
                  </a:solidFill>
                  <a:latin typeface="Calibri"/>
                  <a:ea typeface="Calibri"/>
                  <a:cs typeface="Calibri"/>
                  <a:sym typeface="Calibri"/>
                </a:rPr>
                <a:t>M</a:t>
              </a:r>
              <a:r>
                <a:rPr lang="en" sz="700">
                  <a:solidFill>
                    <a:schemeClr val="dk1"/>
                  </a:solidFill>
                  <a:latin typeface="Calibri"/>
                  <a:ea typeface="Calibri"/>
                  <a:cs typeface="Calibri"/>
                  <a:sym typeface="Calibri"/>
                </a:rPr>
                <a:t>C</a:t>
              </a:r>
              <a:endParaRPr sz="700" b="0" i="0" u="none" strike="noStrike" cap="none">
                <a:solidFill>
                  <a:schemeClr val="dk1"/>
                </a:solidFill>
                <a:latin typeface="Calibri"/>
                <a:ea typeface="Calibri"/>
                <a:cs typeface="Calibri"/>
                <a:sym typeface="Calibri"/>
              </a:endParaRPr>
            </a:p>
          </p:txBody>
        </p:sp>
        <p:cxnSp>
          <p:nvCxnSpPr>
            <p:cNvPr id="522" name="Google Shape;3443;p74"/>
            <p:cNvCxnSpPr/>
            <p:nvPr/>
          </p:nvCxnSpPr>
          <p:spPr>
            <a:xfrm>
              <a:off x="8283416" y="4876157"/>
              <a:ext cx="108300" cy="2100"/>
            </a:xfrm>
            <a:prstGeom prst="straightConnector1">
              <a:avLst/>
            </a:prstGeom>
            <a:noFill/>
            <a:ln w="38100" cap="flat" cmpd="sng">
              <a:solidFill>
                <a:srgbClr val="92D050"/>
              </a:solidFill>
              <a:prstDash val="solid"/>
              <a:miter lim="800000"/>
              <a:headEnd type="none" w="sm" len="sm"/>
              <a:tailEnd type="none" w="sm" len="sm"/>
            </a:ln>
          </p:spPr>
        </p:cxnSp>
        <p:sp>
          <p:nvSpPr>
            <p:cNvPr id="523" name="Google Shape;3444;p74"/>
            <p:cNvSpPr/>
            <p:nvPr/>
          </p:nvSpPr>
          <p:spPr>
            <a:xfrm>
              <a:off x="4699166" y="509125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4" name="Google Shape;3445;p74"/>
            <p:cNvSpPr/>
            <p:nvPr/>
          </p:nvSpPr>
          <p:spPr>
            <a:xfrm>
              <a:off x="5151903" y="509313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5" name="Google Shape;3446;p74"/>
            <p:cNvSpPr/>
            <p:nvPr/>
          </p:nvSpPr>
          <p:spPr>
            <a:xfrm>
              <a:off x="5604616" y="509303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6" name="Google Shape;3447;p74"/>
            <p:cNvSpPr/>
            <p:nvPr/>
          </p:nvSpPr>
          <p:spPr>
            <a:xfrm>
              <a:off x="6061716" y="509140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7" name="Google Shape;3448;p74"/>
            <p:cNvSpPr/>
            <p:nvPr/>
          </p:nvSpPr>
          <p:spPr>
            <a:xfrm>
              <a:off x="6514428" y="5091307"/>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8" name="Google Shape;3449;p74"/>
            <p:cNvSpPr/>
            <p:nvPr/>
          </p:nvSpPr>
          <p:spPr>
            <a:xfrm>
              <a:off x="6967166" y="509318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sp>
          <p:nvSpPr>
            <p:cNvPr id="529" name="Google Shape;3450;p74"/>
            <p:cNvSpPr/>
            <p:nvPr/>
          </p:nvSpPr>
          <p:spPr>
            <a:xfrm>
              <a:off x="7419878" y="5093082"/>
              <a:ext cx="339300" cy="263400"/>
            </a:xfrm>
            <a:prstGeom prst="rect">
              <a:avLst/>
            </a:prstGeom>
            <a:solidFill>
              <a:srgbClr val="FF0000">
                <a:alpha val="50980"/>
              </a:srgbClr>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200"/>
                <a:buFont typeface="Calibri"/>
                <a:buNone/>
              </a:pPr>
              <a:r>
                <a:rPr lang="en" sz="1050">
                  <a:solidFill>
                    <a:schemeClr val="dk1"/>
                  </a:solidFill>
                  <a:latin typeface="Calibri"/>
                  <a:ea typeface="Calibri"/>
                  <a:cs typeface="Calibri"/>
                  <a:sym typeface="Calibri"/>
                </a:rPr>
                <a:t>D</a:t>
              </a:r>
              <a:r>
                <a:rPr lang="en" sz="1050" b="0" i="0" u="none" strike="noStrike" cap="none">
                  <a:solidFill>
                    <a:schemeClr val="dk1"/>
                  </a:solidFill>
                  <a:latin typeface="Calibri"/>
                  <a:ea typeface="Calibri"/>
                  <a:cs typeface="Calibri"/>
                  <a:sym typeface="Calibri"/>
                </a:rPr>
                <a:t>B</a:t>
              </a:r>
              <a:endParaRPr sz="700" b="0" i="0" u="none" strike="noStrike" cap="none">
                <a:solidFill>
                  <a:schemeClr val="dk1"/>
                </a:solidFill>
                <a:latin typeface="Calibri"/>
                <a:ea typeface="Calibri"/>
                <a:cs typeface="Calibri"/>
                <a:sym typeface="Calibri"/>
              </a:endParaRPr>
            </a:p>
          </p:txBody>
        </p:sp>
        <p:cxnSp>
          <p:nvCxnSpPr>
            <p:cNvPr id="530" name="Google Shape;3451;p74"/>
            <p:cNvCxnSpPr/>
            <p:nvPr/>
          </p:nvCxnSpPr>
          <p:spPr>
            <a:xfrm>
              <a:off x="4577501" y="209090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1" name="Google Shape;3452;p74"/>
            <p:cNvCxnSpPr/>
            <p:nvPr/>
          </p:nvCxnSpPr>
          <p:spPr>
            <a:xfrm>
              <a:off x="5032301" y="2090850"/>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2" name="Google Shape;3453;p74"/>
            <p:cNvCxnSpPr/>
            <p:nvPr/>
          </p:nvCxnSpPr>
          <p:spPr>
            <a:xfrm>
              <a:off x="5482938" y="20927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3" name="Google Shape;3454;p74"/>
            <p:cNvCxnSpPr/>
            <p:nvPr/>
          </p:nvCxnSpPr>
          <p:spPr>
            <a:xfrm>
              <a:off x="5937738" y="20927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4" name="Google Shape;3455;p74"/>
            <p:cNvCxnSpPr/>
            <p:nvPr/>
          </p:nvCxnSpPr>
          <p:spPr>
            <a:xfrm>
              <a:off x="6386988" y="209282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5" name="Google Shape;3456;p74"/>
            <p:cNvCxnSpPr/>
            <p:nvPr/>
          </p:nvCxnSpPr>
          <p:spPr>
            <a:xfrm>
              <a:off x="6841788" y="20927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6" name="Google Shape;3457;p74"/>
            <p:cNvCxnSpPr/>
            <p:nvPr/>
          </p:nvCxnSpPr>
          <p:spPr>
            <a:xfrm>
              <a:off x="7291038" y="2092875"/>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7" name="Google Shape;3458;p74"/>
            <p:cNvCxnSpPr/>
            <p:nvPr/>
          </p:nvCxnSpPr>
          <p:spPr>
            <a:xfrm>
              <a:off x="4580963" y="52309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8" name="Google Shape;3459;p74"/>
            <p:cNvCxnSpPr/>
            <p:nvPr/>
          </p:nvCxnSpPr>
          <p:spPr>
            <a:xfrm>
              <a:off x="5035763" y="52309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39" name="Google Shape;3460;p74"/>
            <p:cNvCxnSpPr/>
            <p:nvPr/>
          </p:nvCxnSpPr>
          <p:spPr>
            <a:xfrm>
              <a:off x="5486401" y="5232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40" name="Google Shape;3461;p74"/>
            <p:cNvCxnSpPr/>
            <p:nvPr/>
          </p:nvCxnSpPr>
          <p:spPr>
            <a:xfrm>
              <a:off x="5941201" y="52327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41" name="Google Shape;3462;p74"/>
            <p:cNvCxnSpPr/>
            <p:nvPr/>
          </p:nvCxnSpPr>
          <p:spPr>
            <a:xfrm>
              <a:off x="6390451" y="52328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42" name="Google Shape;3463;p74"/>
            <p:cNvCxnSpPr/>
            <p:nvPr/>
          </p:nvCxnSpPr>
          <p:spPr>
            <a:xfrm>
              <a:off x="6845251" y="52328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43" name="Google Shape;3464;p74"/>
            <p:cNvCxnSpPr/>
            <p:nvPr/>
          </p:nvCxnSpPr>
          <p:spPr>
            <a:xfrm>
              <a:off x="7294501" y="52329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44" name="Google Shape;3465;p74"/>
            <p:cNvCxnSpPr/>
            <p:nvPr/>
          </p:nvCxnSpPr>
          <p:spPr>
            <a:xfrm>
              <a:off x="3825576" y="25735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5" name="Google Shape;3466;p74"/>
            <p:cNvCxnSpPr/>
            <p:nvPr/>
          </p:nvCxnSpPr>
          <p:spPr>
            <a:xfrm>
              <a:off x="4026701" y="25735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6" name="Google Shape;3467;p74"/>
            <p:cNvCxnSpPr/>
            <p:nvPr/>
          </p:nvCxnSpPr>
          <p:spPr>
            <a:xfrm>
              <a:off x="3828813" y="29227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7" name="Google Shape;3468;p74"/>
            <p:cNvCxnSpPr/>
            <p:nvPr/>
          </p:nvCxnSpPr>
          <p:spPr>
            <a:xfrm>
              <a:off x="4029938" y="292275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8" name="Google Shape;3469;p74"/>
            <p:cNvCxnSpPr/>
            <p:nvPr/>
          </p:nvCxnSpPr>
          <p:spPr>
            <a:xfrm>
              <a:off x="3827838" y="32672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49" name="Google Shape;3470;p74"/>
            <p:cNvCxnSpPr/>
            <p:nvPr/>
          </p:nvCxnSpPr>
          <p:spPr>
            <a:xfrm>
              <a:off x="4028963" y="32672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0" name="Google Shape;3471;p74"/>
            <p:cNvCxnSpPr/>
            <p:nvPr/>
          </p:nvCxnSpPr>
          <p:spPr>
            <a:xfrm>
              <a:off x="3831076" y="36165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1" name="Google Shape;3472;p74"/>
            <p:cNvCxnSpPr/>
            <p:nvPr/>
          </p:nvCxnSpPr>
          <p:spPr>
            <a:xfrm>
              <a:off x="4032201" y="36165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2" name="Google Shape;3473;p74"/>
            <p:cNvCxnSpPr/>
            <p:nvPr/>
          </p:nvCxnSpPr>
          <p:spPr>
            <a:xfrm>
              <a:off x="3825363" y="36278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3" name="Google Shape;3474;p74"/>
            <p:cNvCxnSpPr/>
            <p:nvPr/>
          </p:nvCxnSpPr>
          <p:spPr>
            <a:xfrm>
              <a:off x="4026488" y="36278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4" name="Google Shape;3475;p74"/>
            <p:cNvCxnSpPr/>
            <p:nvPr/>
          </p:nvCxnSpPr>
          <p:spPr>
            <a:xfrm>
              <a:off x="3828601" y="39771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5" name="Google Shape;3476;p74"/>
            <p:cNvCxnSpPr/>
            <p:nvPr/>
          </p:nvCxnSpPr>
          <p:spPr>
            <a:xfrm>
              <a:off x="4029726" y="39771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6" name="Google Shape;3477;p74"/>
            <p:cNvCxnSpPr/>
            <p:nvPr/>
          </p:nvCxnSpPr>
          <p:spPr>
            <a:xfrm>
              <a:off x="3827626" y="43216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7" name="Google Shape;3478;p74"/>
            <p:cNvCxnSpPr/>
            <p:nvPr/>
          </p:nvCxnSpPr>
          <p:spPr>
            <a:xfrm>
              <a:off x="4028751" y="43216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8" name="Google Shape;3479;p74"/>
            <p:cNvCxnSpPr/>
            <p:nvPr/>
          </p:nvCxnSpPr>
          <p:spPr>
            <a:xfrm>
              <a:off x="3830863" y="46708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59" name="Google Shape;3480;p74"/>
            <p:cNvCxnSpPr/>
            <p:nvPr/>
          </p:nvCxnSpPr>
          <p:spPr>
            <a:xfrm>
              <a:off x="4031988" y="46708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0" name="Google Shape;3481;p74"/>
            <p:cNvCxnSpPr/>
            <p:nvPr/>
          </p:nvCxnSpPr>
          <p:spPr>
            <a:xfrm>
              <a:off x="7974488" y="36170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1" name="Google Shape;3482;p74"/>
            <p:cNvCxnSpPr/>
            <p:nvPr/>
          </p:nvCxnSpPr>
          <p:spPr>
            <a:xfrm>
              <a:off x="8175613" y="36170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2" name="Google Shape;3483;p74"/>
            <p:cNvCxnSpPr/>
            <p:nvPr/>
          </p:nvCxnSpPr>
          <p:spPr>
            <a:xfrm>
              <a:off x="7977726" y="396627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3" name="Google Shape;3484;p74"/>
            <p:cNvCxnSpPr/>
            <p:nvPr/>
          </p:nvCxnSpPr>
          <p:spPr>
            <a:xfrm>
              <a:off x="8178851" y="39662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4" name="Google Shape;3485;p74"/>
            <p:cNvCxnSpPr/>
            <p:nvPr/>
          </p:nvCxnSpPr>
          <p:spPr>
            <a:xfrm>
              <a:off x="7976751" y="43108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5" name="Google Shape;3486;p74"/>
            <p:cNvCxnSpPr/>
            <p:nvPr/>
          </p:nvCxnSpPr>
          <p:spPr>
            <a:xfrm>
              <a:off x="8177876" y="43107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6" name="Google Shape;3487;p74"/>
            <p:cNvCxnSpPr/>
            <p:nvPr/>
          </p:nvCxnSpPr>
          <p:spPr>
            <a:xfrm>
              <a:off x="7979988" y="466003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7" name="Google Shape;3488;p74"/>
            <p:cNvCxnSpPr/>
            <p:nvPr/>
          </p:nvCxnSpPr>
          <p:spPr>
            <a:xfrm>
              <a:off x="8181113" y="46600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8" name="Google Shape;3489;p74"/>
            <p:cNvCxnSpPr/>
            <p:nvPr/>
          </p:nvCxnSpPr>
          <p:spPr>
            <a:xfrm>
              <a:off x="7975063" y="257430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69" name="Google Shape;3490;p74"/>
            <p:cNvCxnSpPr/>
            <p:nvPr/>
          </p:nvCxnSpPr>
          <p:spPr>
            <a:xfrm>
              <a:off x="8176188" y="2574287"/>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70" name="Google Shape;3491;p74"/>
            <p:cNvCxnSpPr/>
            <p:nvPr/>
          </p:nvCxnSpPr>
          <p:spPr>
            <a:xfrm>
              <a:off x="7974088" y="2918825"/>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71" name="Google Shape;3492;p74"/>
            <p:cNvCxnSpPr/>
            <p:nvPr/>
          </p:nvCxnSpPr>
          <p:spPr>
            <a:xfrm>
              <a:off x="8175213" y="291881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72" name="Google Shape;3493;p74"/>
            <p:cNvCxnSpPr/>
            <p:nvPr/>
          </p:nvCxnSpPr>
          <p:spPr>
            <a:xfrm>
              <a:off x="7977326" y="3268062"/>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73" name="Google Shape;3494;p74"/>
            <p:cNvCxnSpPr/>
            <p:nvPr/>
          </p:nvCxnSpPr>
          <p:spPr>
            <a:xfrm>
              <a:off x="8178451" y="3268050"/>
              <a:ext cx="0" cy="82500"/>
            </a:xfrm>
            <a:prstGeom prst="straightConnector1">
              <a:avLst/>
            </a:prstGeom>
            <a:noFill/>
            <a:ln w="19050" cap="flat" cmpd="sng">
              <a:solidFill>
                <a:srgbClr val="92D050"/>
              </a:solidFill>
              <a:prstDash val="solid"/>
              <a:miter lim="800000"/>
              <a:headEnd type="none" w="sm" len="sm"/>
              <a:tailEnd type="none" w="sm" len="sm"/>
            </a:ln>
          </p:spPr>
        </p:cxnSp>
        <p:cxnSp>
          <p:nvCxnSpPr>
            <p:cNvPr id="574" name="Google Shape;3495;p74"/>
            <p:cNvCxnSpPr/>
            <p:nvPr/>
          </p:nvCxnSpPr>
          <p:spPr>
            <a:xfrm>
              <a:off x="7136828" y="53566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75" name="Google Shape;3496;p74"/>
            <p:cNvCxnSpPr/>
            <p:nvPr/>
          </p:nvCxnSpPr>
          <p:spPr>
            <a:xfrm>
              <a:off x="7578816" y="535661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76" name="Google Shape;3497;p74"/>
            <p:cNvCxnSpPr/>
            <p:nvPr/>
          </p:nvCxnSpPr>
          <p:spPr>
            <a:xfrm>
              <a:off x="6240953" y="535661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77" name="Google Shape;3498;p74"/>
            <p:cNvCxnSpPr/>
            <p:nvPr/>
          </p:nvCxnSpPr>
          <p:spPr>
            <a:xfrm>
              <a:off x="6682941" y="535659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78" name="Google Shape;3499;p74"/>
            <p:cNvCxnSpPr/>
            <p:nvPr/>
          </p:nvCxnSpPr>
          <p:spPr>
            <a:xfrm>
              <a:off x="5316990" y="5359169"/>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79" name="Google Shape;3500;p74"/>
            <p:cNvCxnSpPr/>
            <p:nvPr/>
          </p:nvCxnSpPr>
          <p:spPr>
            <a:xfrm>
              <a:off x="5758978" y="53591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80" name="Google Shape;3501;p74"/>
            <p:cNvCxnSpPr/>
            <p:nvPr/>
          </p:nvCxnSpPr>
          <p:spPr>
            <a:xfrm>
              <a:off x="4421115" y="5359144"/>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581" name="Google Shape;3502;p74"/>
            <p:cNvCxnSpPr/>
            <p:nvPr/>
          </p:nvCxnSpPr>
          <p:spPr>
            <a:xfrm>
              <a:off x="4863103" y="5359119"/>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582" name="Google Shape;3503;p74"/>
            <p:cNvSpPr/>
            <p:nvPr/>
          </p:nvSpPr>
          <p:spPr>
            <a:xfrm>
              <a:off x="4255903" y="54411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dirty="0">
                  <a:solidFill>
                    <a:schemeClr val="lt1"/>
                  </a:solidFill>
                  <a:latin typeface="Calibri"/>
                  <a:ea typeface="Calibri"/>
                  <a:cs typeface="Calibri"/>
                  <a:sym typeface="Calibri"/>
                </a:rPr>
                <a:t>HBI</a:t>
              </a:r>
              <a:endParaRPr sz="700" b="0" i="0" u="none" strike="noStrike" cap="none" dirty="0">
                <a:solidFill>
                  <a:schemeClr val="lt1"/>
                </a:solidFill>
                <a:latin typeface="Calibri"/>
                <a:ea typeface="Calibri"/>
                <a:cs typeface="Calibri"/>
                <a:sym typeface="Calibri"/>
              </a:endParaRPr>
            </a:p>
          </p:txBody>
        </p:sp>
        <p:sp>
          <p:nvSpPr>
            <p:cNvPr id="583" name="Google Shape;3504;p74"/>
            <p:cNvSpPr/>
            <p:nvPr/>
          </p:nvSpPr>
          <p:spPr>
            <a:xfrm>
              <a:off x="4712378" y="54456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4" name="Google Shape;3505;p74"/>
            <p:cNvSpPr/>
            <p:nvPr/>
          </p:nvSpPr>
          <p:spPr>
            <a:xfrm>
              <a:off x="5168853" y="54475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5" name="Google Shape;3506;p74"/>
            <p:cNvSpPr/>
            <p:nvPr/>
          </p:nvSpPr>
          <p:spPr>
            <a:xfrm>
              <a:off x="5614053" y="544749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6" name="Google Shape;3507;p74"/>
            <p:cNvSpPr/>
            <p:nvPr/>
          </p:nvSpPr>
          <p:spPr>
            <a:xfrm>
              <a:off x="6059253" y="544111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7" name="Google Shape;3508;p74"/>
            <p:cNvSpPr/>
            <p:nvPr/>
          </p:nvSpPr>
          <p:spPr>
            <a:xfrm>
              <a:off x="6515728" y="5445569"/>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8" name="Google Shape;3509;p74"/>
            <p:cNvSpPr/>
            <p:nvPr/>
          </p:nvSpPr>
          <p:spPr>
            <a:xfrm>
              <a:off x="6972203" y="54475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89" name="Google Shape;3510;p74"/>
            <p:cNvSpPr/>
            <p:nvPr/>
          </p:nvSpPr>
          <p:spPr>
            <a:xfrm>
              <a:off x="7417403" y="5447444"/>
              <a:ext cx="3393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HBI</a:t>
              </a:r>
              <a:endParaRPr sz="700" b="0" i="0" u="none" strike="noStrike" cap="none">
                <a:solidFill>
                  <a:schemeClr val="lt1"/>
                </a:solidFill>
                <a:latin typeface="Calibri"/>
                <a:ea typeface="Calibri"/>
                <a:cs typeface="Calibri"/>
                <a:sym typeface="Calibri"/>
              </a:endParaRPr>
            </a:p>
          </p:txBody>
        </p:sp>
        <p:sp>
          <p:nvSpPr>
            <p:cNvPr id="590" name="Google Shape;3511;p74"/>
            <p:cNvSpPr/>
            <p:nvPr/>
          </p:nvSpPr>
          <p:spPr>
            <a:xfrm>
              <a:off x="3624703" y="54397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sp>
          <p:nvSpPr>
            <p:cNvPr id="591" name="Google Shape;3512;p74"/>
            <p:cNvSpPr/>
            <p:nvPr/>
          </p:nvSpPr>
          <p:spPr>
            <a:xfrm>
              <a:off x="7872578" y="5087669"/>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JTLB</a:t>
              </a:r>
              <a:endParaRPr sz="900" b="0" i="0" u="none" strike="noStrike" cap="none">
                <a:solidFill>
                  <a:schemeClr val="dk1"/>
                </a:solidFill>
                <a:latin typeface="Calibri"/>
                <a:ea typeface="Calibri"/>
                <a:cs typeface="Calibri"/>
                <a:sym typeface="Calibri"/>
              </a:endParaRPr>
            </a:p>
          </p:txBody>
        </p:sp>
        <p:sp>
          <p:nvSpPr>
            <p:cNvPr id="592" name="Google Shape;3513;p74"/>
            <p:cNvSpPr/>
            <p:nvPr/>
          </p:nvSpPr>
          <p:spPr>
            <a:xfrm>
              <a:off x="7871153" y="1967944"/>
              <a:ext cx="404400" cy="263400"/>
            </a:xfrm>
            <a:prstGeom prst="rect">
              <a:avLst/>
            </a:prstGeom>
            <a:solidFill>
              <a:srgbClr val="FFC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JTLB</a:t>
              </a:r>
              <a:endParaRPr sz="900" b="0" i="0" u="none" strike="noStrike" cap="none">
                <a:solidFill>
                  <a:schemeClr val="dk1"/>
                </a:solidFill>
                <a:latin typeface="Calibri"/>
                <a:ea typeface="Calibri"/>
                <a:cs typeface="Calibri"/>
                <a:sym typeface="Calibri"/>
              </a:endParaRPr>
            </a:p>
          </p:txBody>
        </p:sp>
        <p:cxnSp>
          <p:nvCxnSpPr>
            <p:cNvPr id="593" name="Google Shape;3514;p74"/>
            <p:cNvCxnSpPr/>
            <p:nvPr/>
          </p:nvCxnSpPr>
          <p:spPr>
            <a:xfrm>
              <a:off x="4596051" y="55713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594" name="Google Shape;3515;p74"/>
            <p:cNvCxnSpPr/>
            <p:nvPr/>
          </p:nvCxnSpPr>
          <p:spPr>
            <a:xfrm>
              <a:off x="4129526" y="5568137"/>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95" name="Google Shape;3516;p74"/>
            <p:cNvSpPr/>
            <p:nvPr/>
          </p:nvSpPr>
          <p:spPr>
            <a:xfrm>
              <a:off x="2993503" y="543766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cxnSp>
          <p:nvCxnSpPr>
            <p:cNvPr id="596" name="Google Shape;3517;p74"/>
            <p:cNvCxnSpPr/>
            <p:nvPr/>
          </p:nvCxnSpPr>
          <p:spPr>
            <a:xfrm>
              <a:off x="3507701" y="555821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597" name="Google Shape;3518;p74"/>
            <p:cNvSpPr/>
            <p:nvPr/>
          </p:nvSpPr>
          <p:spPr>
            <a:xfrm>
              <a:off x="8493803" y="54440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sp>
          <p:nvSpPr>
            <p:cNvPr id="598" name="Google Shape;3519;p74"/>
            <p:cNvSpPr/>
            <p:nvPr/>
          </p:nvSpPr>
          <p:spPr>
            <a:xfrm>
              <a:off x="7862603" y="544196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cxnSp>
          <p:nvCxnSpPr>
            <p:cNvPr id="599" name="Google Shape;3520;p74"/>
            <p:cNvCxnSpPr/>
            <p:nvPr/>
          </p:nvCxnSpPr>
          <p:spPr>
            <a:xfrm>
              <a:off x="8376801" y="55625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0" name="Google Shape;3521;p74"/>
            <p:cNvCxnSpPr/>
            <p:nvPr/>
          </p:nvCxnSpPr>
          <p:spPr>
            <a:xfrm>
              <a:off x="7752651" y="55730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1" name="Google Shape;3522;p74"/>
            <p:cNvCxnSpPr/>
            <p:nvPr/>
          </p:nvCxnSpPr>
          <p:spPr>
            <a:xfrm>
              <a:off x="5502738" y="55783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2" name="Google Shape;3523;p74"/>
            <p:cNvCxnSpPr/>
            <p:nvPr/>
          </p:nvCxnSpPr>
          <p:spPr>
            <a:xfrm>
              <a:off x="5036213" y="5575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3" name="Google Shape;3524;p74"/>
            <p:cNvCxnSpPr/>
            <p:nvPr/>
          </p:nvCxnSpPr>
          <p:spPr>
            <a:xfrm>
              <a:off x="6419876" y="55764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4" name="Google Shape;3525;p74"/>
            <p:cNvCxnSpPr/>
            <p:nvPr/>
          </p:nvCxnSpPr>
          <p:spPr>
            <a:xfrm>
              <a:off x="5953351" y="55732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5" name="Google Shape;3526;p74"/>
            <p:cNvCxnSpPr/>
            <p:nvPr/>
          </p:nvCxnSpPr>
          <p:spPr>
            <a:xfrm>
              <a:off x="7326563" y="55834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6" name="Google Shape;3527;p74"/>
            <p:cNvCxnSpPr/>
            <p:nvPr/>
          </p:nvCxnSpPr>
          <p:spPr>
            <a:xfrm>
              <a:off x="6860038" y="558026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607" name="Google Shape;3528;p74"/>
            <p:cNvSpPr/>
            <p:nvPr/>
          </p:nvSpPr>
          <p:spPr>
            <a:xfrm>
              <a:off x="3635053" y="164851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cxnSp>
          <p:nvCxnSpPr>
            <p:cNvPr id="608" name="Google Shape;3529;p74"/>
            <p:cNvCxnSpPr/>
            <p:nvPr/>
          </p:nvCxnSpPr>
          <p:spPr>
            <a:xfrm>
              <a:off x="4595863" y="1780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09" name="Google Shape;3530;p74"/>
            <p:cNvCxnSpPr/>
            <p:nvPr/>
          </p:nvCxnSpPr>
          <p:spPr>
            <a:xfrm>
              <a:off x="4139876" y="1776912"/>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610" name="Google Shape;3531;p74"/>
            <p:cNvSpPr/>
            <p:nvPr/>
          </p:nvSpPr>
          <p:spPr>
            <a:xfrm>
              <a:off x="3003853" y="16464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cxnSp>
          <p:nvCxnSpPr>
            <p:cNvPr id="611" name="Google Shape;3532;p74"/>
            <p:cNvCxnSpPr/>
            <p:nvPr/>
          </p:nvCxnSpPr>
          <p:spPr>
            <a:xfrm>
              <a:off x="3518051" y="1766987"/>
              <a:ext cx="115500" cy="3300"/>
            </a:xfrm>
            <a:prstGeom prst="straightConnector1">
              <a:avLst/>
            </a:prstGeom>
            <a:noFill/>
            <a:ln w="38100" cap="flat" cmpd="sng">
              <a:solidFill>
                <a:srgbClr val="92D050"/>
              </a:solidFill>
              <a:prstDash val="solid"/>
              <a:miter lim="800000"/>
              <a:headEnd type="none" w="sm" len="sm"/>
              <a:tailEnd type="none" w="sm" len="sm"/>
            </a:ln>
          </p:spPr>
        </p:cxnSp>
        <p:sp>
          <p:nvSpPr>
            <p:cNvPr id="612" name="Google Shape;3533;p74"/>
            <p:cNvSpPr/>
            <p:nvPr/>
          </p:nvSpPr>
          <p:spPr>
            <a:xfrm>
              <a:off x="8504153" y="1652819"/>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sp>
          <p:nvSpPr>
            <p:cNvPr id="613" name="Google Shape;3534;p74"/>
            <p:cNvSpPr/>
            <p:nvPr/>
          </p:nvSpPr>
          <p:spPr>
            <a:xfrm>
              <a:off x="7872953" y="1650744"/>
              <a:ext cx="514200" cy="22860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700">
                  <a:solidFill>
                    <a:schemeClr val="lt1"/>
                  </a:solidFill>
                  <a:latin typeface="Calibri"/>
                  <a:ea typeface="Calibri"/>
                  <a:cs typeface="Calibri"/>
                  <a:sym typeface="Calibri"/>
                </a:rPr>
                <a:t>SerDes</a:t>
              </a:r>
              <a:endParaRPr sz="700" b="0" i="0" u="none" strike="noStrike" cap="none">
                <a:solidFill>
                  <a:schemeClr val="lt1"/>
                </a:solidFill>
                <a:latin typeface="Calibri"/>
                <a:ea typeface="Calibri"/>
                <a:cs typeface="Calibri"/>
                <a:sym typeface="Calibri"/>
              </a:endParaRPr>
            </a:p>
          </p:txBody>
        </p:sp>
        <p:cxnSp>
          <p:nvCxnSpPr>
            <p:cNvPr id="614" name="Google Shape;3535;p74"/>
            <p:cNvCxnSpPr/>
            <p:nvPr/>
          </p:nvCxnSpPr>
          <p:spPr>
            <a:xfrm>
              <a:off x="8387151" y="177128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15" name="Google Shape;3536;p74"/>
            <p:cNvCxnSpPr/>
            <p:nvPr/>
          </p:nvCxnSpPr>
          <p:spPr>
            <a:xfrm>
              <a:off x="7747326" y="1782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16" name="Google Shape;3537;p74"/>
            <p:cNvCxnSpPr/>
            <p:nvPr/>
          </p:nvCxnSpPr>
          <p:spPr>
            <a:xfrm>
              <a:off x="5513088"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17" name="Google Shape;3538;p74"/>
            <p:cNvCxnSpPr/>
            <p:nvPr/>
          </p:nvCxnSpPr>
          <p:spPr>
            <a:xfrm>
              <a:off x="5046563" y="17839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18" name="Google Shape;3539;p74"/>
            <p:cNvCxnSpPr/>
            <p:nvPr/>
          </p:nvCxnSpPr>
          <p:spPr>
            <a:xfrm>
              <a:off x="6399126" y="1780137"/>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19" name="Google Shape;3540;p74"/>
            <p:cNvCxnSpPr/>
            <p:nvPr/>
          </p:nvCxnSpPr>
          <p:spPr>
            <a:xfrm>
              <a:off x="5963701" y="178201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20" name="Google Shape;3541;p74"/>
            <p:cNvCxnSpPr/>
            <p:nvPr/>
          </p:nvCxnSpPr>
          <p:spPr>
            <a:xfrm>
              <a:off x="7300813"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21" name="Google Shape;3542;p74"/>
            <p:cNvCxnSpPr/>
            <p:nvPr/>
          </p:nvCxnSpPr>
          <p:spPr>
            <a:xfrm>
              <a:off x="6839363" y="1787162"/>
              <a:ext cx="115500" cy="3300"/>
            </a:xfrm>
            <a:prstGeom prst="straightConnector1">
              <a:avLst/>
            </a:prstGeom>
            <a:noFill/>
            <a:ln w="38100" cap="flat" cmpd="sng">
              <a:solidFill>
                <a:srgbClr val="92D050"/>
              </a:solidFill>
              <a:prstDash val="solid"/>
              <a:miter lim="800000"/>
              <a:headEnd type="none" w="sm" len="sm"/>
              <a:tailEnd type="none" w="sm" len="sm"/>
            </a:ln>
          </p:spPr>
        </p:cxnSp>
        <p:cxnSp>
          <p:nvCxnSpPr>
            <p:cNvPr id="622" name="Google Shape;3543;p74"/>
            <p:cNvCxnSpPr/>
            <p:nvPr/>
          </p:nvCxnSpPr>
          <p:spPr>
            <a:xfrm>
              <a:off x="3931338" y="50098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23" name="Google Shape;3544;p74"/>
            <p:cNvCxnSpPr/>
            <p:nvPr/>
          </p:nvCxnSpPr>
          <p:spPr>
            <a:xfrm>
              <a:off x="8073013" y="5011062"/>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24" name="Google Shape;3545;p74"/>
            <p:cNvCxnSpPr/>
            <p:nvPr/>
          </p:nvCxnSpPr>
          <p:spPr>
            <a:xfrm>
              <a:off x="3921013" y="2225387"/>
              <a:ext cx="0" cy="82500"/>
            </a:xfrm>
            <a:prstGeom prst="straightConnector1">
              <a:avLst/>
            </a:prstGeom>
            <a:noFill/>
            <a:ln w="38100" cap="flat" cmpd="sng">
              <a:solidFill>
                <a:srgbClr val="92D050"/>
              </a:solidFill>
              <a:prstDash val="solid"/>
              <a:miter lim="800000"/>
              <a:headEnd type="none" w="sm" len="sm"/>
              <a:tailEnd type="none" w="sm" len="sm"/>
            </a:ln>
          </p:spPr>
        </p:cxnSp>
        <p:cxnSp>
          <p:nvCxnSpPr>
            <p:cNvPr id="625" name="Google Shape;3546;p74"/>
            <p:cNvCxnSpPr/>
            <p:nvPr/>
          </p:nvCxnSpPr>
          <p:spPr>
            <a:xfrm>
              <a:off x="8074788" y="2226587"/>
              <a:ext cx="0" cy="82500"/>
            </a:xfrm>
            <a:prstGeom prst="straightConnector1">
              <a:avLst/>
            </a:prstGeom>
            <a:noFill/>
            <a:ln w="38100" cap="flat" cmpd="sng">
              <a:solidFill>
                <a:srgbClr val="92D050"/>
              </a:solidFill>
              <a:prstDash val="solid"/>
              <a:miter lim="800000"/>
              <a:headEnd type="none" w="sm" len="sm"/>
              <a:tailEnd type="none" w="sm" len="sm"/>
            </a:ln>
          </p:spPr>
        </p:cxnSp>
        <p:sp>
          <p:nvSpPr>
            <p:cNvPr id="626" name="Google Shape;3547;p74"/>
            <p:cNvSpPr/>
            <p:nvPr/>
          </p:nvSpPr>
          <p:spPr>
            <a:xfrm>
              <a:off x="2875453" y="196076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800" dirty="0">
                  <a:solidFill>
                    <a:srgbClr val="FFFFFF"/>
                  </a:solidFill>
                  <a:latin typeface="Calibri"/>
                  <a:ea typeface="Calibri"/>
                  <a:cs typeface="Calibri"/>
                  <a:sym typeface="Calibri"/>
                </a:rPr>
                <a:t>DFx</a:t>
              </a:r>
              <a:endParaRPr sz="800" b="0" i="0" u="none" strike="noStrike" cap="none" dirty="0">
                <a:solidFill>
                  <a:srgbClr val="FFFFFF"/>
                </a:solidFill>
                <a:latin typeface="Calibri"/>
                <a:ea typeface="Calibri"/>
                <a:cs typeface="Calibri"/>
                <a:sym typeface="Calibri"/>
              </a:endParaRPr>
            </a:p>
          </p:txBody>
        </p:sp>
        <p:sp>
          <p:nvSpPr>
            <p:cNvPr id="627" name="Google Shape;3548;p74"/>
            <p:cNvSpPr/>
            <p:nvPr/>
          </p:nvSpPr>
          <p:spPr>
            <a:xfrm rot="-5400000">
              <a:off x="1008978" y="3512494"/>
              <a:ext cx="2702400" cy="277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HBM3</a:t>
              </a:r>
              <a:r>
                <a:rPr lang="en" sz="11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628" name="Google Shape;3549;p74"/>
            <p:cNvSpPr/>
            <p:nvPr/>
          </p:nvSpPr>
          <p:spPr>
            <a:xfrm rot="-5400000">
              <a:off x="732078" y="3511919"/>
              <a:ext cx="2701200" cy="2775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NVRAM</a:t>
              </a:r>
              <a:endParaRPr sz="1000" b="0" i="0" u="none" strike="noStrike" cap="none">
                <a:solidFill>
                  <a:schemeClr val="lt1"/>
                </a:solidFill>
                <a:latin typeface="Calibri"/>
                <a:ea typeface="Calibri"/>
                <a:cs typeface="Calibri"/>
                <a:sym typeface="Calibri"/>
              </a:endParaRPr>
            </a:p>
          </p:txBody>
        </p:sp>
        <p:cxnSp>
          <p:nvCxnSpPr>
            <p:cNvPr id="629" name="Google Shape;3550;p74"/>
            <p:cNvCxnSpPr>
              <a:endCxn id="174" idx="1"/>
            </p:cNvCxnSpPr>
            <p:nvPr/>
          </p:nvCxnSpPr>
          <p:spPr>
            <a:xfrm>
              <a:off x="2499953" y="243906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0" name="Google Shape;3551;p74"/>
            <p:cNvCxnSpPr/>
            <p:nvPr/>
          </p:nvCxnSpPr>
          <p:spPr>
            <a:xfrm>
              <a:off x="2498928" y="2780494"/>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1" name="Google Shape;3552;p74"/>
            <p:cNvCxnSpPr/>
            <p:nvPr/>
          </p:nvCxnSpPr>
          <p:spPr>
            <a:xfrm>
              <a:off x="2500766" y="31321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2" name="Google Shape;3553;p74"/>
            <p:cNvCxnSpPr/>
            <p:nvPr/>
          </p:nvCxnSpPr>
          <p:spPr>
            <a:xfrm>
              <a:off x="2500766" y="348441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3" name="Google Shape;3554;p74"/>
            <p:cNvCxnSpPr/>
            <p:nvPr/>
          </p:nvCxnSpPr>
          <p:spPr>
            <a:xfrm>
              <a:off x="2498916" y="38228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4" name="Google Shape;3555;p74"/>
            <p:cNvCxnSpPr/>
            <p:nvPr/>
          </p:nvCxnSpPr>
          <p:spPr>
            <a:xfrm>
              <a:off x="2489591" y="416130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5" name="Google Shape;3556;p74"/>
            <p:cNvCxnSpPr/>
            <p:nvPr/>
          </p:nvCxnSpPr>
          <p:spPr>
            <a:xfrm>
              <a:off x="2501428" y="4522832"/>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6" name="Google Shape;3557;p74"/>
            <p:cNvCxnSpPr/>
            <p:nvPr/>
          </p:nvCxnSpPr>
          <p:spPr>
            <a:xfrm>
              <a:off x="2501416" y="48736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7" name="Google Shape;3558;p74"/>
            <p:cNvCxnSpPr/>
            <p:nvPr/>
          </p:nvCxnSpPr>
          <p:spPr>
            <a:xfrm>
              <a:off x="9145578" y="243816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8" name="Google Shape;3559;p74"/>
            <p:cNvCxnSpPr/>
            <p:nvPr/>
          </p:nvCxnSpPr>
          <p:spPr>
            <a:xfrm>
              <a:off x="9144553" y="2779594"/>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39" name="Google Shape;3560;p74"/>
            <p:cNvCxnSpPr/>
            <p:nvPr/>
          </p:nvCxnSpPr>
          <p:spPr>
            <a:xfrm>
              <a:off x="9146391" y="31312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40" name="Google Shape;3561;p74"/>
            <p:cNvCxnSpPr/>
            <p:nvPr/>
          </p:nvCxnSpPr>
          <p:spPr>
            <a:xfrm>
              <a:off x="9146391" y="3483519"/>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41" name="Google Shape;3562;p74"/>
            <p:cNvCxnSpPr/>
            <p:nvPr/>
          </p:nvCxnSpPr>
          <p:spPr>
            <a:xfrm>
              <a:off x="9144541" y="382195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42" name="Google Shape;3563;p74"/>
            <p:cNvCxnSpPr/>
            <p:nvPr/>
          </p:nvCxnSpPr>
          <p:spPr>
            <a:xfrm>
              <a:off x="9135216" y="4160407"/>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43" name="Google Shape;3564;p74"/>
            <p:cNvCxnSpPr/>
            <p:nvPr/>
          </p:nvCxnSpPr>
          <p:spPr>
            <a:xfrm>
              <a:off x="9147053" y="4521932"/>
              <a:ext cx="357900" cy="3600"/>
            </a:xfrm>
            <a:prstGeom prst="straightConnector1">
              <a:avLst/>
            </a:prstGeom>
            <a:noFill/>
            <a:ln w="28575" cap="flat" cmpd="sng">
              <a:solidFill>
                <a:schemeClr val="accent1"/>
              </a:solidFill>
              <a:prstDash val="solid"/>
              <a:miter lim="800000"/>
              <a:headEnd type="none" w="sm" len="sm"/>
              <a:tailEnd type="none" w="sm" len="sm"/>
            </a:ln>
          </p:spPr>
        </p:cxnSp>
        <p:cxnSp>
          <p:nvCxnSpPr>
            <p:cNvPr id="644" name="Google Shape;3565;p74"/>
            <p:cNvCxnSpPr/>
            <p:nvPr/>
          </p:nvCxnSpPr>
          <p:spPr>
            <a:xfrm>
              <a:off x="9147041" y="4872757"/>
              <a:ext cx="357900" cy="3600"/>
            </a:xfrm>
            <a:prstGeom prst="straightConnector1">
              <a:avLst/>
            </a:prstGeom>
            <a:noFill/>
            <a:ln w="28575" cap="flat" cmpd="sng">
              <a:solidFill>
                <a:schemeClr val="accent1"/>
              </a:solidFill>
              <a:prstDash val="solid"/>
              <a:miter lim="800000"/>
              <a:headEnd type="none" w="sm" len="sm"/>
              <a:tailEnd type="none" w="sm" len="sm"/>
            </a:ln>
          </p:spPr>
        </p:cxnSp>
        <p:sp>
          <p:nvSpPr>
            <p:cNvPr id="645" name="Google Shape;3566;p74"/>
            <p:cNvSpPr/>
            <p:nvPr/>
          </p:nvSpPr>
          <p:spPr>
            <a:xfrm rot="-5400000">
              <a:off x="8279578" y="3530369"/>
              <a:ext cx="2702400" cy="277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HBM3</a:t>
              </a:r>
              <a:r>
                <a:rPr lang="en" sz="11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646" name="Google Shape;3567;p74"/>
            <p:cNvSpPr/>
            <p:nvPr/>
          </p:nvSpPr>
          <p:spPr>
            <a:xfrm rot="-5400000">
              <a:off x="8557678" y="3530369"/>
              <a:ext cx="2701200" cy="277500"/>
            </a:xfrm>
            <a:prstGeom prst="rect">
              <a:avLst/>
            </a:prstGeom>
            <a:solidFill>
              <a:srgbClr val="BFBFB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lt1"/>
                </a:buClr>
                <a:buSzPts val="1100"/>
                <a:buFont typeface="Calibri"/>
                <a:buNone/>
              </a:pPr>
              <a:r>
                <a:rPr lang="en" sz="1000" b="0" i="0" u="none" strike="noStrike" cap="none">
                  <a:solidFill>
                    <a:schemeClr val="lt1"/>
                  </a:solidFill>
                  <a:latin typeface="Calibri"/>
                  <a:ea typeface="Calibri"/>
                  <a:cs typeface="Calibri"/>
                  <a:sym typeface="Calibri"/>
                </a:rPr>
                <a:t>NVRAM</a:t>
              </a:r>
              <a:endParaRPr sz="1000" b="0" i="0" u="none" strike="noStrike" cap="none">
                <a:solidFill>
                  <a:schemeClr val="lt1"/>
                </a:solidFill>
                <a:latin typeface="Calibri"/>
                <a:ea typeface="Calibri"/>
                <a:cs typeface="Calibri"/>
                <a:sym typeface="Calibri"/>
              </a:endParaRPr>
            </a:p>
          </p:txBody>
        </p:sp>
        <p:sp>
          <p:nvSpPr>
            <p:cNvPr id="647" name="Google Shape;3568;p74"/>
            <p:cNvSpPr/>
            <p:nvPr/>
          </p:nvSpPr>
          <p:spPr>
            <a:xfrm>
              <a:off x="5153218" y="23135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8" name="Google Shape;3569;p74"/>
            <p:cNvSpPr/>
            <p:nvPr/>
          </p:nvSpPr>
          <p:spPr>
            <a:xfrm>
              <a:off x="6056593" y="23119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49" name="Google Shape;3570;p74"/>
            <p:cNvSpPr/>
            <p:nvPr/>
          </p:nvSpPr>
          <p:spPr>
            <a:xfrm>
              <a:off x="6964781" y="23153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0" name="Google Shape;3571;p74"/>
            <p:cNvSpPr/>
            <p:nvPr/>
          </p:nvSpPr>
          <p:spPr>
            <a:xfrm>
              <a:off x="4266006" y="3002774"/>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1" name="Google Shape;3572;p74"/>
            <p:cNvSpPr/>
            <p:nvPr/>
          </p:nvSpPr>
          <p:spPr>
            <a:xfrm>
              <a:off x="5174193" y="30061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2" name="Google Shape;3573;p74"/>
            <p:cNvSpPr/>
            <p:nvPr/>
          </p:nvSpPr>
          <p:spPr>
            <a:xfrm>
              <a:off x="6077568" y="30045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dirty="0">
                  <a:solidFill>
                    <a:schemeClr val="lt1"/>
                  </a:solidFill>
                  <a:latin typeface="Calibri"/>
                  <a:ea typeface="Calibri"/>
                  <a:cs typeface="Calibri"/>
                  <a:sym typeface="Calibri"/>
                </a:rPr>
                <a:t>VAS Tile</a:t>
              </a:r>
              <a:endParaRPr sz="700" b="0" i="0" u="none" strike="noStrike" cap="none" dirty="0">
                <a:solidFill>
                  <a:schemeClr val="lt1"/>
                </a:solidFill>
                <a:latin typeface="Calibri"/>
                <a:ea typeface="Calibri"/>
                <a:cs typeface="Calibri"/>
                <a:sym typeface="Calibri"/>
              </a:endParaRPr>
            </a:p>
          </p:txBody>
        </p:sp>
        <p:sp>
          <p:nvSpPr>
            <p:cNvPr id="653" name="Google Shape;3574;p74"/>
            <p:cNvSpPr/>
            <p:nvPr/>
          </p:nvSpPr>
          <p:spPr>
            <a:xfrm>
              <a:off x="6985756" y="30079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4" name="Google Shape;3575;p74"/>
            <p:cNvSpPr/>
            <p:nvPr/>
          </p:nvSpPr>
          <p:spPr>
            <a:xfrm>
              <a:off x="4249806" y="370078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5" name="Google Shape;3576;p74"/>
            <p:cNvSpPr/>
            <p:nvPr/>
          </p:nvSpPr>
          <p:spPr>
            <a:xfrm>
              <a:off x="5153856" y="370173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6" name="Google Shape;3577;p74"/>
            <p:cNvSpPr/>
            <p:nvPr/>
          </p:nvSpPr>
          <p:spPr>
            <a:xfrm>
              <a:off x="6057231" y="3700137"/>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7" name="Google Shape;3578;p74"/>
            <p:cNvSpPr/>
            <p:nvPr/>
          </p:nvSpPr>
          <p:spPr>
            <a:xfrm>
              <a:off x="6965418" y="370354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8" name="Google Shape;3579;p74"/>
            <p:cNvSpPr/>
            <p:nvPr/>
          </p:nvSpPr>
          <p:spPr>
            <a:xfrm>
              <a:off x="4251431" y="439464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59" name="Google Shape;3580;p74"/>
            <p:cNvSpPr/>
            <p:nvPr/>
          </p:nvSpPr>
          <p:spPr>
            <a:xfrm>
              <a:off x="5155481" y="43955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60" name="Google Shape;3581;p74"/>
            <p:cNvSpPr/>
            <p:nvPr/>
          </p:nvSpPr>
          <p:spPr>
            <a:xfrm>
              <a:off x="6058856" y="4393999"/>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61" name="Google Shape;3582;p74"/>
            <p:cNvSpPr/>
            <p:nvPr/>
          </p:nvSpPr>
          <p:spPr>
            <a:xfrm>
              <a:off x="6967043" y="4397412"/>
              <a:ext cx="787200" cy="6072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lvl="0" indent="0" algn="ctr" rtl="0">
                <a:spcBef>
                  <a:spcPts val="0"/>
                </a:spcBef>
                <a:spcAft>
                  <a:spcPts val="0"/>
                </a:spcAft>
                <a:buClr>
                  <a:schemeClr val="lt1"/>
                </a:buClr>
                <a:buSzPts val="1200"/>
                <a:buFont typeface="Calibri"/>
                <a:buNone/>
              </a:pPr>
              <a:r>
                <a:rPr lang="en" sz="1050">
                  <a:solidFill>
                    <a:schemeClr val="lt1"/>
                  </a:solidFill>
                  <a:latin typeface="Calibri"/>
                  <a:ea typeface="Calibri"/>
                  <a:cs typeface="Calibri"/>
                  <a:sym typeface="Calibri"/>
                </a:rPr>
                <a:t>VAS Tile</a:t>
              </a:r>
              <a:endParaRPr sz="700" b="0" i="0" u="none" strike="noStrike" cap="none">
                <a:solidFill>
                  <a:schemeClr val="lt1"/>
                </a:solidFill>
                <a:latin typeface="Calibri"/>
                <a:ea typeface="Calibri"/>
                <a:cs typeface="Calibri"/>
                <a:sym typeface="Calibri"/>
              </a:endParaRPr>
            </a:p>
          </p:txBody>
        </p:sp>
        <p:sp>
          <p:nvSpPr>
            <p:cNvPr id="662" name="Google Shape;3583;p74"/>
            <p:cNvSpPr/>
            <p:nvPr/>
          </p:nvSpPr>
          <p:spPr>
            <a:xfrm>
              <a:off x="2237666" y="1613216"/>
              <a:ext cx="3806399" cy="2136000"/>
            </a:xfrm>
            <a:prstGeom prst="rect">
              <a:avLst/>
            </a:pr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63" name="Google Shape;3584;p74"/>
            <p:cNvSpPr/>
            <p:nvPr/>
          </p:nvSpPr>
          <p:spPr>
            <a:xfrm>
              <a:off x="3249528" y="196079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L2 I$</a:t>
              </a:r>
              <a:endParaRPr sz="900" b="0" i="0" u="none" strike="noStrike" cap="none">
                <a:solidFill>
                  <a:schemeClr val="dk1"/>
                </a:solidFill>
                <a:latin typeface="Calibri"/>
                <a:ea typeface="Calibri"/>
                <a:cs typeface="Calibri"/>
                <a:sym typeface="Calibri"/>
              </a:endParaRPr>
            </a:p>
          </p:txBody>
        </p:sp>
        <p:sp>
          <p:nvSpPr>
            <p:cNvPr id="664" name="Google Shape;3585;p74"/>
            <p:cNvSpPr/>
            <p:nvPr/>
          </p:nvSpPr>
          <p:spPr>
            <a:xfrm>
              <a:off x="2843503" y="509046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800">
                  <a:solidFill>
                    <a:srgbClr val="FFFFFF"/>
                  </a:solidFill>
                  <a:latin typeface="Calibri"/>
                  <a:ea typeface="Calibri"/>
                  <a:cs typeface="Calibri"/>
                  <a:sym typeface="Calibri"/>
                </a:rPr>
                <a:t>DFx</a:t>
              </a:r>
              <a:endParaRPr sz="800" b="0" i="0" u="none" strike="noStrike" cap="none">
                <a:solidFill>
                  <a:srgbClr val="FFFFFF"/>
                </a:solidFill>
                <a:latin typeface="Calibri"/>
                <a:ea typeface="Calibri"/>
                <a:cs typeface="Calibri"/>
                <a:sym typeface="Calibri"/>
              </a:endParaRPr>
            </a:p>
          </p:txBody>
        </p:sp>
        <p:sp>
          <p:nvSpPr>
            <p:cNvPr id="665" name="Google Shape;3586;p74"/>
            <p:cNvSpPr/>
            <p:nvPr/>
          </p:nvSpPr>
          <p:spPr>
            <a:xfrm>
              <a:off x="3217578" y="509049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L2 I$</a:t>
              </a:r>
              <a:endParaRPr sz="900" b="0" i="0" u="none" strike="noStrike" cap="none">
                <a:solidFill>
                  <a:schemeClr val="dk1"/>
                </a:solidFill>
                <a:latin typeface="Calibri"/>
                <a:ea typeface="Calibri"/>
                <a:cs typeface="Calibri"/>
                <a:sym typeface="Calibri"/>
              </a:endParaRPr>
            </a:p>
          </p:txBody>
        </p:sp>
        <p:sp>
          <p:nvSpPr>
            <p:cNvPr id="666" name="Google Shape;3587;p74"/>
            <p:cNvSpPr/>
            <p:nvPr/>
          </p:nvSpPr>
          <p:spPr>
            <a:xfrm>
              <a:off x="8813778" y="5094782"/>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800">
                  <a:solidFill>
                    <a:srgbClr val="FFFFFF"/>
                  </a:solidFill>
                  <a:latin typeface="Calibri"/>
                  <a:ea typeface="Calibri"/>
                  <a:cs typeface="Calibri"/>
                  <a:sym typeface="Calibri"/>
                </a:rPr>
                <a:t>DFx</a:t>
              </a:r>
              <a:endParaRPr sz="800" b="0" i="0" u="none" strike="noStrike" cap="none">
                <a:solidFill>
                  <a:srgbClr val="FFFFFF"/>
                </a:solidFill>
                <a:latin typeface="Calibri"/>
                <a:ea typeface="Calibri"/>
                <a:cs typeface="Calibri"/>
                <a:sym typeface="Calibri"/>
              </a:endParaRPr>
            </a:p>
          </p:txBody>
        </p:sp>
        <p:sp>
          <p:nvSpPr>
            <p:cNvPr id="667" name="Google Shape;3588;p74"/>
            <p:cNvSpPr/>
            <p:nvPr/>
          </p:nvSpPr>
          <p:spPr>
            <a:xfrm>
              <a:off x="8325328" y="5092707"/>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L2 I$</a:t>
              </a:r>
              <a:endParaRPr sz="900" b="0" i="0" u="none" strike="noStrike" cap="none">
                <a:solidFill>
                  <a:schemeClr val="dk1"/>
                </a:solidFill>
                <a:latin typeface="Calibri"/>
                <a:ea typeface="Calibri"/>
                <a:cs typeface="Calibri"/>
                <a:sym typeface="Calibri"/>
              </a:endParaRPr>
            </a:p>
          </p:txBody>
        </p:sp>
        <p:sp>
          <p:nvSpPr>
            <p:cNvPr id="668" name="Google Shape;3589;p74"/>
            <p:cNvSpPr/>
            <p:nvPr/>
          </p:nvSpPr>
          <p:spPr>
            <a:xfrm>
              <a:off x="8812353" y="1966119"/>
              <a:ext cx="339300" cy="263400"/>
            </a:xfrm>
            <a:prstGeom prst="rect">
              <a:avLst/>
            </a:prstGeom>
            <a:solidFill>
              <a:srgbClr val="9900FF"/>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l" rtl="0">
                <a:spcBef>
                  <a:spcPts val="0"/>
                </a:spcBef>
                <a:spcAft>
                  <a:spcPts val="0"/>
                </a:spcAft>
                <a:buClr>
                  <a:schemeClr val="dk1"/>
                </a:buClr>
                <a:buSzPts val="1100"/>
                <a:buFont typeface="Calibri"/>
                <a:buNone/>
              </a:pPr>
              <a:r>
                <a:rPr lang="en" sz="800">
                  <a:solidFill>
                    <a:srgbClr val="FFFFFF"/>
                  </a:solidFill>
                  <a:latin typeface="Calibri"/>
                  <a:ea typeface="Calibri"/>
                  <a:cs typeface="Calibri"/>
                  <a:sym typeface="Calibri"/>
                </a:rPr>
                <a:t>DFx</a:t>
              </a:r>
              <a:endParaRPr sz="800" b="0" i="0" u="none" strike="noStrike" cap="none">
                <a:solidFill>
                  <a:srgbClr val="FFFFFF"/>
                </a:solidFill>
                <a:latin typeface="Calibri"/>
                <a:ea typeface="Calibri"/>
                <a:cs typeface="Calibri"/>
                <a:sym typeface="Calibri"/>
              </a:endParaRPr>
            </a:p>
          </p:txBody>
        </p:sp>
        <p:sp>
          <p:nvSpPr>
            <p:cNvPr id="669" name="Google Shape;3590;p74"/>
            <p:cNvSpPr/>
            <p:nvPr/>
          </p:nvSpPr>
          <p:spPr>
            <a:xfrm>
              <a:off x="8323903" y="1964044"/>
              <a:ext cx="440100" cy="263400"/>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Calibri"/>
                <a:buNone/>
              </a:pPr>
              <a:r>
                <a:rPr lang="en" sz="900">
                  <a:solidFill>
                    <a:schemeClr val="dk1"/>
                  </a:solidFill>
                  <a:latin typeface="Calibri"/>
                  <a:ea typeface="Calibri"/>
                  <a:cs typeface="Calibri"/>
                  <a:sym typeface="Calibri"/>
                </a:rPr>
                <a:t>L2 I$</a:t>
              </a: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192785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the European CPU Industry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592911"/>
              </p:ext>
            </p:extLst>
          </p:nvPr>
        </p:nvGraphicFramePr>
        <p:xfrm>
          <a:off x="104775" y="3657230"/>
          <a:ext cx="7702716" cy="288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Up Arrow 5"/>
          <p:cNvSpPr/>
          <p:nvPr/>
        </p:nvSpPr>
        <p:spPr>
          <a:xfrm rot="20739086">
            <a:off x="1583478" y="5154334"/>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7" name="Curved Up Arrow 6"/>
          <p:cNvSpPr/>
          <p:nvPr/>
        </p:nvSpPr>
        <p:spPr>
          <a:xfrm rot="20739086">
            <a:off x="3576695" y="4825957"/>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pSp>
        <p:nvGrpSpPr>
          <p:cNvPr id="10" name="Group 9"/>
          <p:cNvGrpSpPr/>
          <p:nvPr/>
        </p:nvGrpSpPr>
        <p:grpSpPr>
          <a:xfrm rot="339961">
            <a:off x="3646094" y="2363735"/>
            <a:ext cx="5997218" cy="1056181"/>
            <a:chOff x="5519499" y="1210205"/>
            <a:chExt cx="3000615" cy="926132"/>
          </a:xfrm>
        </p:grpSpPr>
        <p:sp>
          <p:nvSpPr>
            <p:cNvPr id="8" name="Curved Up Arrow 7"/>
            <p:cNvSpPr/>
            <p:nvPr/>
          </p:nvSpPr>
          <p:spPr>
            <a:xfrm rot="9407864">
              <a:off x="5519499" y="1210205"/>
              <a:ext cx="3000615" cy="926132"/>
            </a:xfrm>
            <a:prstGeom prst="curvedUpArrow">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20073755">
              <a:off x="5537678" y="1398726"/>
              <a:ext cx="2925924" cy="461665"/>
            </a:xfrm>
            <a:prstGeom prst="rect">
              <a:avLst/>
            </a:prstGeom>
            <a:noFill/>
          </p:spPr>
          <p:txBody>
            <a:bodyPr wrap="square" rtlCol="0">
              <a:spAutoFit/>
            </a:bodyPr>
            <a:lstStyle/>
            <a:p>
              <a:pPr algn="ctr"/>
              <a:r>
                <a:rPr lang="en-US" sz="2400" dirty="0" smtClean="0"/>
                <a:t>Design</a:t>
              </a:r>
              <a:endParaRPr lang="en-US" sz="2400" dirty="0"/>
            </a:p>
          </p:txBody>
        </p:sp>
      </p:grpSp>
      <p:pic>
        <p:nvPicPr>
          <p:cNvPr id="1026" name="Picture 2" descr="Image result for CPU wa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872" y="1053923"/>
            <a:ext cx="1398058" cy="1398058"/>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480416" y="1724896"/>
            <a:ext cx="6226629" cy="2353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418" y="1200934"/>
            <a:ext cx="2459276" cy="523220"/>
          </a:xfrm>
          <a:prstGeom prst="rect">
            <a:avLst/>
          </a:prstGeom>
          <a:noFill/>
        </p:spPr>
        <p:txBody>
          <a:bodyPr wrap="square" rtlCol="0">
            <a:spAutoFit/>
          </a:bodyPr>
          <a:lstStyle/>
          <a:p>
            <a:pPr algn="ctr"/>
            <a:r>
              <a:rPr lang="en-US" sz="2800" dirty="0" smtClean="0"/>
              <a:t>Closed + Open</a:t>
            </a:r>
            <a:endParaRPr lang="en-US" sz="2800" dirty="0"/>
          </a:p>
        </p:txBody>
      </p:sp>
      <p:sp>
        <p:nvSpPr>
          <p:cNvPr id="12" name="TextBox 11"/>
          <p:cNvSpPr txBox="1"/>
          <p:nvPr/>
        </p:nvSpPr>
        <p:spPr>
          <a:xfrm>
            <a:off x="8532225" y="1109875"/>
            <a:ext cx="975360" cy="523220"/>
          </a:xfrm>
          <a:prstGeom prst="rect">
            <a:avLst/>
          </a:prstGeom>
          <a:noFill/>
        </p:spPr>
        <p:txBody>
          <a:bodyPr wrap="square" rtlCol="0">
            <a:spAutoFit/>
          </a:bodyPr>
          <a:lstStyle/>
          <a:p>
            <a:r>
              <a:rPr lang="en-US" sz="2800" dirty="0" smtClean="0"/>
              <a:t>Open</a:t>
            </a:r>
            <a:endParaRPr lang="en-US" sz="2800" dirty="0"/>
          </a:p>
        </p:txBody>
      </p:sp>
      <p:sp>
        <p:nvSpPr>
          <p:cNvPr id="13" name="TextBox 12"/>
          <p:cNvSpPr txBox="1"/>
          <p:nvPr/>
        </p:nvSpPr>
        <p:spPr>
          <a:xfrm>
            <a:off x="275418" y="1868817"/>
            <a:ext cx="2459276" cy="523220"/>
          </a:xfrm>
          <a:prstGeom prst="rect">
            <a:avLst/>
          </a:prstGeom>
          <a:noFill/>
        </p:spPr>
        <p:txBody>
          <a:bodyPr wrap="square" rtlCol="0">
            <a:spAutoFit/>
          </a:bodyPr>
          <a:lstStyle/>
          <a:p>
            <a:pPr algn="ctr"/>
            <a:r>
              <a:rPr lang="en-US" sz="2800" dirty="0" smtClean="0"/>
              <a:t>Research</a:t>
            </a:r>
            <a:endParaRPr lang="en-US" sz="2800" dirty="0"/>
          </a:p>
        </p:txBody>
      </p:sp>
      <p:sp>
        <p:nvSpPr>
          <p:cNvPr id="14" name="TextBox 13"/>
          <p:cNvSpPr txBox="1"/>
          <p:nvPr/>
        </p:nvSpPr>
        <p:spPr>
          <a:xfrm>
            <a:off x="10342791" y="419535"/>
            <a:ext cx="1849209" cy="523220"/>
          </a:xfrm>
          <a:prstGeom prst="rect">
            <a:avLst/>
          </a:prstGeom>
          <a:noFill/>
        </p:spPr>
        <p:txBody>
          <a:bodyPr wrap="square" rtlCol="0">
            <a:spAutoFit/>
          </a:bodyPr>
          <a:lstStyle/>
          <a:p>
            <a:pPr algn="ctr"/>
            <a:r>
              <a:rPr lang="en-US" sz="2800" dirty="0" smtClean="0"/>
              <a:t>Production</a:t>
            </a:r>
            <a:endParaRPr lang="en-US" sz="2800" dirty="0"/>
          </a:p>
        </p:txBody>
      </p:sp>
      <p:sp>
        <p:nvSpPr>
          <p:cNvPr id="19" name="Curved Up Arrow 18"/>
          <p:cNvSpPr/>
          <p:nvPr/>
        </p:nvSpPr>
        <p:spPr>
          <a:xfrm rot="20739086">
            <a:off x="5845239" y="437923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20" name="Curved Up Arrow 19"/>
          <p:cNvSpPr/>
          <p:nvPr/>
        </p:nvSpPr>
        <p:spPr>
          <a:xfrm rot="20739086">
            <a:off x="7865530" y="387162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aphicFrame>
        <p:nvGraphicFramePr>
          <p:cNvPr id="21" name="Content Placeholder 3"/>
          <p:cNvGraphicFramePr>
            <a:graphicFrameLocks/>
          </p:cNvGraphicFramePr>
          <p:nvPr>
            <p:extLst>
              <p:ext uri="{D42A27DB-BD31-4B8C-83A1-F6EECF244321}">
                <p14:modId xmlns:p14="http://schemas.microsoft.com/office/powerpoint/2010/main" val="1725790242"/>
              </p:ext>
            </p:extLst>
          </p:nvPr>
        </p:nvGraphicFramePr>
        <p:xfrm>
          <a:off x="4543571" y="2563149"/>
          <a:ext cx="7699248" cy="28895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8451" y="5971809"/>
            <a:ext cx="731599" cy="410898"/>
          </a:xfrm>
          <a:prstGeom prst="rect">
            <a:avLst/>
          </a:prstGeom>
        </p:spPr>
      </p:pic>
      <p:pic>
        <p:nvPicPr>
          <p:cNvPr id="22" name="Imagen 2">
            <a:extLst>
              <a:ext uri="{FF2B5EF4-FFF2-40B4-BE49-F238E27FC236}">
                <a16:creationId xmlns:a16="http://schemas.microsoft.com/office/drawing/2014/main" id="{9C411A97-3955-4BCE-AA49-63A6B85D6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4996" y="5899889"/>
            <a:ext cx="2277174" cy="399580"/>
          </a:xfrm>
          <a:prstGeom prst="rect">
            <a:avLst/>
          </a:prstGeom>
        </p:spPr>
      </p:pic>
      <p:sp>
        <p:nvSpPr>
          <p:cNvPr id="23" name="Marcador de pie de página 4">
            <a:extLst>
              <a:ext uri="{FF2B5EF4-FFF2-40B4-BE49-F238E27FC236}">
                <a16:creationId xmlns:a16="http://schemas.microsoft.com/office/drawing/2014/main" id="{436AABCE-6823-457A-B94A-31CCC43DB844}"/>
              </a:ext>
            </a:extLst>
          </p:cNvPr>
          <p:cNvSpPr txBox="1">
            <a:spLocks/>
          </p:cNvSpPr>
          <p:nvPr/>
        </p:nvSpPr>
        <p:spPr>
          <a:xfrm>
            <a:off x="7284996" y="6352676"/>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The MEEP project has received funding from the European High-Performance Computing Joint Undertaking Joint Undertaking (JU) under grant agreement No 946002. The JU receives support from the European Union’s Horizon 2020 research and innovation </a:t>
            </a:r>
            <a:r>
              <a:rPr kumimoji="0" lang="en-US" sz="650" b="0" i="0" u="none" strike="noStrike" kern="1200" cap="none" spc="0" normalizeH="0" baseline="0" noProof="0" dirty="0" err="1">
                <a:ln>
                  <a:noFill/>
                </a:ln>
                <a:solidFill>
                  <a:schemeClr val="bg2">
                    <a:lumMod val="90000"/>
                  </a:schemeClr>
                </a:solidFill>
                <a:effectLst/>
                <a:uLnTx/>
                <a:uFillTx/>
                <a:latin typeface="Lato" panose="020F0502020204030203" pitchFamily="34" charset="0"/>
                <a:ea typeface="+mn-ea"/>
                <a:cs typeface="+mn-cs"/>
              </a:rPr>
              <a:t>programme</a:t>
            </a: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 and Spain, Croatia, Turkey. </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
        <p:nvSpPr>
          <p:cNvPr id="24" name="Marcador de pie de página 4">
            <a:extLst>
              <a:ext uri="{FF2B5EF4-FFF2-40B4-BE49-F238E27FC236}">
                <a16:creationId xmlns:a16="http://schemas.microsoft.com/office/drawing/2014/main" id="{436AABCE-6823-457A-B94A-31CCC43DB844}"/>
              </a:ext>
            </a:extLst>
          </p:cNvPr>
          <p:cNvSpPr txBox="1">
            <a:spLocks/>
          </p:cNvSpPr>
          <p:nvPr/>
        </p:nvSpPr>
        <p:spPr>
          <a:xfrm>
            <a:off x="4039412" y="6380678"/>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0000"/>
              </a:lnSpc>
              <a:defRPr/>
            </a:pPr>
            <a:r>
              <a:rPr lang="en-US" sz="650" dirty="0">
                <a:solidFill>
                  <a:schemeClr val="bg2">
                    <a:lumMod val="90000"/>
                  </a:schemeClr>
                </a:solidFill>
                <a:latin typeface="Lato" panose="020F0502020204030203" pitchFamily="34" charset="0"/>
                <a:ea typeface="+mn-ea"/>
                <a:cs typeface="+mn-cs"/>
              </a:rPr>
              <a:t>This project has received funding from the European Union’s Horizon 2020 research and innovation </a:t>
            </a:r>
            <a:r>
              <a:rPr lang="en-US" sz="650" dirty="0" err="1">
                <a:solidFill>
                  <a:schemeClr val="bg2">
                    <a:lumMod val="90000"/>
                  </a:schemeClr>
                </a:solidFill>
                <a:latin typeface="Lato" panose="020F0502020204030203" pitchFamily="34" charset="0"/>
                <a:ea typeface="+mn-ea"/>
                <a:cs typeface="+mn-cs"/>
              </a:rPr>
              <a:t>programme</a:t>
            </a:r>
            <a:r>
              <a:rPr lang="en-US" sz="650" dirty="0">
                <a:solidFill>
                  <a:schemeClr val="bg2">
                    <a:lumMod val="90000"/>
                  </a:schemeClr>
                </a:solidFill>
                <a:latin typeface="Lato" panose="020F0502020204030203" pitchFamily="34" charset="0"/>
                <a:ea typeface="+mn-ea"/>
                <a:cs typeface="+mn-cs"/>
              </a:rPr>
              <a:t> under grant agreement No 826647</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237501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619737" y="217893"/>
            <a:ext cx="10972800" cy="838400"/>
          </a:xfrm>
          <a:prstGeom prst="rect">
            <a:avLst/>
          </a:prstGeom>
        </p:spPr>
        <p:txBody>
          <a:bodyPr spcFirstLastPara="1" vert="horz" wrap="square" lIns="121900" tIns="60933" rIns="121900" bIns="60933" rtlCol="0" anchor="ctr" anchorCtr="0">
            <a:noAutofit/>
          </a:bodyPr>
          <a:lstStyle/>
          <a:p>
            <a:pPr algn="l"/>
            <a:r>
              <a:rPr lang="en" sz="4400" i="1" dirty="0">
                <a:solidFill>
                  <a:schemeClr val="tx1"/>
                </a:solidFill>
                <a:latin typeface="Calibri Light" panose="020F0302020204030204" pitchFamily="34" charset="0"/>
                <a:cs typeface="Calibri Light" panose="020F0302020204030204" pitchFamily="34" charset="0"/>
              </a:rPr>
              <a:t>e</a:t>
            </a:r>
            <a:r>
              <a:rPr lang="en" sz="4400" dirty="0">
                <a:solidFill>
                  <a:schemeClr val="tx1"/>
                </a:solidFill>
                <a:latin typeface="Calibri Light" panose="020F0302020204030204" pitchFamily="34" charset="0"/>
                <a:cs typeface="Calibri Light" panose="020F0302020204030204" pitchFamily="34" charset="0"/>
              </a:rPr>
              <a:t>Processor Stack</a:t>
            </a:r>
            <a:endParaRPr sz="4400" dirty="0">
              <a:solidFill>
                <a:schemeClr val="tx1"/>
              </a:solidFill>
              <a:latin typeface="Calibri Light" panose="020F0302020204030204" pitchFamily="34" charset="0"/>
              <a:cs typeface="Calibri Light" panose="020F0302020204030204" pitchFamily="34" charset="0"/>
            </a:endParaRPr>
          </a:p>
        </p:txBody>
      </p:sp>
      <p:grpSp>
        <p:nvGrpSpPr>
          <p:cNvPr id="130" name="Google Shape;130;p16"/>
          <p:cNvGrpSpPr/>
          <p:nvPr/>
        </p:nvGrpSpPr>
        <p:grpSpPr>
          <a:xfrm>
            <a:off x="2465249" y="1056293"/>
            <a:ext cx="9127288" cy="5449838"/>
            <a:chOff x="1052775" y="1118925"/>
            <a:chExt cx="5964025" cy="3906600"/>
          </a:xfrm>
        </p:grpSpPr>
        <p:sp>
          <p:nvSpPr>
            <p:cNvPr id="131" name="Google Shape;131;p16"/>
            <p:cNvSpPr/>
            <p:nvPr/>
          </p:nvSpPr>
          <p:spPr>
            <a:xfrm>
              <a:off x="1052775" y="1118925"/>
              <a:ext cx="1734600" cy="39066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2" name="Google Shape;132;p16"/>
            <p:cNvSpPr/>
            <p:nvPr/>
          </p:nvSpPr>
          <p:spPr>
            <a:xfrm>
              <a:off x="2882912" y="1118925"/>
              <a:ext cx="1645500" cy="39066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16"/>
            <p:cNvSpPr/>
            <p:nvPr/>
          </p:nvSpPr>
          <p:spPr>
            <a:xfrm>
              <a:off x="4623950" y="1118925"/>
              <a:ext cx="1645500" cy="39066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16"/>
            <p:cNvSpPr/>
            <p:nvPr/>
          </p:nvSpPr>
          <p:spPr>
            <a:xfrm>
              <a:off x="1203000" y="1200150"/>
              <a:ext cx="1441800" cy="159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lang="en" sz="2400" dirty="0" smtClean="0"/>
            </a:p>
            <a:p>
              <a:pPr algn="ctr"/>
              <a:r>
                <a:rPr lang="en" sz="2400" dirty="0" smtClean="0"/>
                <a:t>HPC </a:t>
              </a:r>
              <a:endParaRPr sz="2400" dirty="0"/>
            </a:p>
            <a:p>
              <a:pPr algn="ctr"/>
              <a:endParaRPr sz="2400" dirty="0"/>
            </a:p>
            <a:p>
              <a:pPr algn="ctr"/>
              <a:r>
                <a:rPr lang="en" sz="2400" dirty="0"/>
                <a:t>Applications</a:t>
              </a:r>
              <a:endParaRPr sz="2400" dirty="0"/>
            </a:p>
            <a:p>
              <a:pPr algn="ctr"/>
              <a:endParaRPr sz="2400" dirty="0"/>
            </a:p>
            <a:p>
              <a:pPr algn="ctr"/>
              <a:r>
                <a:rPr lang="en" sz="2400" dirty="0"/>
                <a:t>Middleware</a:t>
              </a:r>
              <a:endParaRPr sz="2400" dirty="0"/>
            </a:p>
            <a:p>
              <a:pPr algn="ctr"/>
              <a:endParaRPr sz="2400" dirty="0"/>
            </a:p>
            <a:p>
              <a:pPr algn="ctr"/>
              <a:endParaRPr sz="2400" dirty="0"/>
            </a:p>
          </p:txBody>
        </p:sp>
        <p:sp>
          <p:nvSpPr>
            <p:cNvPr id="135" name="Google Shape;135;p16"/>
            <p:cNvSpPr/>
            <p:nvPr/>
          </p:nvSpPr>
          <p:spPr>
            <a:xfrm>
              <a:off x="2973475" y="1200150"/>
              <a:ext cx="1441800" cy="159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lang="en" sz="2400" dirty="0" smtClean="0"/>
            </a:p>
            <a:p>
              <a:pPr algn="ctr"/>
              <a:r>
                <a:rPr lang="en" sz="2400" dirty="0" smtClean="0"/>
                <a:t>AI</a:t>
              </a:r>
              <a:endParaRPr sz="2400" dirty="0"/>
            </a:p>
            <a:p>
              <a:pPr algn="ctr"/>
              <a:endParaRPr sz="2400" dirty="0"/>
            </a:p>
            <a:p>
              <a:pPr algn="ctr"/>
              <a:r>
                <a:rPr lang="en" sz="2400" dirty="0"/>
                <a:t>Applications</a:t>
              </a:r>
              <a:endParaRPr sz="2400" dirty="0"/>
            </a:p>
            <a:p>
              <a:pPr algn="ctr"/>
              <a:endParaRPr sz="2400" dirty="0"/>
            </a:p>
            <a:p>
              <a:pPr algn="ctr"/>
              <a:r>
                <a:rPr lang="en" sz="2400" dirty="0"/>
                <a:t>Middleware</a:t>
              </a:r>
              <a:endParaRPr sz="2400" dirty="0"/>
            </a:p>
            <a:p>
              <a:pPr algn="ctr"/>
              <a:endParaRPr sz="2400" dirty="0"/>
            </a:p>
            <a:p>
              <a:pPr algn="ctr"/>
              <a:endParaRPr sz="2400" dirty="0"/>
            </a:p>
          </p:txBody>
        </p:sp>
        <p:sp>
          <p:nvSpPr>
            <p:cNvPr id="136" name="Google Shape;136;p16"/>
            <p:cNvSpPr/>
            <p:nvPr/>
          </p:nvSpPr>
          <p:spPr>
            <a:xfrm>
              <a:off x="4707448" y="1200150"/>
              <a:ext cx="1478302" cy="159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lang="en" sz="2400" dirty="0" smtClean="0"/>
            </a:p>
            <a:p>
              <a:pPr algn="ctr"/>
              <a:endParaRPr lang="en" sz="2400" dirty="0"/>
            </a:p>
            <a:p>
              <a:pPr algn="ctr"/>
              <a:r>
                <a:rPr lang="en" sz="2400" dirty="0" smtClean="0"/>
                <a:t>Bioinformatics</a:t>
              </a:r>
              <a:endParaRPr sz="2400" dirty="0"/>
            </a:p>
            <a:p>
              <a:pPr algn="ctr"/>
              <a:endParaRPr sz="2400" dirty="0"/>
            </a:p>
            <a:p>
              <a:pPr algn="ctr"/>
              <a:r>
                <a:rPr lang="en" sz="2400" dirty="0"/>
                <a:t>Applications</a:t>
              </a:r>
              <a:endParaRPr sz="2400" dirty="0"/>
            </a:p>
            <a:p>
              <a:pPr algn="ctr"/>
              <a:endParaRPr sz="2400" dirty="0"/>
            </a:p>
            <a:p>
              <a:pPr algn="ctr"/>
              <a:r>
                <a:rPr lang="en" sz="2400" dirty="0"/>
                <a:t>Middleware</a:t>
              </a:r>
              <a:endParaRPr sz="2400" dirty="0"/>
            </a:p>
            <a:p>
              <a:pPr algn="ctr"/>
              <a:endParaRPr sz="2400" dirty="0"/>
            </a:p>
            <a:p>
              <a:pPr algn="ctr"/>
              <a:endParaRPr sz="2400" dirty="0"/>
            </a:p>
          </p:txBody>
        </p:sp>
        <p:sp>
          <p:nvSpPr>
            <p:cNvPr id="137" name="Google Shape;137;p16"/>
            <p:cNvSpPr/>
            <p:nvPr/>
          </p:nvSpPr>
          <p:spPr>
            <a:xfrm rot="-5400000">
              <a:off x="4814800" y="2720850"/>
              <a:ext cx="3722700" cy="681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Fault Tolerance</a:t>
              </a:r>
              <a:endParaRPr sz="2400"/>
            </a:p>
          </p:txBody>
        </p:sp>
        <p:sp>
          <p:nvSpPr>
            <p:cNvPr id="138" name="Google Shape;138;p16"/>
            <p:cNvSpPr/>
            <p:nvPr/>
          </p:nvSpPr>
          <p:spPr>
            <a:xfrm>
              <a:off x="1108950" y="2796750"/>
              <a:ext cx="5064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t>Tools (compiler, performance monitoring, debugging)</a:t>
              </a:r>
              <a:endParaRPr sz="2400" dirty="0"/>
            </a:p>
            <a:p>
              <a:pPr algn="ctr"/>
              <a:r>
                <a:rPr lang="en" sz="2400" dirty="0"/>
                <a:t>Runtime (OpenMP, Tensorflow, Apache Spark, etc.)</a:t>
              </a:r>
              <a:endParaRPr sz="2400" dirty="0"/>
            </a:p>
            <a:p>
              <a:pPr algn="ctr"/>
              <a:r>
                <a:rPr lang="en" sz="2400" dirty="0"/>
                <a:t>Linux</a:t>
              </a:r>
              <a:endParaRPr sz="2400" dirty="0"/>
            </a:p>
          </p:txBody>
        </p:sp>
        <p:sp>
          <p:nvSpPr>
            <p:cNvPr id="139" name="Google Shape;139;p16"/>
            <p:cNvSpPr/>
            <p:nvPr/>
          </p:nvSpPr>
          <p:spPr>
            <a:xfrm>
              <a:off x="1121050" y="4320800"/>
              <a:ext cx="5064600" cy="62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t>2-way OOO Multicore + </a:t>
              </a:r>
              <a:r>
                <a:rPr lang="en-US" sz="2400" dirty="0"/>
                <a:t>Adaptive caches and scratch pad</a:t>
              </a:r>
            </a:p>
            <a:p>
              <a:pPr algn="ctr"/>
              <a:r>
                <a:rPr lang="en" sz="2400" dirty="0" smtClean="0"/>
                <a:t>+ Bioinformatics Accelerator + Low </a:t>
              </a:r>
              <a:r>
                <a:rPr lang="en" sz="2400" dirty="0"/>
                <a:t>Power</a:t>
              </a:r>
              <a:endParaRPr sz="2400" dirty="0"/>
            </a:p>
          </p:txBody>
        </p:sp>
        <p:sp>
          <p:nvSpPr>
            <p:cNvPr id="140" name="Google Shape;140;p16"/>
            <p:cNvSpPr/>
            <p:nvPr/>
          </p:nvSpPr>
          <p:spPr>
            <a:xfrm>
              <a:off x="1108950" y="3736350"/>
              <a:ext cx="1535700" cy="58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64,32,16-bit mixed precision</a:t>
              </a:r>
              <a:endParaRPr sz="2400"/>
            </a:p>
          </p:txBody>
        </p:sp>
        <p:sp>
          <p:nvSpPr>
            <p:cNvPr id="141" name="Google Shape;141;p16"/>
            <p:cNvSpPr/>
            <p:nvPr/>
          </p:nvSpPr>
          <p:spPr>
            <a:xfrm>
              <a:off x="2973475" y="3736350"/>
              <a:ext cx="3212400" cy="58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8, 4, 3, 2, 1-bit mixed precision</a:t>
              </a:r>
              <a:endParaRPr sz="2400"/>
            </a:p>
          </p:txBody>
        </p:sp>
      </p:grpSp>
    </p:spTree>
    <p:extLst>
      <p:ext uri="{BB962C8B-B14F-4D97-AF65-F5344CB8AC3E}">
        <p14:creationId xmlns:p14="http://schemas.microsoft.com/office/powerpoint/2010/main" val="364239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1"/>
          <p:cNvSpPr>
            <a:spLocks noGrp="1"/>
          </p:cNvSpPr>
          <p:nvPr>
            <p:ph type="title"/>
          </p:nvPr>
        </p:nvSpPr>
        <p:spPr/>
        <p:txBody>
          <a:bodyPr vert="horz" lIns="91440" tIns="45720" rIns="91440" bIns="45720" rtlCol="0" anchor="ctr">
            <a:noAutofit/>
          </a:bodyPr>
          <a:lstStyle/>
          <a:p>
            <a:r>
              <a:rPr lang="en-GB" dirty="0"/>
              <a:t>People evolution</a:t>
            </a:r>
            <a:endParaRPr lang="en-GB"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2"/>
          <p:cNvSpPr txBox="1"/>
          <p:nvPr/>
        </p:nvSpPr>
        <p:spPr>
          <a:xfrm>
            <a:off x="4656138" y="5380039"/>
            <a:ext cx="3223613" cy="47152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a:ea typeface="Calibri"/>
                <a:cs typeface="Calibri"/>
              </a:rPr>
              <a:t>BSC Staff evolution 2005 - 2020</a:t>
            </a:r>
          </a:p>
        </p:txBody>
      </p:sp>
      <p:sp>
        <p:nvSpPr>
          <p:cNvPr id="11" name="CuadroTexto 10"/>
          <p:cNvSpPr txBox="1"/>
          <p:nvPr/>
        </p:nvSpPr>
        <p:spPr>
          <a:xfrm>
            <a:off x="9728728" y="6394951"/>
            <a:ext cx="204354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err="1">
                <a:ln>
                  <a:noFill/>
                </a:ln>
                <a:solidFill>
                  <a:srgbClr val="447193"/>
                </a:solidFill>
                <a:effectLst/>
                <a:uLnTx/>
                <a:uFillTx/>
                <a:latin typeface="Calibri" panose="020F0502020204030204"/>
                <a:ea typeface="+mn-ea"/>
                <a:cs typeface="+mn-cs"/>
              </a:rPr>
              <a:t>August</a:t>
            </a:r>
            <a:r>
              <a:rPr kumimoji="0" lang="es-ES" sz="1200" b="0" i="1" u="none" strike="noStrike" kern="1200" cap="none" spc="0" normalizeH="0" baseline="0" noProof="0" dirty="0">
                <a:ln>
                  <a:noFill/>
                </a:ln>
                <a:solidFill>
                  <a:srgbClr val="447193"/>
                </a:solidFill>
                <a:effectLst/>
                <a:uLnTx/>
                <a:uFillTx/>
                <a:latin typeface="Calibri" panose="020F0502020204030204"/>
                <a:ea typeface="+mn-ea"/>
                <a:cs typeface="+mn-cs"/>
              </a:rPr>
              <a:t> 31, 2020</a:t>
            </a:r>
          </a:p>
        </p:txBody>
      </p:sp>
      <p:graphicFrame>
        <p:nvGraphicFramePr>
          <p:cNvPr id="6" name="Chart 9"/>
          <p:cNvGraphicFramePr>
            <a:graphicFrameLocks/>
          </p:cNvGraphicFramePr>
          <p:nvPr/>
        </p:nvGraphicFramePr>
        <p:xfrm>
          <a:off x="849890" y="1246851"/>
          <a:ext cx="10492220" cy="3943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1"/>
          <p:cNvSpPr txBox="1">
            <a:spLocks noGrp="1"/>
          </p:cNvSpPr>
          <p:nvPr>
            <p:ph type="title"/>
          </p:nvPr>
        </p:nvSpPr>
        <p:spPr>
          <a:xfrm>
            <a:off x="619737" y="217893"/>
            <a:ext cx="10972800" cy="838400"/>
          </a:xfrm>
          <a:prstGeom prst="rect">
            <a:avLst/>
          </a:prstGeom>
        </p:spPr>
        <p:txBody>
          <a:bodyPr spcFirstLastPara="1" vert="horz" wrap="square" lIns="121900" tIns="60933" rIns="121900" bIns="60933" rtlCol="0" anchor="ctr" anchorCtr="0">
            <a:noAutofit/>
          </a:bodyPr>
          <a:lstStyle/>
          <a:p>
            <a:pPr algn="l"/>
            <a:r>
              <a:rPr lang="en" sz="4400" i="1" dirty="0">
                <a:solidFill>
                  <a:schemeClr val="tx1"/>
                </a:solidFill>
                <a:latin typeface="Calibri Light" panose="020F0302020204030204" pitchFamily="34" charset="0"/>
                <a:cs typeface="Calibri Light" panose="020F0302020204030204" pitchFamily="34" charset="0"/>
              </a:rPr>
              <a:t>eProcessor System diagram</a:t>
            </a:r>
            <a:endParaRPr sz="4400" i="1" dirty="0">
              <a:solidFill>
                <a:schemeClr val="tx1"/>
              </a:solidFill>
              <a:latin typeface="Calibri Light" panose="020F0302020204030204" pitchFamily="34" charset="0"/>
              <a:cs typeface="Calibri Light" panose="020F0302020204030204" pitchFamily="34" charset="0"/>
            </a:endParaRPr>
          </a:p>
        </p:txBody>
      </p:sp>
      <p:grpSp>
        <p:nvGrpSpPr>
          <p:cNvPr id="260" name="Google Shape;260;p21"/>
          <p:cNvGrpSpPr/>
          <p:nvPr/>
        </p:nvGrpSpPr>
        <p:grpSpPr>
          <a:xfrm>
            <a:off x="616413" y="3826628"/>
            <a:ext cx="1187811" cy="1048529"/>
            <a:chOff x="8214975" y="2898675"/>
            <a:chExt cx="832500" cy="519900"/>
          </a:xfrm>
        </p:grpSpPr>
        <p:sp>
          <p:nvSpPr>
            <p:cNvPr id="261" name="Google Shape;261;p21"/>
            <p:cNvSpPr/>
            <p:nvPr/>
          </p:nvSpPr>
          <p:spPr>
            <a:xfrm>
              <a:off x="8214975" y="2898675"/>
              <a:ext cx="832500" cy="519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2" name="Google Shape;262;p21"/>
            <p:cNvSpPr/>
            <p:nvPr/>
          </p:nvSpPr>
          <p:spPr>
            <a:xfrm>
              <a:off x="8428575" y="2999025"/>
              <a:ext cx="405300" cy="319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3" name="Google Shape;263;p21"/>
          <p:cNvGrpSpPr/>
          <p:nvPr/>
        </p:nvGrpSpPr>
        <p:grpSpPr>
          <a:xfrm>
            <a:off x="2060096" y="3826580"/>
            <a:ext cx="1187811" cy="1048529"/>
            <a:chOff x="8214975" y="2898675"/>
            <a:chExt cx="832500" cy="519900"/>
          </a:xfrm>
        </p:grpSpPr>
        <p:sp>
          <p:nvSpPr>
            <p:cNvPr id="264" name="Google Shape;264;p21"/>
            <p:cNvSpPr/>
            <p:nvPr/>
          </p:nvSpPr>
          <p:spPr>
            <a:xfrm>
              <a:off x="8214975" y="2898675"/>
              <a:ext cx="832500" cy="519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5" name="Google Shape;265;p21"/>
            <p:cNvSpPr/>
            <p:nvPr/>
          </p:nvSpPr>
          <p:spPr>
            <a:xfrm>
              <a:off x="8428575" y="2999025"/>
              <a:ext cx="405300" cy="319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6" name="Google Shape;266;p21"/>
          <p:cNvGrpSpPr/>
          <p:nvPr/>
        </p:nvGrpSpPr>
        <p:grpSpPr>
          <a:xfrm>
            <a:off x="5230700" y="3826580"/>
            <a:ext cx="1187811" cy="1048529"/>
            <a:chOff x="8214975" y="2898675"/>
            <a:chExt cx="832500" cy="519900"/>
          </a:xfrm>
        </p:grpSpPr>
        <p:sp>
          <p:nvSpPr>
            <p:cNvPr id="267" name="Google Shape;267;p21"/>
            <p:cNvSpPr/>
            <p:nvPr/>
          </p:nvSpPr>
          <p:spPr>
            <a:xfrm>
              <a:off x="8214975" y="2898675"/>
              <a:ext cx="832500" cy="519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8" name="Google Shape;268;p21"/>
            <p:cNvSpPr/>
            <p:nvPr/>
          </p:nvSpPr>
          <p:spPr>
            <a:xfrm>
              <a:off x="8428575" y="2999025"/>
              <a:ext cx="405300" cy="319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69" name="Google Shape;269;p21"/>
          <p:cNvSpPr/>
          <p:nvPr/>
        </p:nvSpPr>
        <p:spPr>
          <a:xfrm>
            <a:off x="4195233" y="4349167"/>
            <a:ext cx="56800" cy="848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70" name="Google Shape;270;p21"/>
          <p:cNvCxnSpPr/>
          <p:nvPr/>
        </p:nvCxnSpPr>
        <p:spPr>
          <a:xfrm>
            <a:off x="1210320" y="4875156"/>
            <a:ext cx="4185" cy="517891"/>
          </a:xfrm>
          <a:prstGeom prst="straightConnector1">
            <a:avLst/>
          </a:prstGeom>
          <a:noFill/>
          <a:ln w="19050" cap="flat" cmpd="sng">
            <a:solidFill>
              <a:srgbClr val="000000"/>
            </a:solidFill>
            <a:prstDash val="solid"/>
            <a:round/>
            <a:headEnd type="none" w="med" len="med"/>
            <a:tailEnd type="none" w="med" len="med"/>
          </a:ln>
        </p:spPr>
      </p:cxnSp>
      <p:cxnSp>
        <p:nvCxnSpPr>
          <p:cNvPr id="271" name="Google Shape;271;p21"/>
          <p:cNvCxnSpPr/>
          <p:nvPr/>
        </p:nvCxnSpPr>
        <p:spPr>
          <a:xfrm>
            <a:off x="2698790" y="4875156"/>
            <a:ext cx="4185" cy="517891"/>
          </a:xfrm>
          <a:prstGeom prst="straightConnector1">
            <a:avLst/>
          </a:prstGeom>
          <a:noFill/>
          <a:ln w="19050" cap="flat" cmpd="sng">
            <a:solidFill>
              <a:srgbClr val="000000"/>
            </a:solidFill>
            <a:prstDash val="solid"/>
            <a:round/>
            <a:headEnd type="none" w="med" len="med"/>
            <a:tailEnd type="none" w="med" len="med"/>
          </a:ln>
        </p:spPr>
      </p:cxnSp>
      <p:cxnSp>
        <p:nvCxnSpPr>
          <p:cNvPr id="272" name="Google Shape;272;p21"/>
          <p:cNvCxnSpPr/>
          <p:nvPr/>
        </p:nvCxnSpPr>
        <p:spPr>
          <a:xfrm>
            <a:off x="5822513" y="4875156"/>
            <a:ext cx="4185" cy="517891"/>
          </a:xfrm>
          <a:prstGeom prst="straightConnector1">
            <a:avLst/>
          </a:prstGeom>
          <a:noFill/>
          <a:ln w="19050" cap="flat" cmpd="sng">
            <a:solidFill>
              <a:srgbClr val="000000"/>
            </a:solidFill>
            <a:prstDash val="solid"/>
            <a:round/>
            <a:headEnd type="none" w="med" len="med"/>
            <a:tailEnd type="none" w="med" len="med"/>
          </a:ln>
        </p:spPr>
      </p:cxnSp>
      <p:cxnSp>
        <p:nvCxnSpPr>
          <p:cNvPr id="273" name="Google Shape;273;p21"/>
          <p:cNvCxnSpPr/>
          <p:nvPr/>
        </p:nvCxnSpPr>
        <p:spPr>
          <a:xfrm>
            <a:off x="1217026" y="5367207"/>
            <a:ext cx="4618612" cy="18132"/>
          </a:xfrm>
          <a:prstGeom prst="straightConnector1">
            <a:avLst/>
          </a:prstGeom>
          <a:noFill/>
          <a:ln w="19050" cap="flat" cmpd="sng">
            <a:solidFill>
              <a:srgbClr val="000000"/>
            </a:solidFill>
            <a:prstDash val="solid"/>
            <a:round/>
            <a:headEnd type="none" w="med" len="med"/>
            <a:tailEnd type="none" w="med" len="med"/>
          </a:ln>
        </p:spPr>
      </p:cxnSp>
      <p:sp>
        <p:nvSpPr>
          <p:cNvPr id="274" name="Google Shape;274;p21"/>
          <p:cNvSpPr/>
          <p:nvPr/>
        </p:nvSpPr>
        <p:spPr>
          <a:xfrm>
            <a:off x="5763267" y="5300467"/>
            <a:ext cx="127248" cy="165453"/>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5" name="Google Shape;275;p21"/>
          <p:cNvSpPr/>
          <p:nvPr/>
        </p:nvSpPr>
        <p:spPr>
          <a:xfrm>
            <a:off x="616403" y="3023918"/>
            <a:ext cx="1187931" cy="430631"/>
          </a:xfrm>
          <a:prstGeom prst="rect">
            <a:avLst/>
          </a:prstGeom>
          <a:solidFill>
            <a:srgbClr val="00B0F0"/>
          </a:solidFill>
          <a:ln w="12700" cap="flat" cmpd="sng">
            <a:solidFill>
              <a:srgbClr val="0D3160"/>
            </a:solidFill>
            <a:prstDash val="solid"/>
            <a:miter lim="800000"/>
            <a:headEnd type="none" w="sm" len="sm"/>
            <a:tailEnd type="none" w="sm" len="sm"/>
          </a:ln>
        </p:spPr>
        <p:txBody>
          <a:bodyPr spcFirstLastPara="1" wrap="square" lIns="121900" tIns="60933" rIns="121900" bIns="60933" anchor="ctr" anchorCtr="0">
            <a:noAutofit/>
          </a:bodyPr>
          <a:lstStyle/>
          <a:p>
            <a:r>
              <a:rPr lang="en" sz="2400">
                <a:solidFill>
                  <a:srgbClr val="FFFFFF"/>
                </a:solidFill>
                <a:latin typeface="Calibri"/>
                <a:ea typeface="Calibri"/>
                <a:cs typeface="Calibri"/>
                <a:sym typeface="Calibri"/>
              </a:rPr>
              <a:t>Sys SW</a:t>
            </a:r>
            <a:endParaRPr sz="2400">
              <a:solidFill>
                <a:srgbClr val="FFFFFF"/>
              </a:solidFill>
              <a:latin typeface="Calibri"/>
              <a:ea typeface="Calibri"/>
              <a:cs typeface="Calibri"/>
              <a:sym typeface="Calibri"/>
            </a:endParaRPr>
          </a:p>
        </p:txBody>
      </p:sp>
      <p:sp>
        <p:nvSpPr>
          <p:cNvPr id="276" name="Google Shape;276;p21"/>
          <p:cNvSpPr/>
          <p:nvPr/>
        </p:nvSpPr>
        <p:spPr>
          <a:xfrm>
            <a:off x="616433" y="2009304"/>
            <a:ext cx="5802356" cy="642547"/>
          </a:xfrm>
          <a:prstGeom prst="rect">
            <a:avLst/>
          </a:prstGeom>
          <a:solidFill>
            <a:srgbClr val="C00000"/>
          </a:solidFill>
          <a:ln w="12700" cap="flat" cmpd="sng">
            <a:solidFill>
              <a:srgbClr val="0D3160"/>
            </a:solidFill>
            <a:prstDash val="solid"/>
            <a:miter lim="800000"/>
            <a:headEnd type="none" w="sm" len="sm"/>
            <a:tailEnd type="none" w="sm" len="sm"/>
          </a:ln>
        </p:spPr>
        <p:txBody>
          <a:bodyPr spcFirstLastPara="1" wrap="square" lIns="121900" tIns="60933" rIns="121900" bIns="60933" anchor="ctr" anchorCtr="0">
            <a:noAutofit/>
          </a:bodyPr>
          <a:lstStyle/>
          <a:p>
            <a:pPr algn="ctr"/>
            <a:r>
              <a:rPr lang="en" sz="2400">
                <a:solidFill>
                  <a:srgbClr val="FFFFFF"/>
                </a:solidFill>
                <a:latin typeface="Calibri"/>
                <a:ea typeface="Calibri"/>
                <a:cs typeface="Calibri"/>
                <a:sym typeface="Calibri"/>
              </a:rPr>
              <a:t>HPC/HPDA SW</a:t>
            </a:r>
            <a:endParaRPr sz="2400">
              <a:solidFill>
                <a:srgbClr val="FFFFFF"/>
              </a:solidFill>
              <a:latin typeface="Calibri"/>
              <a:ea typeface="Calibri"/>
              <a:cs typeface="Calibri"/>
              <a:sym typeface="Calibri"/>
            </a:endParaRPr>
          </a:p>
        </p:txBody>
      </p:sp>
      <p:sp>
        <p:nvSpPr>
          <p:cNvPr id="277" name="Google Shape;277;p21"/>
          <p:cNvSpPr/>
          <p:nvPr/>
        </p:nvSpPr>
        <p:spPr>
          <a:xfrm>
            <a:off x="2106896" y="3023918"/>
            <a:ext cx="1187931" cy="430631"/>
          </a:xfrm>
          <a:prstGeom prst="rect">
            <a:avLst/>
          </a:prstGeom>
          <a:solidFill>
            <a:srgbClr val="00B0F0"/>
          </a:solidFill>
          <a:ln w="12700" cap="flat" cmpd="sng">
            <a:solidFill>
              <a:srgbClr val="0D3160"/>
            </a:solidFill>
            <a:prstDash val="solid"/>
            <a:miter lim="800000"/>
            <a:headEnd type="none" w="sm" len="sm"/>
            <a:tailEnd type="none" w="sm" len="sm"/>
          </a:ln>
        </p:spPr>
        <p:txBody>
          <a:bodyPr spcFirstLastPara="1" wrap="square" lIns="121900" tIns="60933" rIns="121900" bIns="60933" anchor="ctr" anchorCtr="0">
            <a:noAutofit/>
          </a:bodyPr>
          <a:lstStyle/>
          <a:p>
            <a:endParaRPr sz="2400">
              <a:solidFill>
                <a:srgbClr val="FFFFFF"/>
              </a:solidFill>
              <a:latin typeface="Calibri"/>
              <a:ea typeface="Calibri"/>
              <a:cs typeface="Calibri"/>
              <a:sym typeface="Calibri"/>
            </a:endParaRPr>
          </a:p>
        </p:txBody>
      </p:sp>
      <p:sp>
        <p:nvSpPr>
          <p:cNvPr id="278" name="Google Shape;278;p21"/>
          <p:cNvSpPr/>
          <p:nvPr/>
        </p:nvSpPr>
        <p:spPr>
          <a:xfrm>
            <a:off x="5230619" y="3023918"/>
            <a:ext cx="1187931" cy="430631"/>
          </a:xfrm>
          <a:prstGeom prst="rect">
            <a:avLst/>
          </a:prstGeom>
          <a:solidFill>
            <a:srgbClr val="00B0F0"/>
          </a:solidFill>
          <a:ln w="12700" cap="flat" cmpd="sng">
            <a:solidFill>
              <a:srgbClr val="0D3160"/>
            </a:solidFill>
            <a:prstDash val="solid"/>
            <a:miter lim="800000"/>
            <a:headEnd type="none" w="sm" len="sm"/>
            <a:tailEnd type="none" w="sm" len="sm"/>
          </a:ln>
        </p:spPr>
        <p:txBody>
          <a:bodyPr spcFirstLastPara="1" wrap="square" lIns="121900" tIns="60933" rIns="121900" bIns="60933" anchor="ctr" anchorCtr="0">
            <a:noAutofit/>
          </a:bodyPr>
          <a:lstStyle/>
          <a:p>
            <a:endParaRPr sz="2400">
              <a:solidFill>
                <a:srgbClr val="FFFFFF"/>
              </a:solidFill>
              <a:latin typeface="Calibri"/>
              <a:ea typeface="Calibri"/>
              <a:cs typeface="Calibri"/>
              <a:sym typeface="Calibri"/>
            </a:endParaRPr>
          </a:p>
        </p:txBody>
      </p:sp>
      <p:sp>
        <p:nvSpPr>
          <p:cNvPr id="279" name="Google Shape;279;p21"/>
          <p:cNvSpPr/>
          <p:nvPr/>
        </p:nvSpPr>
        <p:spPr>
          <a:xfrm>
            <a:off x="996225"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 name="Google Shape;280;p21"/>
          <p:cNvSpPr/>
          <p:nvPr/>
        </p:nvSpPr>
        <p:spPr>
          <a:xfrm>
            <a:off x="1261953"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 name="Google Shape;281;p21"/>
          <p:cNvSpPr/>
          <p:nvPr/>
        </p:nvSpPr>
        <p:spPr>
          <a:xfrm>
            <a:off x="2424909"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21"/>
          <p:cNvSpPr/>
          <p:nvPr/>
        </p:nvSpPr>
        <p:spPr>
          <a:xfrm>
            <a:off x="2690637"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 name="Google Shape;283;p21"/>
          <p:cNvSpPr/>
          <p:nvPr/>
        </p:nvSpPr>
        <p:spPr>
          <a:xfrm>
            <a:off x="5601164"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 name="Google Shape;284;p21"/>
          <p:cNvSpPr/>
          <p:nvPr/>
        </p:nvSpPr>
        <p:spPr>
          <a:xfrm>
            <a:off x="5866892" y="4132683"/>
            <a:ext cx="176641" cy="43063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21"/>
          <p:cNvSpPr txBox="1"/>
          <p:nvPr/>
        </p:nvSpPr>
        <p:spPr>
          <a:xfrm>
            <a:off x="2076217" y="5533735"/>
            <a:ext cx="2882800" cy="400000"/>
          </a:xfrm>
          <a:prstGeom prst="rect">
            <a:avLst/>
          </a:prstGeom>
          <a:noFill/>
          <a:ln>
            <a:noFill/>
          </a:ln>
        </p:spPr>
        <p:txBody>
          <a:bodyPr spcFirstLastPara="1" wrap="square" lIns="121900" tIns="121900" rIns="121900" bIns="121900" anchor="t" anchorCtr="0">
            <a:noAutofit/>
          </a:bodyPr>
          <a:lstStyle/>
          <a:p>
            <a:pPr algn="ctr"/>
            <a:r>
              <a:rPr lang="en" sz="2400" b="1"/>
              <a:t>interconnect</a:t>
            </a:r>
            <a:endParaRPr sz="2400" b="1"/>
          </a:p>
        </p:txBody>
      </p:sp>
      <p:sp>
        <p:nvSpPr>
          <p:cNvPr id="286" name="Google Shape;286;p21"/>
          <p:cNvSpPr/>
          <p:nvPr/>
        </p:nvSpPr>
        <p:spPr>
          <a:xfrm>
            <a:off x="2639100" y="5281433"/>
            <a:ext cx="127200" cy="1656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7" name="Google Shape;287;p21"/>
          <p:cNvSpPr/>
          <p:nvPr/>
        </p:nvSpPr>
        <p:spPr>
          <a:xfrm>
            <a:off x="1153200" y="5281433"/>
            <a:ext cx="127200" cy="1656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21"/>
          <p:cNvSpPr/>
          <p:nvPr/>
        </p:nvSpPr>
        <p:spPr>
          <a:xfrm>
            <a:off x="4042833" y="4349267"/>
            <a:ext cx="56800" cy="848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9" name="Google Shape;289;p21"/>
          <p:cNvSpPr/>
          <p:nvPr/>
        </p:nvSpPr>
        <p:spPr>
          <a:xfrm>
            <a:off x="4347767" y="4349267"/>
            <a:ext cx="56800" cy="848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0" name="Google Shape;290;p21"/>
          <p:cNvSpPr/>
          <p:nvPr/>
        </p:nvSpPr>
        <p:spPr>
          <a:xfrm>
            <a:off x="6858940" y="2009296"/>
            <a:ext cx="2442723" cy="2724785"/>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b" anchorCtr="0">
            <a:noAutofit/>
          </a:bodyPr>
          <a:lstStyle/>
          <a:p>
            <a:r>
              <a:rPr lang="en-US" sz="2400" b="1" dirty="0" err="1" smtClean="0"/>
              <a:t>LEGaTO</a:t>
            </a:r>
            <a:r>
              <a:rPr lang="en-US" sz="2400" b="1" dirty="0" smtClean="0"/>
              <a:t> PCB</a:t>
            </a:r>
            <a:endParaRPr sz="2400" b="1" dirty="0"/>
          </a:p>
        </p:txBody>
      </p:sp>
      <p:sp>
        <p:nvSpPr>
          <p:cNvPr id="291" name="Google Shape;291;p21"/>
          <p:cNvSpPr/>
          <p:nvPr/>
        </p:nvSpPr>
        <p:spPr>
          <a:xfrm>
            <a:off x="6934968" y="2448200"/>
            <a:ext cx="948097" cy="182334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sp>
        <p:nvSpPr>
          <p:cNvPr id="292" name="Google Shape;292;p21"/>
          <p:cNvSpPr/>
          <p:nvPr/>
        </p:nvSpPr>
        <p:spPr>
          <a:xfrm>
            <a:off x="8258833" y="2448200"/>
            <a:ext cx="948097" cy="182334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sp>
        <p:nvSpPr>
          <p:cNvPr id="293" name="Google Shape;293;p21"/>
          <p:cNvSpPr/>
          <p:nvPr/>
        </p:nvSpPr>
        <p:spPr>
          <a:xfrm>
            <a:off x="7003817" y="2566633"/>
            <a:ext cx="8104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294" name="Google Shape;294;p21"/>
          <p:cNvSpPr/>
          <p:nvPr/>
        </p:nvSpPr>
        <p:spPr>
          <a:xfrm>
            <a:off x="7003817" y="3037733"/>
            <a:ext cx="8104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295" name="Google Shape;295;p21"/>
          <p:cNvSpPr/>
          <p:nvPr/>
        </p:nvSpPr>
        <p:spPr>
          <a:xfrm>
            <a:off x="7023901" y="3776733"/>
            <a:ext cx="8104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sp>
        <p:nvSpPr>
          <p:cNvPr id="296" name="Google Shape;296;p21"/>
          <p:cNvSpPr/>
          <p:nvPr/>
        </p:nvSpPr>
        <p:spPr>
          <a:xfrm>
            <a:off x="8345405" y="2566633"/>
            <a:ext cx="7876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297" name="Google Shape;297;p21"/>
          <p:cNvSpPr/>
          <p:nvPr/>
        </p:nvSpPr>
        <p:spPr>
          <a:xfrm>
            <a:off x="8345405" y="3037733"/>
            <a:ext cx="7876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298" name="Google Shape;298;p21"/>
          <p:cNvSpPr/>
          <p:nvPr/>
        </p:nvSpPr>
        <p:spPr>
          <a:xfrm>
            <a:off x="8345405" y="3776733"/>
            <a:ext cx="7876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cxnSp>
        <p:nvCxnSpPr>
          <p:cNvPr id="299" name="Google Shape;299;p21"/>
          <p:cNvCxnSpPr>
            <a:endCxn id="292" idx="1"/>
          </p:cNvCxnSpPr>
          <p:nvPr/>
        </p:nvCxnSpPr>
        <p:spPr>
          <a:xfrm>
            <a:off x="7883232" y="3359873"/>
            <a:ext cx="375600" cy="0"/>
          </a:xfrm>
          <a:prstGeom prst="straightConnector1">
            <a:avLst/>
          </a:prstGeom>
          <a:noFill/>
          <a:ln w="152400" cap="flat" cmpd="sng">
            <a:solidFill>
              <a:srgbClr val="000000"/>
            </a:solidFill>
            <a:prstDash val="solid"/>
            <a:round/>
            <a:headEnd type="none" w="med" len="med"/>
            <a:tailEnd type="none" w="med" len="med"/>
          </a:ln>
        </p:spPr>
      </p:cxnSp>
      <p:grpSp>
        <p:nvGrpSpPr>
          <p:cNvPr id="300" name="Google Shape;300;p21"/>
          <p:cNvGrpSpPr/>
          <p:nvPr/>
        </p:nvGrpSpPr>
        <p:grpSpPr>
          <a:xfrm>
            <a:off x="9520558" y="2009395"/>
            <a:ext cx="2442788" cy="2724587"/>
            <a:chOff x="5661968" y="1312571"/>
            <a:chExt cx="1832091" cy="2043440"/>
          </a:xfrm>
        </p:grpSpPr>
        <p:grpSp>
          <p:nvGrpSpPr>
            <p:cNvPr id="301" name="Google Shape;301;p21"/>
            <p:cNvGrpSpPr/>
            <p:nvPr/>
          </p:nvGrpSpPr>
          <p:grpSpPr>
            <a:xfrm>
              <a:off x="5661968" y="1312571"/>
              <a:ext cx="1832091" cy="2043440"/>
              <a:chOff x="6418010" y="1885645"/>
              <a:chExt cx="1389000" cy="1684200"/>
            </a:xfrm>
          </p:grpSpPr>
          <p:sp>
            <p:nvSpPr>
              <p:cNvPr id="302" name="Google Shape;302;p21"/>
              <p:cNvSpPr/>
              <p:nvPr/>
            </p:nvSpPr>
            <p:spPr>
              <a:xfrm>
                <a:off x="6418010" y="1885645"/>
                <a:ext cx="1389000" cy="1684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sp>
            <p:nvSpPr>
              <p:cNvPr id="303" name="Google Shape;303;p21"/>
              <p:cNvSpPr/>
              <p:nvPr/>
            </p:nvSpPr>
            <p:spPr>
              <a:xfrm>
                <a:off x="6575761" y="2156944"/>
                <a:ext cx="424800" cy="112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sp>
            <p:nvSpPr>
              <p:cNvPr id="304" name="Google Shape;304;p21"/>
              <p:cNvSpPr/>
              <p:nvPr/>
            </p:nvSpPr>
            <p:spPr>
              <a:xfrm>
                <a:off x="7214018" y="2156954"/>
                <a:ext cx="539100" cy="1127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grpSp>
        <p:sp>
          <p:nvSpPr>
            <p:cNvPr id="305" name="Google Shape;305;p21"/>
            <p:cNvSpPr/>
            <p:nvPr/>
          </p:nvSpPr>
          <p:spPr>
            <a:xfrm>
              <a:off x="5917025" y="1732050"/>
              <a:ext cx="4530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067" b="1"/>
                <a:t>Core</a:t>
              </a:r>
              <a:endParaRPr sz="1067" b="1"/>
            </a:p>
          </p:txBody>
        </p:sp>
        <p:sp>
          <p:nvSpPr>
            <p:cNvPr id="306" name="Google Shape;306;p21"/>
            <p:cNvSpPr/>
            <p:nvPr/>
          </p:nvSpPr>
          <p:spPr>
            <a:xfrm>
              <a:off x="5917025" y="2085375"/>
              <a:ext cx="4530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067" b="1"/>
                <a:t>Core</a:t>
              </a:r>
              <a:endParaRPr sz="1067" b="1"/>
            </a:p>
          </p:txBody>
        </p:sp>
        <p:sp>
          <p:nvSpPr>
            <p:cNvPr id="307" name="Google Shape;307;p21"/>
            <p:cNvSpPr/>
            <p:nvPr/>
          </p:nvSpPr>
          <p:spPr>
            <a:xfrm>
              <a:off x="5917025" y="2639625"/>
              <a:ext cx="4530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933" b="1"/>
                <a:t>Accel</a:t>
              </a:r>
              <a:endParaRPr sz="933" b="1"/>
            </a:p>
          </p:txBody>
        </p:sp>
        <p:sp>
          <p:nvSpPr>
            <p:cNvPr id="308" name="Google Shape;308;p21"/>
            <p:cNvSpPr/>
            <p:nvPr/>
          </p:nvSpPr>
          <p:spPr>
            <a:xfrm>
              <a:off x="6776800" y="1764125"/>
              <a:ext cx="6078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sp>
          <p:nvSpPr>
            <p:cNvPr id="309" name="Google Shape;309;p21"/>
            <p:cNvSpPr/>
            <p:nvPr/>
          </p:nvSpPr>
          <p:spPr>
            <a:xfrm>
              <a:off x="6776800" y="2160100"/>
              <a:ext cx="6078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sp>
          <p:nvSpPr>
            <p:cNvPr id="310" name="Google Shape;310;p21"/>
            <p:cNvSpPr/>
            <p:nvPr/>
          </p:nvSpPr>
          <p:spPr>
            <a:xfrm>
              <a:off x="6776800" y="2556075"/>
              <a:ext cx="607800" cy="3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cxnSp>
          <p:nvCxnSpPr>
            <p:cNvPr id="311" name="Google Shape;311;p21"/>
            <p:cNvCxnSpPr>
              <a:endCxn id="304" idx="1"/>
            </p:cNvCxnSpPr>
            <p:nvPr/>
          </p:nvCxnSpPr>
          <p:spPr>
            <a:xfrm>
              <a:off x="6430203" y="2325505"/>
              <a:ext cx="281700" cy="0"/>
            </a:xfrm>
            <a:prstGeom prst="straightConnector1">
              <a:avLst/>
            </a:prstGeom>
            <a:noFill/>
            <a:ln w="152400" cap="flat" cmpd="sng">
              <a:solidFill>
                <a:srgbClr val="000000"/>
              </a:solidFill>
              <a:prstDash val="solid"/>
              <a:round/>
              <a:headEnd type="none" w="med" len="med"/>
              <a:tailEnd type="none" w="med" len="med"/>
            </a:ln>
          </p:spPr>
        </p:cxnSp>
      </p:grpSp>
      <p:cxnSp>
        <p:nvCxnSpPr>
          <p:cNvPr id="312" name="Google Shape;312;p21"/>
          <p:cNvCxnSpPr/>
          <p:nvPr/>
        </p:nvCxnSpPr>
        <p:spPr>
          <a:xfrm flipH="1">
            <a:off x="6131400" y="2044700"/>
            <a:ext cx="679600" cy="1962000"/>
          </a:xfrm>
          <a:prstGeom prst="straightConnector1">
            <a:avLst/>
          </a:prstGeom>
          <a:noFill/>
          <a:ln w="9525" cap="flat" cmpd="sng">
            <a:solidFill>
              <a:schemeClr val="dk2"/>
            </a:solidFill>
            <a:prstDash val="solid"/>
            <a:round/>
            <a:headEnd type="none" w="med" len="med"/>
            <a:tailEnd type="none" w="med" len="med"/>
          </a:ln>
        </p:spPr>
      </p:cxnSp>
      <p:cxnSp>
        <p:nvCxnSpPr>
          <p:cNvPr id="313" name="Google Shape;313;p21"/>
          <p:cNvCxnSpPr/>
          <p:nvPr/>
        </p:nvCxnSpPr>
        <p:spPr>
          <a:xfrm rot="10800000">
            <a:off x="6156900" y="4686200"/>
            <a:ext cx="666800" cy="63600"/>
          </a:xfrm>
          <a:prstGeom prst="straightConnector1">
            <a:avLst/>
          </a:prstGeom>
          <a:noFill/>
          <a:ln w="9525" cap="flat" cmpd="sng">
            <a:solidFill>
              <a:schemeClr val="dk2"/>
            </a:solidFill>
            <a:prstDash val="solid"/>
            <a:round/>
            <a:headEnd type="none" w="med" len="med"/>
            <a:tailEnd type="none" w="med" len="med"/>
          </a:ln>
        </p:spPr>
      </p:cxnSp>
      <p:sp>
        <p:nvSpPr>
          <p:cNvPr id="314" name="Google Shape;314;p21"/>
          <p:cNvSpPr txBox="1"/>
          <p:nvPr/>
        </p:nvSpPr>
        <p:spPr>
          <a:xfrm>
            <a:off x="6858897" y="4686200"/>
            <a:ext cx="2442800" cy="400000"/>
          </a:xfrm>
          <a:prstGeom prst="rect">
            <a:avLst/>
          </a:prstGeom>
          <a:noFill/>
          <a:ln>
            <a:noFill/>
          </a:ln>
        </p:spPr>
        <p:txBody>
          <a:bodyPr spcFirstLastPara="1" wrap="square" lIns="121900" tIns="121900" rIns="121900" bIns="121900" anchor="t" anchorCtr="0">
            <a:noAutofit/>
          </a:bodyPr>
          <a:lstStyle/>
          <a:p>
            <a:pPr algn="ctr"/>
            <a:r>
              <a:rPr lang="en" sz="2400" b="1"/>
              <a:t>(A)</a:t>
            </a:r>
            <a:endParaRPr sz="2400" b="1"/>
          </a:p>
        </p:txBody>
      </p:sp>
      <p:sp>
        <p:nvSpPr>
          <p:cNvPr id="315" name="Google Shape;315;p21"/>
          <p:cNvSpPr txBox="1"/>
          <p:nvPr/>
        </p:nvSpPr>
        <p:spPr>
          <a:xfrm>
            <a:off x="9520548" y="4648200"/>
            <a:ext cx="2442800" cy="400000"/>
          </a:xfrm>
          <a:prstGeom prst="rect">
            <a:avLst/>
          </a:prstGeom>
          <a:noFill/>
          <a:ln>
            <a:noFill/>
          </a:ln>
        </p:spPr>
        <p:txBody>
          <a:bodyPr spcFirstLastPara="1" wrap="square" lIns="121900" tIns="121900" rIns="121900" bIns="121900" anchor="t" anchorCtr="0">
            <a:noAutofit/>
          </a:bodyPr>
          <a:lstStyle/>
          <a:p>
            <a:pPr algn="ctr"/>
            <a:r>
              <a:rPr lang="en" sz="2400" b="1"/>
              <a:t>(B)</a:t>
            </a:r>
            <a:endParaRPr sz="2400" b="1"/>
          </a:p>
        </p:txBody>
      </p:sp>
      <p:sp>
        <p:nvSpPr>
          <p:cNvPr id="316" name="Google Shape;316;p21"/>
          <p:cNvSpPr txBox="1"/>
          <p:nvPr/>
        </p:nvSpPr>
        <p:spPr>
          <a:xfrm>
            <a:off x="6945684" y="2064800"/>
            <a:ext cx="905600" cy="328400"/>
          </a:xfrm>
          <a:prstGeom prst="rect">
            <a:avLst/>
          </a:prstGeom>
          <a:noFill/>
          <a:ln>
            <a:noFill/>
          </a:ln>
        </p:spPr>
        <p:txBody>
          <a:bodyPr spcFirstLastPara="1" wrap="square" lIns="121900" tIns="121900" rIns="121900" bIns="121900" anchor="t" anchorCtr="0">
            <a:noAutofit/>
          </a:bodyPr>
          <a:lstStyle/>
          <a:p>
            <a:pPr algn="ctr"/>
            <a:r>
              <a:rPr lang="en" sz="2000" b="1" dirty="0"/>
              <a:t>CPU0</a:t>
            </a:r>
            <a:endParaRPr sz="2400" b="1" dirty="0"/>
          </a:p>
        </p:txBody>
      </p:sp>
      <p:sp>
        <p:nvSpPr>
          <p:cNvPr id="317" name="Google Shape;317;p21"/>
          <p:cNvSpPr txBox="1"/>
          <p:nvPr/>
        </p:nvSpPr>
        <p:spPr>
          <a:xfrm>
            <a:off x="8260969" y="2064800"/>
            <a:ext cx="905600" cy="328400"/>
          </a:xfrm>
          <a:prstGeom prst="rect">
            <a:avLst/>
          </a:prstGeom>
          <a:noFill/>
          <a:ln>
            <a:noFill/>
          </a:ln>
        </p:spPr>
        <p:txBody>
          <a:bodyPr spcFirstLastPara="1" wrap="square" lIns="121900" tIns="121900" rIns="121900" bIns="121900" anchor="t" anchorCtr="0">
            <a:noAutofit/>
          </a:bodyPr>
          <a:lstStyle/>
          <a:p>
            <a:pPr algn="ctr"/>
            <a:r>
              <a:rPr lang="en" sz="2000" b="1" dirty="0"/>
              <a:t>CPU1</a:t>
            </a:r>
            <a:endParaRPr sz="2000" b="1" dirty="0"/>
          </a:p>
        </p:txBody>
      </p:sp>
      <p:sp>
        <p:nvSpPr>
          <p:cNvPr id="318" name="Google Shape;318;p21"/>
          <p:cNvSpPr txBox="1"/>
          <p:nvPr/>
        </p:nvSpPr>
        <p:spPr>
          <a:xfrm>
            <a:off x="10867500" y="2064800"/>
            <a:ext cx="876800" cy="328400"/>
          </a:xfrm>
          <a:prstGeom prst="rect">
            <a:avLst/>
          </a:prstGeom>
          <a:noFill/>
          <a:ln>
            <a:noFill/>
          </a:ln>
        </p:spPr>
        <p:txBody>
          <a:bodyPr spcFirstLastPara="1" wrap="square" lIns="121900" tIns="121900" rIns="121900" bIns="121900" anchor="t" anchorCtr="0">
            <a:noAutofit/>
          </a:bodyPr>
          <a:lstStyle/>
          <a:p>
            <a:pPr algn="ctr"/>
            <a:r>
              <a:rPr lang="en" sz="2000" b="1" dirty="0"/>
              <a:t>Accel</a:t>
            </a:r>
            <a:endParaRPr sz="2000" b="1" dirty="0"/>
          </a:p>
        </p:txBody>
      </p:sp>
      <p:sp>
        <p:nvSpPr>
          <p:cNvPr id="319" name="Google Shape;319;p21"/>
          <p:cNvSpPr/>
          <p:nvPr/>
        </p:nvSpPr>
        <p:spPr>
          <a:xfrm>
            <a:off x="9580249" y="2448200"/>
            <a:ext cx="948000" cy="182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b="1"/>
          </a:p>
        </p:txBody>
      </p:sp>
      <p:sp>
        <p:nvSpPr>
          <p:cNvPr id="320" name="Google Shape;320;p21"/>
          <p:cNvSpPr/>
          <p:nvPr/>
        </p:nvSpPr>
        <p:spPr>
          <a:xfrm>
            <a:off x="9649100" y="2566633"/>
            <a:ext cx="8104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321" name="Google Shape;321;p21"/>
          <p:cNvSpPr/>
          <p:nvPr/>
        </p:nvSpPr>
        <p:spPr>
          <a:xfrm>
            <a:off x="9649100" y="3037733"/>
            <a:ext cx="8104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733" b="1"/>
              <a:t>Core</a:t>
            </a:r>
            <a:endParaRPr sz="1733" b="1"/>
          </a:p>
        </p:txBody>
      </p:sp>
      <p:sp>
        <p:nvSpPr>
          <p:cNvPr id="322" name="Google Shape;322;p21"/>
          <p:cNvSpPr/>
          <p:nvPr/>
        </p:nvSpPr>
        <p:spPr>
          <a:xfrm>
            <a:off x="9669167" y="3776733"/>
            <a:ext cx="787600" cy="40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467" b="1"/>
              <a:t>Accel</a:t>
            </a:r>
            <a:endParaRPr sz="1467" b="1"/>
          </a:p>
        </p:txBody>
      </p:sp>
      <p:sp>
        <p:nvSpPr>
          <p:cNvPr id="323" name="Google Shape;323;p21"/>
          <p:cNvSpPr txBox="1"/>
          <p:nvPr/>
        </p:nvSpPr>
        <p:spPr>
          <a:xfrm>
            <a:off x="9590967" y="2064800"/>
            <a:ext cx="905600" cy="328400"/>
          </a:xfrm>
          <a:prstGeom prst="rect">
            <a:avLst/>
          </a:prstGeom>
          <a:noFill/>
          <a:ln>
            <a:noFill/>
          </a:ln>
        </p:spPr>
        <p:txBody>
          <a:bodyPr spcFirstLastPara="1" wrap="square" lIns="121900" tIns="121900" rIns="121900" bIns="121900" anchor="t" anchorCtr="0">
            <a:noAutofit/>
          </a:bodyPr>
          <a:lstStyle/>
          <a:p>
            <a:pPr algn="ctr"/>
            <a:r>
              <a:rPr lang="en" sz="2000" b="1" dirty="0"/>
              <a:t>CPU0</a:t>
            </a:r>
            <a:endParaRPr sz="2000" b="1" dirty="0"/>
          </a:p>
        </p:txBody>
      </p:sp>
      <p:sp>
        <p:nvSpPr>
          <p:cNvPr id="2" name="TextBox 1"/>
          <p:cNvSpPr txBox="1"/>
          <p:nvPr/>
        </p:nvSpPr>
        <p:spPr>
          <a:xfrm>
            <a:off x="7814217" y="1343378"/>
            <a:ext cx="2910227" cy="369332"/>
          </a:xfrm>
          <a:prstGeom prst="rect">
            <a:avLst/>
          </a:prstGeom>
          <a:noFill/>
        </p:spPr>
        <p:txBody>
          <a:bodyPr wrap="square" rtlCol="0">
            <a:spAutoFit/>
          </a:bodyPr>
          <a:lstStyle/>
          <a:p>
            <a:pPr algn="ctr"/>
            <a:r>
              <a:rPr lang="en-US" dirty="0"/>
              <a:t>Coherent off-chip </a:t>
            </a:r>
            <a:r>
              <a:rPr lang="en-US" dirty="0" smtClean="0"/>
              <a:t>interface</a:t>
            </a:r>
            <a:endParaRPr lang="en-US" dirty="0"/>
          </a:p>
        </p:txBody>
      </p:sp>
      <p:cxnSp>
        <p:nvCxnSpPr>
          <p:cNvPr id="4" name="Straight Arrow Connector 3"/>
          <p:cNvCxnSpPr/>
          <p:nvPr/>
        </p:nvCxnSpPr>
        <p:spPr>
          <a:xfrm flipH="1">
            <a:off x="8039787" y="1659467"/>
            <a:ext cx="219045" cy="15782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0347059" y="1693420"/>
            <a:ext cx="435177" cy="14747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6" name="image12.jpg" descr="http://www.bsc.es/media/280.jpg"/>
          <p:cNvPicPr/>
          <p:nvPr/>
        </p:nvPicPr>
        <p:blipFill>
          <a:blip r:embed="rId3"/>
          <a:srcRect/>
          <a:stretch>
            <a:fillRect/>
          </a:stretch>
        </p:blipFill>
        <p:spPr>
          <a:xfrm>
            <a:off x="6945866" y="5246415"/>
            <a:ext cx="966470" cy="259715"/>
          </a:xfrm>
          <a:prstGeom prst="rect">
            <a:avLst/>
          </a:prstGeom>
          <a:ln/>
        </p:spPr>
      </p:pic>
      <p:pic>
        <p:nvPicPr>
          <p:cNvPr id="82" name="image16.jpg"/>
          <p:cNvPicPr/>
          <p:nvPr/>
        </p:nvPicPr>
        <p:blipFill>
          <a:blip r:embed="rId4"/>
          <a:srcRect/>
          <a:stretch>
            <a:fillRect/>
          </a:stretch>
        </p:blipFill>
        <p:spPr>
          <a:xfrm>
            <a:off x="8234110" y="5961982"/>
            <a:ext cx="972820" cy="196850"/>
          </a:xfrm>
          <a:prstGeom prst="rect">
            <a:avLst/>
          </a:prstGeom>
          <a:ln/>
        </p:spPr>
      </p:pic>
      <p:pic>
        <p:nvPicPr>
          <p:cNvPr id="89" name="image9.jpg" descr="http://www.cidoc-crm.org/sites/default/files/ics-diskout-en.jpg"/>
          <p:cNvPicPr/>
          <p:nvPr/>
        </p:nvPicPr>
        <p:blipFill>
          <a:blip r:embed="rId5"/>
          <a:srcRect/>
          <a:stretch>
            <a:fillRect/>
          </a:stretch>
        </p:blipFill>
        <p:spPr>
          <a:xfrm>
            <a:off x="8214079" y="6346599"/>
            <a:ext cx="863600" cy="222885"/>
          </a:xfrm>
          <a:prstGeom prst="rect">
            <a:avLst/>
          </a:prstGeom>
          <a:ln/>
        </p:spPr>
      </p:pic>
      <p:pic>
        <p:nvPicPr>
          <p:cNvPr id="90" name="image14.png"/>
          <p:cNvPicPr/>
          <p:nvPr/>
        </p:nvPicPr>
        <p:blipFill>
          <a:blip r:embed="rId6"/>
          <a:srcRect/>
          <a:stretch>
            <a:fillRect/>
          </a:stretch>
        </p:blipFill>
        <p:spPr>
          <a:xfrm>
            <a:off x="8149309" y="5614286"/>
            <a:ext cx="928370" cy="211455"/>
          </a:xfrm>
          <a:prstGeom prst="rect">
            <a:avLst/>
          </a:prstGeom>
          <a:ln/>
        </p:spPr>
      </p:pic>
      <p:pic>
        <p:nvPicPr>
          <p:cNvPr id="91" name="image5.png"/>
          <p:cNvPicPr/>
          <p:nvPr/>
        </p:nvPicPr>
        <p:blipFill>
          <a:blip r:embed="rId7"/>
          <a:srcRect/>
          <a:stretch>
            <a:fillRect/>
          </a:stretch>
        </p:blipFill>
        <p:spPr>
          <a:xfrm>
            <a:off x="6927768" y="5642671"/>
            <a:ext cx="1002665" cy="222885"/>
          </a:xfrm>
          <a:prstGeom prst="rect">
            <a:avLst/>
          </a:prstGeom>
          <a:ln/>
        </p:spPr>
      </p:pic>
      <p:pic>
        <p:nvPicPr>
          <p:cNvPr id="95" name="image9.png" descr="https://www.uniroma1.it/sites/default/files/images/logo/sapienza-big.png"/>
          <p:cNvPicPr/>
          <p:nvPr/>
        </p:nvPicPr>
        <p:blipFill>
          <a:blip r:embed="rId8"/>
          <a:srcRect t="14814" r="6386" b="17763"/>
          <a:stretch>
            <a:fillRect/>
          </a:stretch>
        </p:blipFill>
        <p:spPr>
          <a:xfrm>
            <a:off x="9301404" y="5525210"/>
            <a:ext cx="1045655" cy="361779"/>
          </a:xfrm>
          <a:prstGeom prst="rect">
            <a:avLst/>
          </a:prstGeom>
          <a:ln/>
        </p:spPr>
      </p:pic>
      <p:pic>
        <p:nvPicPr>
          <p:cNvPr id="96" name="image10.jpg"/>
          <p:cNvPicPr/>
          <p:nvPr/>
        </p:nvPicPr>
        <p:blipFill>
          <a:blip r:embed="rId9"/>
          <a:srcRect l="-3882" t="-29167" r="-1" b="-20955"/>
          <a:stretch>
            <a:fillRect/>
          </a:stretch>
        </p:blipFill>
        <p:spPr>
          <a:xfrm>
            <a:off x="6927768" y="6282689"/>
            <a:ext cx="1020803" cy="314013"/>
          </a:xfrm>
          <a:prstGeom prst="rect">
            <a:avLst/>
          </a:prstGeom>
          <a:ln/>
        </p:spPr>
      </p:pic>
      <p:pic>
        <p:nvPicPr>
          <p:cNvPr id="97" name="image5.png"/>
          <p:cNvPicPr/>
          <p:nvPr/>
        </p:nvPicPr>
        <p:blipFill>
          <a:blip r:embed="rId10"/>
          <a:srcRect l="-4846" t="-369" r="-62" b="-11563"/>
          <a:stretch>
            <a:fillRect/>
          </a:stretch>
        </p:blipFill>
        <p:spPr>
          <a:xfrm>
            <a:off x="6613987" y="5987145"/>
            <a:ext cx="1466310" cy="246926"/>
          </a:xfrm>
          <a:prstGeom prst="rect">
            <a:avLst/>
          </a:prstGeom>
          <a:ln/>
        </p:spPr>
      </p:pic>
      <p:pic>
        <p:nvPicPr>
          <p:cNvPr id="98" name="image11.jpg" descr="Bildergebnis für uni bielefeld logo"/>
          <p:cNvPicPr/>
          <p:nvPr/>
        </p:nvPicPr>
        <p:blipFill>
          <a:blip r:embed="rId11"/>
          <a:srcRect t="30370" b="31068"/>
          <a:stretch>
            <a:fillRect/>
          </a:stretch>
        </p:blipFill>
        <p:spPr>
          <a:xfrm>
            <a:off x="9526999" y="6266950"/>
            <a:ext cx="1197446" cy="305975"/>
          </a:xfrm>
          <a:prstGeom prst="rect">
            <a:avLst/>
          </a:prstGeom>
          <a:ln/>
        </p:spPr>
      </p:pic>
      <p:pic>
        <p:nvPicPr>
          <p:cNvPr id="99" name="image4.jpg"/>
          <p:cNvPicPr/>
          <p:nvPr/>
        </p:nvPicPr>
        <p:blipFill>
          <a:blip r:embed="rId12"/>
          <a:srcRect/>
          <a:stretch>
            <a:fillRect/>
          </a:stretch>
        </p:blipFill>
        <p:spPr>
          <a:xfrm>
            <a:off x="9360150" y="5980840"/>
            <a:ext cx="1364294" cy="253231"/>
          </a:xfrm>
          <a:prstGeom prst="rect">
            <a:avLst/>
          </a:prstGeom>
          <a:ln/>
        </p:spPr>
      </p:pic>
    </p:spTree>
    <p:extLst>
      <p:ext uri="{BB962C8B-B14F-4D97-AF65-F5344CB8AC3E}">
        <p14:creationId xmlns:p14="http://schemas.microsoft.com/office/powerpoint/2010/main" val="1228616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the European CPU Industry</a:t>
            </a:r>
            <a:endParaRPr lang="en-US" dirty="0"/>
          </a:p>
        </p:txBody>
      </p:sp>
      <p:graphicFrame>
        <p:nvGraphicFramePr>
          <p:cNvPr id="4" name="Content Placeholder 3"/>
          <p:cNvGraphicFramePr>
            <a:graphicFrameLocks noGrp="1"/>
          </p:cNvGraphicFramePr>
          <p:nvPr>
            <p:ph idx="1"/>
            <p:extLst/>
          </p:nvPr>
        </p:nvGraphicFramePr>
        <p:xfrm>
          <a:off x="104775" y="3657230"/>
          <a:ext cx="7702716" cy="288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Up Arrow 5"/>
          <p:cNvSpPr/>
          <p:nvPr/>
        </p:nvSpPr>
        <p:spPr>
          <a:xfrm rot="20739086">
            <a:off x="1583478" y="5154334"/>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7" name="Curved Up Arrow 6"/>
          <p:cNvSpPr/>
          <p:nvPr/>
        </p:nvSpPr>
        <p:spPr>
          <a:xfrm rot="20739086">
            <a:off x="3576695" y="4825957"/>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pSp>
        <p:nvGrpSpPr>
          <p:cNvPr id="10" name="Group 9"/>
          <p:cNvGrpSpPr/>
          <p:nvPr/>
        </p:nvGrpSpPr>
        <p:grpSpPr>
          <a:xfrm rot="339961">
            <a:off x="3646094" y="2363735"/>
            <a:ext cx="5997218" cy="1056181"/>
            <a:chOff x="5519499" y="1210205"/>
            <a:chExt cx="3000615" cy="926132"/>
          </a:xfrm>
        </p:grpSpPr>
        <p:sp>
          <p:nvSpPr>
            <p:cNvPr id="8" name="Curved Up Arrow 7"/>
            <p:cNvSpPr/>
            <p:nvPr/>
          </p:nvSpPr>
          <p:spPr>
            <a:xfrm rot="9407864">
              <a:off x="5519499" y="1210205"/>
              <a:ext cx="3000615" cy="926132"/>
            </a:xfrm>
            <a:prstGeom prst="curvedUpArrow">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20073755">
              <a:off x="5537678" y="1398726"/>
              <a:ext cx="2925924" cy="461665"/>
            </a:xfrm>
            <a:prstGeom prst="rect">
              <a:avLst/>
            </a:prstGeom>
            <a:noFill/>
          </p:spPr>
          <p:txBody>
            <a:bodyPr wrap="square" rtlCol="0">
              <a:spAutoFit/>
            </a:bodyPr>
            <a:lstStyle/>
            <a:p>
              <a:pPr algn="ctr"/>
              <a:r>
                <a:rPr lang="en-US" sz="2400" dirty="0" smtClean="0"/>
                <a:t>Design</a:t>
              </a:r>
              <a:endParaRPr lang="en-US" sz="2400" dirty="0"/>
            </a:p>
          </p:txBody>
        </p:sp>
      </p:grpSp>
      <p:pic>
        <p:nvPicPr>
          <p:cNvPr id="1026" name="Picture 2" descr="Image result for CPU wa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872" y="1053923"/>
            <a:ext cx="1398058" cy="1398058"/>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480416" y="1724896"/>
            <a:ext cx="6226629" cy="2353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418" y="1200934"/>
            <a:ext cx="2459276" cy="523220"/>
          </a:xfrm>
          <a:prstGeom prst="rect">
            <a:avLst/>
          </a:prstGeom>
          <a:noFill/>
        </p:spPr>
        <p:txBody>
          <a:bodyPr wrap="square" rtlCol="0">
            <a:spAutoFit/>
          </a:bodyPr>
          <a:lstStyle/>
          <a:p>
            <a:pPr algn="ctr"/>
            <a:r>
              <a:rPr lang="en-US" sz="2800" dirty="0" smtClean="0"/>
              <a:t>Closed + Open</a:t>
            </a:r>
            <a:endParaRPr lang="en-US" sz="2800" dirty="0"/>
          </a:p>
        </p:txBody>
      </p:sp>
      <p:sp>
        <p:nvSpPr>
          <p:cNvPr id="12" name="TextBox 11"/>
          <p:cNvSpPr txBox="1"/>
          <p:nvPr/>
        </p:nvSpPr>
        <p:spPr>
          <a:xfrm>
            <a:off x="8532225" y="1109875"/>
            <a:ext cx="975360" cy="523220"/>
          </a:xfrm>
          <a:prstGeom prst="rect">
            <a:avLst/>
          </a:prstGeom>
          <a:noFill/>
        </p:spPr>
        <p:txBody>
          <a:bodyPr wrap="square" rtlCol="0">
            <a:spAutoFit/>
          </a:bodyPr>
          <a:lstStyle/>
          <a:p>
            <a:r>
              <a:rPr lang="en-US" sz="2800" dirty="0" smtClean="0"/>
              <a:t>Open</a:t>
            </a:r>
            <a:endParaRPr lang="en-US" sz="2800" dirty="0"/>
          </a:p>
        </p:txBody>
      </p:sp>
      <p:sp>
        <p:nvSpPr>
          <p:cNvPr id="13" name="TextBox 12"/>
          <p:cNvSpPr txBox="1"/>
          <p:nvPr/>
        </p:nvSpPr>
        <p:spPr>
          <a:xfrm>
            <a:off x="275418" y="1868817"/>
            <a:ext cx="2459276" cy="523220"/>
          </a:xfrm>
          <a:prstGeom prst="rect">
            <a:avLst/>
          </a:prstGeom>
          <a:noFill/>
        </p:spPr>
        <p:txBody>
          <a:bodyPr wrap="square" rtlCol="0">
            <a:spAutoFit/>
          </a:bodyPr>
          <a:lstStyle/>
          <a:p>
            <a:pPr algn="ctr"/>
            <a:r>
              <a:rPr lang="en-US" sz="2800" dirty="0" smtClean="0"/>
              <a:t>Research</a:t>
            </a:r>
            <a:endParaRPr lang="en-US" sz="2800" dirty="0"/>
          </a:p>
        </p:txBody>
      </p:sp>
      <p:sp>
        <p:nvSpPr>
          <p:cNvPr id="14" name="TextBox 13"/>
          <p:cNvSpPr txBox="1"/>
          <p:nvPr/>
        </p:nvSpPr>
        <p:spPr>
          <a:xfrm>
            <a:off x="10342791" y="419535"/>
            <a:ext cx="1849209" cy="523220"/>
          </a:xfrm>
          <a:prstGeom prst="rect">
            <a:avLst/>
          </a:prstGeom>
          <a:noFill/>
        </p:spPr>
        <p:txBody>
          <a:bodyPr wrap="square" rtlCol="0">
            <a:spAutoFit/>
          </a:bodyPr>
          <a:lstStyle/>
          <a:p>
            <a:pPr algn="ctr"/>
            <a:r>
              <a:rPr lang="en-US" sz="2800" dirty="0" smtClean="0"/>
              <a:t>Production</a:t>
            </a:r>
            <a:endParaRPr lang="en-US" sz="2800" dirty="0"/>
          </a:p>
        </p:txBody>
      </p:sp>
      <p:graphicFrame>
        <p:nvGraphicFramePr>
          <p:cNvPr id="18" name="Content Placeholder 3"/>
          <p:cNvGraphicFramePr>
            <a:graphicFrameLocks/>
          </p:cNvGraphicFramePr>
          <p:nvPr>
            <p:extLst>
              <p:ext uri="{D42A27DB-BD31-4B8C-83A1-F6EECF244321}">
                <p14:modId xmlns:p14="http://schemas.microsoft.com/office/powerpoint/2010/main" val="808531988"/>
              </p:ext>
            </p:extLst>
          </p:nvPr>
        </p:nvGraphicFramePr>
        <p:xfrm>
          <a:off x="4543571" y="2563149"/>
          <a:ext cx="7699248" cy="28895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9" name="Curved Up Arrow 18"/>
          <p:cNvSpPr/>
          <p:nvPr/>
        </p:nvSpPr>
        <p:spPr>
          <a:xfrm rot="20739086">
            <a:off x="5845239" y="437923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20" name="Curved Up Arrow 19"/>
          <p:cNvSpPr/>
          <p:nvPr/>
        </p:nvSpPr>
        <p:spPr>
          <a:xfrm rot="20739086">
            <a:off x="7865530" y="387162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8451" y="5971809"/>
            <a:ext cx="731599" cy="410898"/>
          </a:xfrm>
          <a:prstGeom prst="rect">
            <a:avLst/>
          </a:prstGeom>
        </p:spPr>
      </p:pic>
      <p:pic>
        <p:nvPicPr>
          <p:cNvPr id="22" name="Imagen 2">
            <a:extLst>
              <a:ext uri="{FF2B5EF4-FFF2-40B4-BE49-F238E27FC236}">
                <a16:creationId xmlns:a16="http://schemas.microsoft.com/office/drawing/2014/main" id="{9C411A97-3955-4BCE-AA49-63A6B85D6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4996" y="5899889"/>
            <a:ext cx="2277174" cy="399580"/>
          </a:xfrm>
          <a:prstGeom prst="rect">
            <a:avLst/>
          </a:prstGeom>
        </p:spPr>
      </p:pic>
      <p:sp>
        <p:nvSpPr>
          <p:cNvPr id="23" name="Marcador de pie de página 4">
            <a:extLst>
              <a:ext uri="{FF2B5EF4-FFF2-40B4-BE49-F238E27FC236}">
                <a16:creationId xmlns:a16="http://schemas.microsoft.com/office/drawing/2014/main" id="{436AABCE-6823-457A-B94A-31CCC43DB844}"/>
              </a:ext>
            </a:extLst>
          </p:cNvPr>
          <p:cNvSpPr txBox="1">
            <a:spLocks/>
          </p:cNvSpPr>
          <p:nvPr/>
        </p:nvSpPr>
        <p:spPr>
          <a:xfrm>
            <a:off x="7284996" y="6352676"/>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The MEEP project has received funding from the European High-Performance Computing Joint Undertaking Joint Undertaking (JU) under grant agreement No 946002. The JU receives support from the European Union’s Horizon 2020 research and innovation </a:t>
            </a:r>
            <a:r>
              <a:rPr kumimoji="0" lang="en-US" sz="650" b="0" i="0" u="none" strike="noStrike" kern="1200" cap="none" spc="0" normalizeH="0" baseline="0" noProof="0" dirty="0" err="1">
                <a:ln>
                  <a:noFill/>
                </a:ln>
                <a:solidFill>
                  <a:schemeClr val="bg2">
                    <a:lumMod val="90000"/>
                  </a:schemeClr>
                </a:solidFill>
                <a:effectLst/>
                <a:uLnTx/>
                <a:uFillTx/>
                <a:latin typeface="Lato" panose="020F0502020204030203" pitchFamily="34" charset="0"/>
                <a:ea typeface="+mn-ea"/>
                <a:cs typeface="+mn-cs"/>
              </a:rPr>
              <a:t>programme</a:t>
            </a: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 and Spain, Croatia, Turkey. </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
        <p:nvSpPr>
          <p:cNvPr id="24" name="Marcador de pie de página 4">
            <a:extLst>
              <a:ext uri="{FF2B5EF4-FFF2-40B4-BE49-F238E27FC236}">
                <a16:creationId xmlns:a16="http://schemas.microsoft.com/office/drawing/2014/main" id="{436AABCE-6823-457A-B94A-31CCC43DB844}"/>
              </a:ext>
            </a:extLst>
          </p:cNvPr>
          <p:cNvSpPr txBox="1">
            <a:spLocks/>
          </p:cNvSpPr>
          <p:nvPr/>
        </p:nvSpPr>
        <p:spPr>
          <a:xfrm>
            <a:off x="4039412" y="6380678"/>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0000"/>
              </a:lnSpc>
              <a:defRPr/>
            </a:pPr>
            <a:r>
              <a:rPr lang="en-US" sz="650" dirty="0">
                <a:solidFill>
                  <a:schemeClr val="bg2">
                    <a:lumMod val="90000"/>
                  </a:schemeClr>
                </a:solidFill>
                <a:latin typeface="Lato" panose="020F0502020204030203" pitchFamily="34" charset="0"/>
                <a:ea typeface="+mn-ea"/>
                <a:cs typeface="+mn-cs"/>
              </a:rPr>
              <a:t>This project has received funding from the European Union’s Horizon 2020 research and innovation </a:t>
            </a:r>
            <a:r>
              <a:rPr lang="en-US" sz="650" dirty="0" err="1">
                <a:solidFill>
                  <a:schemeClr val="bg2">
                    <a:lumMod val="90000"/>
                  </a:schemeClr>
                </a:solidFill>
                <a:latin typeface="Lato" panose="020F0502020204030203" pitchFamily="34" charset="0"/>
                <a:ea typeface="+mn-ea"/>
                <a:cs typeface="+mn-cs"/>
              </a:rPr>
              <a:t>programme</a:t>
            </a:r>
            <a:r>
              <a:rPr lang="en-US" sz="650" dirty="0">
                <a:solidFill>
                  <a:schemeClr val="bg2">
                    <a:lumMod val="90000"/>
                  </a:schemeClr>
                </a:solidFill>
                <a:latin typeface="Lato" panose="020F0502020204030203" pitchFamily="34" charset="0"/>
                <a:ea typeface="+mn-ea"/>
                <a:cs typeface="+mn-cs"/>
              </a:rPr>
              <a:t> under grant agreement No 826647</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593924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European PILOT</a:t>
            </a:r>
            <a:endParaRPr lang="en-US" dirty="0"/>
          </a:p>
        </p:txBody>
      </p:sp>
      <p:grpSp>
        <p:nvGrpSpPr>
          <p:cNvPr id="129" name="Group 128"/>
          <p:cNvGrpSpPr/>
          <p:nvPr/>
        </p:nvGrpSpPr>
        <p:grpSpPr>
          <a:xfrm>
            <a:off x="320040" y="1179138"/>
            <a:ext cx="11400536" cy="5488554"/>
            <a:chOff x="283464" y="182442"/>
            <a:chExt cx="11400536" cy="5488554"/>
          </a:xfrm>
        </p:grpSpPr>
        <p:sp>
          <p:nvSpPr>
            <p:cNvPr id="4" name="Rectangle 3"/>
            <p:cNvSpPr/>
            <p:nvPr/>
          </p:nvSpPr>
          <p:spPr>
            <a:xfrm>
              <a:off x="4649460" y="201167"/>
              <a:ext cx="7034540" cy="54698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dirty="0" smtClean="0">
                  <a:solidFill>
                    <a:schemeClr val="accent1">
                      <a:lumMod val="75000"/>
                    </a:schemeClr>
                  </a:solidFill>
                </a:rPr>
                <a:t>Stream 4: European PILOT</a:t>
              </a:r>
              <a:endParaRPr lang="en-US" b="1" dirty="0">
                <a:solidFill>
                  <a:schemeClr val="accent1">
                    <a:lumMod val="75000"/>
                  </a:schemeClr>
                </a:solidFill>
              </a:endParaRPr>
            </a:p>
          </p:txBody>
        </p:sp>
        <p:sp>
          <p:nvSpPr>
            <p:cNvPr id="5" name="Rectangle 4"/>
            <p:cNvSpPr/>
            <p:nvPr/>
          </p:nvSpPr>
          <p:spPr>
            <a:xfrm>
              <a:off x="283465" y="4162728"/>
              <a:ext cx="4297679" cy="150826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b="1" dirty="0" smtClean="0">
                  <a:solidFill>
                    <a:schemeClr val="accent1">
                      <a:lumMod val="75000"/>
                    </a:schemeClr>
                  </a:solidFill>
                </a:rPr>
                <a:t>Stream 3: European RISC-V Accelerators</a:t>
              </a:r>
              <a:endParaRPr lang="en-US" b="1" dirty="0">
                <a:solidFill>
                  <a:schemeClr val="accent1">
                    <a:lumMod val="75000"/>
                  </a:schemeClr>
                </a:solidFill>
              </a:endParaRPr>
            </a:p>
          </p:txBody>
        </p:sp>
        <p:sp>
          <p:nvSpPr>
            <p:cNvPr id="6" name="Rectangle 5"/>
            <p:cNvSpPr/>
            <p:nvPr/>
          </p:nvSpPr>
          <p:spPr>
            <a:xfrm>
              <a:off x="283464" y="201167"/>
              <a:ext cx="4297680" cy="389785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accent1">
                      <a:lumMod val="75000"/>
                    </a:schemeClr>
                  </a:solidFill>
                </a:rPr>
                <a:t>Stream 2: PILOT SW Stack</a:t>
              </a:r>
              <a:endParaRPr lang="en-US" b="1" dirty="0">
                <a:solidFill>
                  <a:schemeClr val="accent1">
                    <a:lumMod val="75000"/>
                  </a:schemeClr>
                </a:solidFill>
              </a:endParaRPr>
            </a:p>
          </p:txBody>
        </p:sp>
        <p:sp>
          <p:nvSpPr>
            <p:cNvPr id="7" name="Rectangle 6"/>
            <p:cNvSpPr/>
            <p:nvPr/>
          </p:nvSpPr>
          <p:spPr>
            <a:xfrm>
              <a:off x="493986" y="3585351"/>
              <a:ext cx="3986574" cy="456829"/>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Toolchain</a:t>
              </a:r>
              <a:r>
                <a:rPr lang="en-US" sz="1200" b="1" dirty="0" smtClean="0">
                  <a:solidFill>
                    <a:schemeClr val="tx1"/>
                  </a:solidFill>
                </a:rPr>
                <a:t>:</a:t>
              </a:r>
              <a:endParaRPr lang="en-US" sz="1200" b="1" dirty="0">
                <a:solidFill>
                  <a:schemeClr val="tx1"/>
                </a:solidFill>
              </a:endParaRPr>
            </a:p>
          </p:txBody>
        </p:sp>
        <p:sp>
          <p:nvSpPr>
            <p:cNvPr id="8" name="Rectangle 7"/>
            <p:cNvSpPr/>
            <p:nvPr/>
          </p:nvSpPr>
          <p:spPr>
            <a:xfrm>
              <a:off x="493986" y="2888290"/>
              <a:ext cx="3986574" cy="669813"/>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System SW</a:t>
              </a:r>
              <a:r>
                <a:rPr lang="en-US" sz="1200" b="1" dirty="0" smtClean="0">
                  <a:solidFill>
                    <a:schemeClr val="tx1"/>
                  </a:solidFill>
                </a:rPr>
                <a:t>: </a:t>
              </a:r>
              <a:endParaRPr lang="en-US" sz="1200" b="1" dirty="0">
                <a:solidFill>
                  <a:schemeClr val="tx1"/>
                </a:solidFill>
              </a:endParaRPr>
            </a:p>
          </p:txBody>
        </p:sp>
        <p:sp>
          <p:nvSpPr>
            <p:cNvPr id="9" name="Rectangle 8"/>
            <p:cNvSpPr/>
            <p:nvPr/>
          </p:nvSpPr>
          <p:spPr>
            <a:xfrm>
              <a:off x="493986" y="2412901"/>
              <a:ext cx="3986574" cy="456829"/>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Runtime &amp;</a:t>
              </a:r>
            </a:p>
            <a:p>
              <a:r>
                <a:rPr lang="en-US" sz="1200" b="1" dirty="0" smtClean="0">
                  <a:solidFill>
                    <a:schemeClr val="accent1">
                      <a:lumMod val="75000"/>
                    </a:schemeClr>
                  </a:solidFill>
                </a:rPr>
                <a:t>Schedulers</a:t>
              </a:r>
              <a:r>
                <a:rPr lang="en-US" sz="1200" b="1" dirty="0" smtClean="0">
                  <a:solidFill>
                    <a:schemeClr val="tx1"/>
                  </a:solidFill>
                </a:rPr>
                <a:t>:</a:t>
              </a:r>
              <a:endParaRPr lang="en-US" sz="1200" b="1" dirty="0">
                <a:solidFill>
                  <a:schemeClr val="tx1"/>
                </a:solidFill>
              </a:endParaRPr>
            </a:p>
          </p:txBody>
        </p:sp>
        <p:sp>
          <p:nvSpPr>
            <p:cNvPr id="10" name="Rectangle 9"/>
            <p:cNvSpPr/>
            <p:nvPr/>
          </p:nvSpPr>
          <p:spPr>
            <a:xfrm>
              <a:off x="493986" y="1937511"/>
              <a:ext cx="3986574" cy="456829"/>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AI Framework</a:t>
              </a:r>
              <a:r>
                <a:rPr lang="en-US" sz="1200" b="1" dirty="0" smtClean="0">
                  <a:solidFill>
                    <a:schemeClr val="tx1"/>
                  </a:solidFill>
                </a:rPr>
                <a:t>:</a:t>
              </a:r>
              <a:endParaRPr lang="en-US" sz="1200" b="1" dirty="0">
                <a:solidFill>
                  <a:schemeClr val="tx1"/>
                </a:solidFill>
              </a:endParaRPr>
            </a:p>
          </p:txBody>
        </p:sp>
        <p:sp>
          <p:nvSpPr>
            <p:cNvPr id="11" name="Rectangle 10"/>
            <p:cNvSpPr/>
            <p:nvPr/>
          </p:nvSpPr>
          <p:spPr>
            <a:xfrm>
              <a:off x="493986" y="1282821"/>
              <a:ext cx="3986574" cy="635654"/>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SW Libraries</a:t>
              </a:r>
              <a:r>
                <a:rPr lang="en-US" sz="1200" b="1" dirty="0" smtClean="0">
                  <a:solidFill>
                    <a:schemeClr val="tx1"/>
                  </a:solidFill>
                </a:rPr>
                <a:t>:</a:t>
              </a:r>
              <a:endParaRPr lang="en-US" sz="1200" b="1" dirty="0">
                <a:solidFill>
                  <a:schemeClr val="tx1"/>
                </a:solidFill>
              </a:endParaRPr>
            </a:p>
          </p:txBody>
        </p:sp>
        <p:sp>
          <p:nvSpPr>
            <p:cNvPr id="12" name="Rectangle 11"/>
            <p:cNvSpPr/>
            <p:nvPr/>
          </p:nvSpPr>
          <p:spPr>
            <a:xfrm>
              <a:off x="493986" y="807432"/>
              <a:ext cx="3986574" cy="456829"/>
            </a:xfrm>
            <a:prstGeom prst="rect">
              <a:avLst/>
            </a:prstGeom>
            <a:solidFill>
              <a:schemeClr val="bg1">
                <a:lumMod val="85000"/>
              </a:schemeClr>
            </a:solidFill>
            <a:effectLst/>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1200" b="1" dirty="0" smtClean="0">
                  <a:solidFill>
                    <a:schemeClr val="accent1">
                      <a:lumMod val="75000"/>
                    </a:schemeClr>
                  </a:solidFill>
                </a:rPr>
                <a:t>Applications</a:t>
              </a:r>
              <a:r>
                <a:rPr lang="en-US" sz="1200" b="1" dirty="0" smtClean="0">
                  <a:solidFill>
                    <a:schemeClr val="tx1"/>
                  </a:solidFill>
                </a:rPr>
                <a:t>:</a:t>
              </a:r>
              <a:endParaRPr lang="en-US" sz="1200" b="1" dirty="0">
                <a:solidFill>
                  <a:schemeClr val="tx1"/>
                </a:solidFill>
              </a:endParaRPr>
            </a:p>
          </p:txBody>
        </p:sp>
        <p:sp>
          <p:nvSpPr>
            <p:cNvPr id="13" name="TextBox 12"/>
            <p:cNvSpPr txBox="1"/>
            <p:nvPr/>
          </p:nvSpPr>
          <p:spPr>
            <a:xfrm>
              <a:off x="1448957" y="807432"/>
              <a:ext cx="1003896" cy="523220"/>
            </a:xfrm>
            <a:prstGeom prst="rect">
              <a:avLst/>
            </a:prstGeom>
            <a:noFill/>
          </p:spPr>
          <p:txBody>
            <a:bodyPr wrap="square" rtlCol="0">
              <a:spAutoFit/>
            </a:bodyPr>
            <a:lstStyle/>
            <a:p>
              <a:pPr algn="ctr"/>
              <a:r>
                <a:rPr lang="en-US" sz="1400" b="1" dirty="0" smtClean="0"/>
                <a:t>GROMACS</a:t>
              </a:r>
            </a:p>
            <a:p>
              <a:pPr algn="ctr"/>
              <a:r>
                <a:rPr lang="en-US" sz="1400" b="1" dirty="0" smtClean="0"/>
                <a:t>EC-EARTH</a:t>
              </a:r>
              <a:endParaRPr lang="en-US" sz="1400" b="1" dirty="0"/>
            </a:p>
          </p:txBody>
        </p:sp>
        <p:sp>
          <p:nvSpPr>
            <p:cNvPr id="14" name="Rounded Rectangle 13"/>
            <p:cNvSpPr/>
            <p:nvPr/>
          </p:nvSpPr>
          <p:spPr>
            <a:xfrm>
              <a:off x="1502664" y="525516"/>
              <a:ext cx="1463040" cy="383803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017520" y="525516"/>
              <a:ext cx="1463040" cy="3911181"/>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18346" y="774236"/>
              <a:ext cx="1003896" cy="523220"/>
            </a:xfrm>
            <a:prstGeom prst="rect">
              <a:avLst/>
            </a:prstGeom>
            <a:noFill/>
          </p:spPr>
          <p:txBody>
            <a:bodyPr wrap="square" rtlCol="0">
              <a:spAutoFit/>
            </a:bodyPr>
            <a:lstStyle/>
            <a:p>
              <a:pPr algn="ctr"/>
              <a:r>
                <a:rPr lang="en-US" sz="1400" b="1" dirty="0" smtClean="0"/>
                <a:t>Video</a:t>
              </a:r>
            </a:p>
            <a:p>
              <a:pPr algn="ctr"/>
              <a:r>
                <a:rPr lang="en-US" sz="1400" b="1" dirty="0" smtClean="0"/>
                <a:t>BERT</a:t>
              </a:r>
              <a:endParaRPr lang="en-US" sz="1400" b="1" dirty="0"/>
            </a:p>
          </p:txBody>
        </p:sp>
        <p:sp>
          <p:nvSpPr>
            <p:cNvPr id="17" name="Rounded Rectangle 16"/>
            <p:cNvSpPr/>
            <p:nvPr/>
          </p:nvSpPr>
          <p:spPr>
            <a:xfrm>
              <a:off x="2474189" y="853559"/>
              <a:ext cx="941173" cy="370476"/>
            </a:xfrm>
            <a:prstGeom prst="roundRect">
              <a:avLst/>
            </a:prstGeom>
            <a:solidFill>
              <a:srgbClr val="D9D9D9"/>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MD + AI</a:t>
              </a:r>
            </a:p>
          </p:txBody>
        </p:sp>
        <p:sp>
          <p:nvSpPr>
            <p:cNvPr id="18" name="Rounded Rectangle 17"/>
            <p:cNvSpPr/>
            <p:nvPr/>
          </p:nvSpPr>
          <p:spPr>
            <a:xfrm>
              <a:off x="1502664" y="4202454"/>
              <a:ext cx="1463040" cy="23424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VEC </a:t>
              </a:r>
              <a:r>
                <a:rPr lang="en-US" dirty="0" err="1" smtClean="0"/>
                <a:t>Accel</a:t>
              </a:r>
              <a:endParaRPr lang="en-US" dirty="0"/>
            </a:p>
          </p:txBody>
        </p:sp>
        <p:sp>
          <p:nvSpPr>
            <p:cNvPr id="19" name="TextBox 18"/>
            <p:cNvSpPr txBox="1"/>
            <p:nvPr/>
          </p:nvSpPr>
          <p:spPr>
            <a:xfrm>
              <a:off x="3090700" y="512586"/>
              <a:ext cx="1293877" cy="307777"/>
            </a:xfrm>
            <a:prstGeom prst="rect">
              <a:avLst/>
            </a:prstGeom>
            <a:noFill/>
          </p:spPr>
          <p:txBody>
            <a:bodyPr wrap="square" rtlCol="0">
              <a:spAutoFit/>
            </a:bodyPr>
            <a:lstStyle/>
            <a:p>
              <a:pPr algn="ctr"/>
              <a:r>
                <a:rPr lang="en-US" sz="1400" b="1" dirty="0" smtClean="0"/>
                <a:t>ML/AI/Stencil</a:t>
              </a:r>
              <a:endParaRPr lang="en-US" sz="1400" b="1" dirty="0"/>
            </a:p>
          </p:txBody>
        </p:sp>
        <p:sp>
          <p:nvSpPr>
            <p:cNvPr id="20" name="TextBox 19"/>
            <p:cNvSpPr txBox="1"/>
            <p:nvPr/>
          </p:nvSpPr>
          <p:spPr>
            <a:xfrm>
              <a:off x="1691640" y="527700"/>
              <a:ext cx="1129313" cy="307777"/>
            </a:xfrm>
            <a:prstGeom prst="rect">
              <a:avLst/>
            </a:prstGeom>
            <a:noFill/>
          </p:spPr>
          <p:txBody>
            <a:bodyPr wrap="square" rtlCol="0">
              <a:spAutoFit/>
            </a:bodyPr>
            <a:lstStyle/>
            <a:p>
              <a:pPr algn="ctr"/>
              <a:r>
                <a:rPr lang="en-US" sz="1400" b="1" dirty="0" smtClean="0"/>
                <a:t>HPC Vector</a:t>
              </a:r>
              <a:endParaRPr lang="en-US" sz="1400" b="1" dirty="0"/>
            </a:p>
          </p:txBody>
        </p:sp>
        <p:sp>
          <p:nvSpPr>
            <p:cNvPr id="21" name="Rounded Rectangle 20"/>
            <p:cNvSpPr/>
            <p:nvPr/>
          </p:nvSpPr>
          <p:spPr>
            <a:xfrm>
              <a:off x="3594557" y="1306901"/>
              <a:ext cx="841297" cy="17962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Video</a:t>
              </a:r>
              <a:endParaRPr lang="en-US" sz="1600" b="1" dirty="0">
                <a:solidFill>
                  <a:schemeClr val="tx1"/>
                </a:solidFill>
              </a:endParaRPr>
            </a:p>
          </p:txBody>
        </p:sp>
        <p:sp>
          <p:nvSpPr>
            <p:cNvPr id="22" name="Rounded Rectangle 21"/>
            <p:cNvSpPr/>
            <p:nvPr/>
          </p:nvSpPr>
          <p:spPr>
            <a:xfrm>
              <a:off x="2363990" y="1299673"/>
              <a:ext cx="1188720" cy="17306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FFT</a:t>
              </a:r>
              <a:endParaRPr lang="en-US" sz="1600" b="1" dirty="0">
                <a:solidFill>
                  <a:schemeClr val="tx1"/>
                </a:solidFill>
              </a:endParaRPr>
            </a:p>
          </p:txBody>
        </p:sp>
        <p:sp>
          <p:nvSpPr>
            <p:cNvPr id="23" name="Rounded Rectangle 22"/>
            <p:cNvSpPr/>
            <p:nvPr/>
          </p:nvSpPr>
          <p:spPr>
            <a:xfrm>
              <a:off x="1523189" y="1728883"/>
              <a:ext cx="2926080" cy="17306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Neural Net</a:t>
              </a:r>
              <a:endParaRPr lang="en-US" sz="1600" b="1" dirty="0">
                <a:solidFill>
                  <a:schemeClr val="tx1"/>
                </a:solidFill>
              </a:endParaRPr>
            </a:p>
          </p:txBody>
        </p:sp>
        <p:sp>
          <p:nvSpPr>
            <p:cNvPr id="24" name="Rounded Rectangle 23"/>
            <p:cNvSpPr/>
            <p:nvPr/>
          </p:nvSpPr>
          <p:spPr>
            <a:xfrm>
              <a:off x="2232293" y="2177772"/>
              <a:ext cx="1463040" cy="17306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Tensorflow</a:t>
              </a:r>
              <a:endParaRPr lang="en-US" sz="1600" b="1" dirty="0">
                <a:solidFill>
                  <a:schemeClr val="tx1"/>
                </a:solidFill>
              </a:endParaRPr>
            </a:p>
          </p:txBody>
        </p:sp>
        <p:sp>
          <p:nvSpPr>
            <p:cNvPr id="25" name="Rounded Rectangle 24"/>
            <p:cNvSpPr/>
            <p:nvPr/>
          </p:nvSpPr>
          <p:spPr>
            <a:xfrm>
              <a:off x="2363990" y="1497436"/>
              <a:ext cx="1188720" cy="17962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BLIS</a:t>
              </a:r>
              <a:endParaRPr lang="en-US" sz="1600" b="1" dirty="0">
                <a:solidFill>
                  <a:schemeClr val="tx1"/>
                </a:solidFill>
              </a:endParaRPr>
            </a:p>
          </p:txBody>
        </p:sp>
        <p:sp>
          <p:nvSpPr>
            <p:cNvPr id="26" name="Rounded Rectangle 25"/>
            <p:cNvSpPr/>
            <p:nvPr/>
          </p:nvSpPr>
          <p:spPr>
            <a:xfrm>
              <a:off x="1536192" y="2409164"/>
              <a:ext cx="548640" cy="18673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MPI</a:t>
              </a:r>
              <a:endParaRPr lang="en-US" sz="1600" b="1" dirty="0">
                <a:solidFill>
                  <a:schemeClr val="tx1"/>
                </a:solidFill>
              </a:endParaRPr>
            </a:p>
          </p:txBody>
        </p:sp>
        <p:sp>
          <p:nvSpPr>
            <p:cNvPr id="27" name="Rounded Rectangle 26"/>
            <p:cNvSpPr/>
            <p:nvPr/>
          </p:nvSpPr>
          <p:spPr>
            <a:xfrm>
              <a:off x="1536192" y="2659602"/>
              <a:ext cx="54864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DLB</a:t>
              </a:r>
              <a:endParaRPr lang="en-US" sz="1600" b="1" dirty="0">
                <a:solidFill>
                  <a:schemeClr val="tx1"/>
                </a:solidFill>
              </a:endParaRPr>
            </a:p>
          </p:txBody>
        </p:sp>
        <p:sp>
          <p:nvSpPr>
            <p:cNvPr id="28" name="Rounded Rectangle 27"/>
            <p:cNvSpPr/>
            <p:nvPr/>
          </p:nvSpPr>
          <p:spPr>
            <a:xfrm>
              <a:off x="2432705" y="2439756"/>
              <a:ext cx="109728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OpenMP</a:t>
              </a:r>
              <a:endParaRPr lang="en-US" sz="1600" b="1" dirty="0">
                <a:solidFill>
                  <a:schemeClr val="tx1"/>
                </a:solidFill>
              </a:endParaRPr>
            </a:p>
          </p:txBody>
        </p:sp>
        <p:sp>
          <p:nvSpPr>
            <p:cNvPr id="29" name="Rounded Rectangle 28"/>
            <p:cNvSpPr/>
            <p:nvPr/>
          </p:nvSpPr>
          <p:spPr>
            <a:xfrm>
              <a:off x="2173724" y="2659602"/>
              <a:ext cx="77724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TAMPI</a:t>
              </a:r>
              <a:endParaRPr lang="en-US" sz="1600" b="1" dirty="0">
                <a:solidFill>
                  <a:schemeClr val="tx1"/>
                </a:solidFill>
              </a:endParaRPr>
            </a:p>
          </p:txBody>
        </p:sp>
        <p:sp>
          <p:nvSpPr>
            <p:cNvPr id="30" name="Rounded Rectangle 29"/>
            <p:cNvSpPr/>
            <p:nvPr/>
          </p:nvSpPr>
          <p:spPr>
            <a:xfrm>
              <a:off x="1527048" y="2906303"/>
              <a:ext cx="292608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BeeGFS</a:t>
              </a:r>
              <a:endParaRPr lang="en-US" sz="1600" b="1" dirty="0">
                <a:solidFill>
                  <a:schemeClr val="tx1"/>
                </a:solidFill>
              </a:endParaRPr>
            </a:p>
          </p:txBody>
        </p:sp>
        <p:sp>
          <p:nvSpPr>
            <p:cNvPr id="31" name="Rounded Rectangle 30"/>
            <p:cNvSpPr/>
            <p:nvPr/>
          </p:nvSpPr>
          <p:spPr>
            <a:xfrm>
              <a:off x="1529284" y="3116431"/>
              <a:ext cx="292608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SLURM</a:t>
              </a:r>
              <a:endParaRPr lang="en-US" sz="1600" b="1" dirty="0">
                <a:solidFill>
                  <a:schemeClr val="tx1"/>
                </a:solidFill>
              </a:endParaRPr>
            </a:p>
          </p:txBody>
        </p:sp>
        <p:sp>
          <p:nvSpPr>
            <p:cNvPr id="32" name="Rounded Rectangle 31"/>
            <p:cNvSpPr/>
            <p:nvPr/>
          </p:nvSpPr>
          <p:spPr>
            <a:xfrm>
              <a:off x="2173592" y="3345045"/>
              <a:ext cx="164592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Boot, Drivers, Linux</a:t>
              </a:r>
              <a:endParaRPr lang="en-US" sz="1400" b="1" dirty="0">
                <a:solidFill>
                  <a:schemeClr val="tx1"/>
                </a:solidFill>
              </a:endParaRPr>
            </a:p>
          </p:txBody>
        </p:sp>
        <p:sp>
          <p:nvSpPr>
            <p:cNvPr id="33" name="Rounded Rectangle 32"/>
            <p:cNvSpPr/>
            <p:nvPr/>
          </p:nvSpPr>
          <p:spPr>
            <a:xfrm>
              <a:off x="1912253" y="3603364"/>
              <a:ext cx="210312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Inference Engine</a:t>
              </a:r>
              <a:endParaRPr lang="en-US" sz="1600" b="1" dirty="0">
                <a:solidFill>
                  <a:schemeClr val="tx1"/>
                </a:solidFill>
              </a:endParaRPr>
            </a:p>
          </p:txBody>
        </p:sp>
        <p:sp>
          <p:nvSpPr>
            <p:cNvPr id="34" name="Rounded Rectangle 33"/>
            <p:cNvSpPr/>
            <p:nvPr/>
          </p:nvSpPr>
          <p:spPr>
            <a:xfrm>
              <a:off x="1919180" y="3822772"/>
              <a:ext cx="210312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LLVM </a:t>
              </a:r>
              <a:endParaRPr lang="en-US" sz="1600" b="1" dirty="0">
                <a:solidFill>
                  <a:schemeClr val="tx1"/>
                </a:solidFill>
              </a:endParaRPr>
            </a:p>
          </p:txBody>
        </p:sp>
        <p:sp>
          <p:nvSpPr>
            <p:cNvPr id="35" name="Rounded Rectangle 34"/>
            <p:cNvSpPr/>
            <p:nvPr/>
          </p:nvSpPr>
          <p:spPr>
            <a:xfrm>
              <a:off x="3736431" y="2179113"/>
              <a:ext cx="685800" cy="17962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Dace</a:t>
              </a:r>
              <a:endParaRPr lang="en-US" sz="1600" b="1" dirty="0">
                <a:solidFill>
                  <a:schemeClr val="tx1"/>
                </a:solidFill>
              </a:endParaRPr>
            </a:p>
          </p:txBody>
        </p:sp>
        <p:sp>
          <p:nvSpPr>
            <p:cNvPr id="36" name="Rounded Rectangle 35"/>
            <p:cNvSpPr/>
            <p:nvPr/>
          </p:nvSpPr>
          <p:spPr>
            <a:xfrm>
              <a:off x="3142071" y="1958384"/>
              <a:ext cx="1280160" cy="1828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Tarantella</a:t>
              </a:r>
              <a:endParaRPr lang="en-US" sz="1600" b="1" dirty="0">
                <a:solidFill>
                  <a:schemeClr val="tx1"/>
                </a:solidFill>
              </a:endParaRPr>
            </a:p>
          </p:txBody>
        </p:sp>
        <p:grpSp>
          <p:nvGrpSpPr>
            <p:cNvPr id="37" name="Group 36"/>
            <p:cNvGrpSpPr/>
            <p:nvPr/>
          </p:nvGrpSpPr>
          <p:grpSpPr>
            <a:xfrm>
              <a:off x="1831305" y="4569844"/>
              <a:ext cx="785110" cy="792624"/>
              <a:chOff x="1962955" y="4575558"/>
              <a:chExt cx="785110" cy="792624"/>
            </a:xfrm>
          </p:grpSpPr>
          <p:pic>
            <p:nvPicPr>
              <p:cNvPr id="38"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VEC</a:t>
                </a:r>
                <a:endParaRPr lang="en-US" sz="1700" b="1" dirty="0"/>
              </a:p>
            </p:txBody>
          </p:sp>
        </p:grpSp>
        <p:cxnSp>
          <p:nvCxnSpPr>
            <p:cNvPr id="40" name="Straight Connector 39"/>
            <p:cNvCxnSpPr/>
            <p:nvPr/>
          </p:nvCxnSpPr>
          <p:spPr>
            <a:xfrm flipH="1" flipV="1">
              <a:off x="1533398" y="4436697"/>
              <a:ext cx="404177" cy="7449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18" idx="3"/>
            </p:cNvCxnSpPr>
            <p:nvPr/>
          </p:nvCxnSpPr>
          <p:spPr>
            <a:xfrm flipV="1">
              <a:off x="2514966" y="4319576"/>
              <a:ext cx="450738" cy="86202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5505329" y="4250475"/>
              <a:ext cx="1736203" cy="1033405"/>
              <a:chOff x="6221258" y="4627052"/>
              <a:chExt cx="1736203" cy="1033405"/>
            </a:xfrm>
          </p:grpSpPr>
          <p:sp>
            <p:nvSpPr>
              <p:cNvPr id="43" name="Rounded Rectangle 42"/>
              <p:cNvSpPr/>
              <p:nvPr/>
            </p:nvSpPr>
            <p:spPr>
              <a:xfrm>
                <a:off x="6221258" y="4627052"/>
                <a:ext cx="1736203" cy="103340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6624758" y="4664491"/>
                <a:ext cx="457200" cy="457200"/>
                <a:chOff x="1962955" y="4575558"/>
                <a:chExt cx="785110" cy="792624"/>
              </a:xfrm>
            </p:grpSpPr>
            <p:pic>
              <p:nvPicPr>
                <p:cNvPr id="54"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55" name="Rounded Rectangle 54"/>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45" name="Group 44"/>
              <p:cNvGrpSpPr/>
              <p:nvPr/>
            </p:nvGrpSpPr>
            <p:grpSpPr>
              <a:xfrm>
                <a:off x="6623078" y="5163262"/>
                <a:ext cx="457200" cy="457200"/>
                <a:chOff x="1962955" y="4575558"/>
                <a:chExt cx="785110" cy="792624"/>
              </a:xfrm>
            </p:grpSpPr>
            <p:pic>
              <p:nvPicPr>
                <p:cNvPr id="52"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46" name="Group 45"/>
              <p:cNvGrpSpPr/>
              <p:nvPr/>
            </p:nvGrpSpPr>
            <p:grpSpPr>
              <a:xfrm>
                <a:off x="7173174" y="4667074"/>
                <a:ext cx="457200" cy="457200"/>
                <a:chOff x="1962955" y="4575558"/>
                <a:chExt cx="785110" cy="792624"/>
              </a:xfrm>
            </p:grpSpPr>
            <p:pic>
              <p:nvPicPr>
                <p:cNvPr id="50"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51" name="Rounded Rectangle 50"/>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47" name="Group 46"/>
              <p:cNvGrpSpPr/>
              <p:nvPr/>
            </p:nvGrpSpPr>
            <p:grpSpPr>
              <a:xfrm>
                <a:off x="7173174" y="5168086"/>
                <a:ext cx="457200" cy="457200"/>
                <a:chOff x="1962955" y="4575558"/>
                <a:chExt cx="785110" cy="792624"/>
              </a:xfrm>
            </p:grpSpPr>
            <p:pic>
              <p:nvPicPr>
                <p:cNvPr id="48"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grpSp>
          <p:nvGrpSpPr>
            <p:cNvPr id="56" name="Group 55"/>
            <p:cNvGrpSpPr/>
            <p:nvPr/>
          </p:nvGrpSpPr>
          <p:grpSpPr>
            <a:xfrm>
              <a:off x="4878186" y="481139"/>
              <a:ext cx="2871697" cy="2631615"/>
              <a:chOff x="5310773" y="1557996"/>
              <a:chExt cx="3495675" cy="2971800"/>
            </a:xfrm>
          </p:grpSpPr>
          <p:pic>
            <p:nvPicPr>
              <p:cNvPr id="57" name="Picture 56"/>
              <p:cNvPicPr>
                <a:picLocks noChangeAspect="1"/>
              </p:cNvPicPr>
              <p:nvPr/>
            </p:nvPicPr>
            <p:blipFill>
              <a:blip r:embed="rId5"/>
              <a:stretch>
                <a:fillRect/>
              </a:stretch>
            </p:blipFill>
            <p:spPr>
              <a:xfrm>
                <a:off x="5310773" y="1557996"/>
                <a:ext cx="3495675" cy="2971800"/>
              </a:xfrm>
              <a:prstGeom prst="rect">
                <a:avLst/>
              </a:prstGeom>
            </p:spPr>
          </p:pic>
          <p:grpSp>
            <p:nvGrpSpPr>
              <p:cNvPr id="58" name="Group 57"/>
              <p:cNvGrpSpPr/>
              <p:nvPr/>
            </p:nvGrpSpPr>
            <p:grpSpPr>
              <a:xfrm rot="19722931">
                <a:off x="6567717" y="2661434"/>
                <a:ext cx="502105" cy="314016"/>
                <a:chOff x="7957461" y="4646559"/>
                <a:chExt cx="1736203" cy="1033405"/>
              </a:xfrm>
            </p:grpSpPr>
            <p:sp>
              <p:nvSpPr>
                <p:cNvPr id="73" name="Rounded Rectangle 72"/>
                <p:cNvSpPr/>
                <p:nvPr/>
              </p:nvSpPr>
              <p:spPr>
                <a:xfrm>
                  <a:off x="7957461" y="4646559"/>
                  <a:ext cx="1736203" cy="103340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8360961" y="4683998"/>
                  <a:ext cx="457200" cy="457200"/>
                  <a:chOff x="1962955" y="4575558"/>
                  <a:chExt cx="785110" cy="792624"/>
                </a:xfrm>
              </p:grpSpPr>
              <p:pic>
                <p:nvPicPr>
                  <p:cNvPr id="84"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85" name="Rounded Rectangle 84"/>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75" name="Group 74"/>
                <p:cNvGrpSpPr/>
                <p:nvPr/>
              </p:nvGrpSpPr>
              <p:grpSpPr>
                <a:xfrm>
                  <a:off x="8359281" y="5182769"/>
                  <a:ext cx="457200" cy="457200"/>
                  <a:chOff x="1962955" y="4575558"/>
                  <a:chExt cx="785110" cy="792624"/>
                </a:xfrm>
              </p:grpSpPr>
              <p:pic>
                <p:nvPicPr>
                  <p:cNvPr id="82"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83" name="Rounded Rectangle 82"/>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76" name="Group 75"/>
                <p:cNvGrpSpPr/>
                <p:nvPr/>
              </p:nvGrpSpPr>
              <p:grpSpPr>
                <a:xfrm>
                  <a:off x="8909377" y="4686581"/>
                  <a:ext cx="457200" cy="457200"/>
                  <a:chOff x="1962955" y="4575558"/>
                  <a:chExt cx="785110" cy="792624"/>
                </a:xfrm>
              </p:grpSpPr>
              <p:pic>
                <p:nvPicPr>
                  <p:cNvPr id="80"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77" name="Group 76"/>
                <p:cNvGrpSpPr/>
                <p:nvPr/>
              </p:nvGrpSpPr>
              <p:grpSpPr>
                <a:xfrm>
                  <a:off x="8909377" y="5187593"/>
                  <a:ext cx="457200" cy="457200"/>
                  <a:chOff x="1962955" y="4575558"/>
                  <a:chExt cx="785110" cy="792624"/>
                </a:xfrm>
              </p:grpSpPr>
              <p:pic>
                <p:nvPicPr>
                  <p:cNvPr id="78"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79" name="Rounded Rectangle 78"/>
                  <p:cNvSpPr/>
                  <p:nvPr/>
                </p:nvSpPr>
                <p:spPr>
                  <a:xfrm>
                    <a:off x="2036744" y="4706694"/>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grpSp>
            <p:nvGrpSpPr>
              <p:cNvPr id="59" name="Group 58"/>
              <p:cNvGrpSpPr/>
              <p:nvPr/>
            </p:nvGrpSpPr>
            <p:grpSpPr>
              <a:xfrm rot="19722931">
                <a:off x="7073983" y="2389082"/>
                <a:ext cx="502105" cy="314016"/>
                <a:chOff x="7957461" y="4646559"/>
                <a:chExt cx="1736203" cy="1033405"/>
              </a:xfrm>
            </p:grpSpPr>
            <p:sp>
              <p:nvSpPr>
                <p:cNvPr id="60" name="Rounded Rectangle 59"/>
                <p:cNvSpPr/>
                <p:nvPr/>
              </p:nvSpPr>
              <p:spPr>
                <a:xfrm>
                  <a:off x="7957461" y="4646559"/>
                  <a:ext cx="1736203" cy="103340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8360961" y="4683998"/>
                  <a:ext cx="457200" cy="457200"/>
                  <a:chOff x="1962955" y="4575558"/>
                  <a:chExt cx="785110" cy="792624"/>
                </a:xfrm>
              </p:grpSpPr>
              <p:pic>
                <p:nvPicPr>
                  <p:cNvPr id="71"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72" name="Rounded Rectangle 71"/>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62" name="Group 61"/>
                <p:cNvGrpSpPr/>
                <p:nvPr/>
              </p:nvGrpSpPr>
              <p:grpSpPr>
                <a:xfrm>
                  <a:off x="8359281" y="5182769"/>
                  <a:ext cx="457200" cy="457200"/>
                  <a:chOff x="1962955" y="4575558"/>
                  <a:chExt cx="785110" cy="792624"/>
                </a:xfrm>
              </p:grpSpPr>
              <p:pic>
                <p:nvPicPr>
                  <p:cNvPr id="69"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69"/>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63" name="Group 62"/>
                <p:cNvGrpSpPr/>
                <p:nvPr/>
              </p:nvGrpSpPr>
              <p:grpSpPr>
                <a:xfrm>
                  <a:off x="8909377" y="4686581"/>
                  <a:ext cx="457200" cy="457200"/>
                  <a:chOff x="1962955" y="4575558"/>
                  <a:chExt cx="785110" cy="792624"/>
                </a:xfrm>
              </p:grpSpPr>
              <p:pic>
                <p:nvPicPr>
                  <p:cNvPr id="67"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67"/>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64" name="Group 63"/>
                <p:cNvGrpSpPr/>
                <p:nvPr/>
              </p:nvGrpSpPr>
              <p:grpSpPr>
                <a:xfrm>
                  <a:off x="8909377" y="5187593"/>
                  <a:ext cx="457200" cy="457200"/>
                  <a:chOff x="1962955" y="4575558"/>
                  <a:chExt cx="785110" cy="792624"/>
                </a:xfrm>
              </p:grpSpPr>
              <p:pic>
                <p:nvPicPr>
                  <p:cNvPr id="65"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66" name="Rounded Rectangle 65"/>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grpSp>
        <p:sp>
          <p:nvSpPr>
            <p:cNvPr id="86" name="Right Arrow 85"/>
            <p:cNvSpPr/>
            <p:nvPr/>
          </p:nvSpPr>
          <p:spPr>
            <a:xfrm rot="21378029">
              <a:off x="2607357" y="4720480"/>
              <a:ext cx="2881228" cy="3542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3356485" y="4572000"/>
              <a:ext cx="785110" cy="792624"/>
              <a:chOff x="3361944" y="4582931"/>
              <a:chExt cx="785110" cy="792624"/>
            </a:xfrm>
          </p:grpSpPr>
          <p:pic>
            <p:nvPicPr>
              <p:cNvPr id="88"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944" y="4582931"/>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89" name="Rounded Rectangle 88"/>
              <p:cNvSpPr/>
              <p:nvPr/>
            </p:nvSpPr>
            <p:spPr>
              <a:xfrm>
                <a:off x="3435733" y="4714067"/>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MLS</a:t>
                </a:r>
                <a:endParaRPr lang="en-US" sz="1700" b="1" dirty="0"/>
              </a:p>
            </p:txBody>
          </p:sp>
        </p:grpSp>
        <p:cxnSp>
          <p:nvCxnSpPr>
            <p:cNvPr id="90" name="Straight Connector 89"/>
            <p:cNvCxnSpPr>
              <a:endCxn id="126" idx="1"/>
            </p:cNvCxnSpPr>
            <p:nvPr/>
          </p:nvCxnSpPr>
          <p:spPr>
            <a:xfrm flipH="1" flipV="1">
              <a:off x="3017520" y="4326164"/>
              <a:ext cx="446972" cy="90516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126" idx="3"/>
            </p:cNvCxnSpPr>
            <p:nvPr/>
          </p:nvCxnSpPr>
          <p:spPr>
            <a:xfrm flipV="1">
              <a:off x="4038994" y="4326164"/>
              <a:ext cx="441566" cy="90516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2" name="Right Arrow 91"/>
            <p:cNvSpPr/>
            <p:nvPr/>
          </p:nvSpPr>
          <p:spPr>
            <a:xfrm rot="19516010">
              <a:off x="4058024" y="4020363"/>
              <a:ext cx="1560076" cy="35427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p:cNvSpPr/>
            <p:nvPr/>
          </p:nvSpPr>
          <p:spPr>
            <a:xfrm rot="16200000">
              <a:off x="5896482" y="2125249"/>
              <a:ext cx="1487082" cy="35427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rot="16200000">
              <a:off x="4890221" y="2877486"/>
              <a:ext cx="2431009" cy="3542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5517733" y="3082586"/>
              <a:ext cx="1736203" cy="1033405"/>
              <a:chOff x="7957461" y="4646559"/>
              <a:chExt cx="1736203" cy="1033405"/>
            </a:xfrm>
          </p:grpSpPr>
          <p:sp>
            <p:nvSpPr>
              <p:cNvPr id="96" name="Rounded Rectangle 95"/>
              <p:cNvSpPr/>
              <p:nvPr/>
            </p:nvSpPr>
            <p:spPr>
              <a:xfrm>
                <a:off x="7957461" y="4646559"/>
                <a:ext cx="1736203" cy="103340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8360961" y="4683998"/>
                <a:ext cx="457200" cy="457200"/>
                <a:chOff x="1962955" y="4575558"/>
                <a:chExt cx="785110" cy="792624"/>
              </a:xfrm>
            </p:grpSpPr>
            <p:pic>
              <p:nvPicPr>
                <p:cNvPr id="107"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108" name="Rounded Rectangle 107"/>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98" name="Group 97"/>
              <p:cNvGrpSpPr/>
              <p:nvPr/>
            </p:nvGrpSpPr>
            <p:grpSpPr>
              <a:xfrm>
                <a:off x="8359281" y="5182769"/>
                <a:ext cx="457200" cy="457200"/>
                <a:chOff x="1962955" y="4575558"/>
                <a:chExt cx="785110" cy="792624"/>
              </a:xfrm>
            </p:grpSpPr>
            <p:pic>
              <p:nvPicPr>
                <p:cNvPr id="105"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106" name="Rounded Rectangle 105"/>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99" name="Group 98"/>
              <p:cNvGrpSpPr/>
              <p:nvPr/>
            </p:nvGrpSpPr>
            <p:grpSpPr>
              <a:xfrm>
                <a:off x="8909377" y="4686581"/>
                <a:ext cx="457200" cy="457200"/>
                <a:chOff x="1962955" y="4575558"/>
                <a:chExt cx="785110" cy="792624"/>
              </a:xfrm>
            </p:grpSpPr>
            <p:pic>
              <p:nvPicPr>
                <p:cNvPr id="103"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104" name="Rounded Rectangle 103"/>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nvGrpSpPr>
              <p:cNvPr id="100" name="Group 99"/>
              <p:cNvGrpSpPr/>
              <p:nvPr/>
            </p:nvGrpSpPr>
            <p:grpSpPr>
              <a:xfrm>
                <a:off x="8909377" y="5187593"/>
                <a:ext cx="457200" cy="457200"/>
                <a:chOff x="1962955" y="4575558"/>
                <a:chExt cx="785110" cy="792624"/>
              </a:xfrm>
            </p:grpSpPr>
            <p:pic>
              <p:nvPicPr>
                <p:cNvPr id="101" name="Picture 2" descr="https://lh4.googleusercontent.com/mx4DmKyfRBK3qrte0lthHAxDc5o7vnxvzX_Uei-4wY0GU-sYMTp1myqAMxB5pAd3-ou7A10ntz1mUQfnS-nW3hRsQHaFCVLWnycrlLfSJAX6v-hNClQ5_ND5KmL3mo6owGdgUibKIK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955" y="4575558"/>
                  <a:ext cx="785110" cy="792624"/>
                </a:xfrm>
                <a:prstGeom prst="rect">
                  <a:avLst/>
                </a:prstGeom>
                <a:noFill/>
                <a:extLst>
                  <a:ext uri="{909E8E84-426E-40DD-AFC4-6F175D3DCCD1}">
                    <a14:hiddenFill xmlns:a14="http://schemas.microsoft.com/office/drawing/2010/main">
                      <a:solidFill>
                        <a:srgbClr val="FFFFFF"/>
                      </a:solidFill>
                    </a14:hiddenFill>
                  </a:ext>
                </a:extLst>
              </p:spPr>
            </p:pic>
            <p:sp>
              <p:nvSpPr>
                <p:cNvPr id="102" name="Rounded Rectangle 101"/>
                <p:cNvSpPr/>
                <p:nvPr/>
              </p:nvSpPr>
              <p:spPr>
                <a:xfrm>
                  <a:off x="2036744" y="4706694"/>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b="1" dirty="0"/>
                </a:p>
              </p:txBody>
            </p:sp>
          </p:grpSp>
        </p:grpSp>
        <p:pic>
          <p:nvPicPr>
            <p:cNvPr id="109" name="Picture 108"/>
            <p:cNvPicPr>
              <a:picLocks noChangeAspect="1"/>
            </p:cNvPicPr>
            <p:nvPr/>
          </p:nvPicPr>
          <p:blipFill>
            <a:blip r:embed="rId7"/>
            <a:stretch>
              <a:fillRect/>
            </a:stretch>
          </p:blipFill>
          <p:spPr>
            <a:xfrm>
              <a:off x="8209027" y="1578749"/>
              <a:ext cx="2296195" cy="906997"/>
            </a:xfrm>
            <a:prstGeom prst="rect">
              <a:avLst/>
            </a:prstGeom>
          </p:spPr>
        </p:pic>
        <p:sp>
          <p:nvSpPr>
            <p:cNvPr id="110" name="TextBox 109"/>
            <p:cNvSpPr txBox="1"/>
            <p:nvPr/>
          </p:nvSpPr>
          <p:spPr>
            <a:xfrm>
              <a:off x="7749883" y="1709083"/>
              <a:ext cx="428917" cy="646331"/>
            </a:xfrm>
            <a:prstGeom prst="rect">
              <a:avLst/>
            </a:prstGeom>
            <a:noFill/>
          </p:spPr>
          <p:txBody>
            <a:bodyPr wrap="square" rtlCol="0">
              <a:spAutoFit/>
            </a:bodyPr>
            <a:lstStyle/>
            <a:p>
              <a:r>
                <a:rPr lang="en-US" sz="3600" dirty="0" smtClean="0"/>
                <a:t>+</a:t>
              </a:r>
              <a:endParaRPr lang="en-US" sz="3600" dirty="0"/>
            </a:p>
          </p:txBody>
        </p:sp>
        <p:sp>
          <p:nvSpPr>
            <p:cNvPr id="111" name="TextBox 110"/>
            <p:cNvSpPr txBox="1"/>
            <p:nvPr/>
          </p:nvSpPr>
          <p:spPr>
            <a:xfrm>
              <a:off x="8520225" y="959655"/>
              <a:ext cx="1984997" cy="646331"/>
            </a:xfrm>
            <a:prstGeom prst="rect">
              <a:avLst/>
            </a:prstGeom>
            <a:noFill/>
          </p:spPr>
          <p:txBody>
            <a:bodyPr wrap="square" rtlCol="0">
              <a:spAutoFit/>
            </a:bodyPr>
            <a:lstStyle/>
            <a:p>
              <a:r>
                <a:rPr lang="en-US" dirty="0" smtClean="0">
                  <a:solidFill>
                    <a:schemeClr val="bg1">
                      <a:lumMod val="50000"/>
                    </a:schemeClr>
                  </a:solidFill>
                </a:rPr>
                <a:t>Arm (Rhea, etc.) and/or x86 </a:t>
              </a:r>
              <a:r>
                <a:rPr lang="en-US" b="1" dirty="0" smtClean="0">
                  <a:solidFill>
                    <a:srgbClr val="0070C0"/>
                  </a:solidFill>
                </a:rPr>
                <a:t>host</a:t>
              </a:r>
              <a:endParaRPr lang="en-US" b="1" dirty="0">
                <a:solidFill>
                  <a:srgbClr val="0070C0"/>
                </a:solidFill>
              </a:endParaRPr>
            </a:p>
          </p:txBody>
        </p:sp>
        <p:sp>
          <p:nvSpPr>
            <p:cNvPr id="112" name="TextBox 111"/>
            <p:cNvSpPr txBox="1"/>
            <p:nvPr/>
          </p:nvSpPr>
          <p:spPr>
            <a:xfrm>
              <a:off x="4835016" y="182442"/>
              <a:ext cx="3101635" cy="307777"/>
            </a:xfrm>
            <a:prstGeom prst="rect">
              <a:avLst/>
            </a:prstGeom>
            <a:noFill/>
          </p:spPr>
          <p:txBody>
            <a:bodyPr wrap="square" rtlCol="0">
              <a:spAutoFit/>
            </a:bodyPr>
            <a:lstStyle/>
            <a:p>
              <a:r>
                <a:rPr lang="en-US" sz="1400" b="1" dirty="0" smtClean="0">
                  <a:solidFill>
                    <a:srgbClr val="0070C0"/>
                  </a:solidFill>
                </a:rPr>
                <a:t>Accelerator Chassis</a:t>
              </a:r>
              <a:endParaRPr lang="en-US" sz="1400" b="1" dirty="0">
                <a:solidFill>
                  <a:srgbClr val="0070C0"/>
                </a:solidFill>
              </a:endParaRPr>
            </a:p>
          </p:txBody>
        </p:sp>
        <p:sp>
          <p:nvSpPr>
            <p:cNvPr id="113" name="TextBox 112"/>
            <p:cNvSpPr txBox="1"/>
            <p:nvPr/>
          </p:nvSpPr>
          <p:spPr>
            <a:xfrm>
              <a:off x="5418590" y="5301665"/>
              <a:ext cx="3101635" cy="307777"/>
            </a:xfrm>
            <a:prstGeom prst="rect">
              <a:avLst/>
            </a:prstGeom>
            <a:noFill/>
          </p:spPr>
          <p:txBody>
            <a:bodyPr wrap="square" rtlCol="0">
              <a:spAutoFit/>
            </a:bodyPr>
            <a:lstStyle/>
            <a:p>
              <a:r>
                <a:rPr lang="en-US" sz="1400" b="1" dirty="0" smtClean="0">
                  <a:solidFill>
                    <a:schemeClr val="accent1">
                      <a:lumMod val="75000"/>
                    </a:schemeClr>
                  </a:solidFill>
                </a:rPr>
                <a:t>Accelerator PCB Cards</a:t>
              </a:r>
              <a:endParaRPr lang="en-US" sz="1400" b="1" dirty="0">
                <a:solidFill>
                  <a:schemeClr val="accent1">
                    <a:lumMod val="75000"/>
                  </a:schemeClr>
                </a:solidFill>
              </a:endParaRPr>
            </a:p>
          </p:txBody>
        </p:sp>
        <p:sp>
          <p:nvSpPr>
            <p:cNvPr id="114" name="TextBox 113"/>
            <p:cNvSpPr txBox="1"/>
            <p:nvPr/>
          </p:nvSpPr>
          <p:spPr>
            <a:xfrm>
              <a:off x="785981" y="4654209"/>
              <a:ext cx="1301210" cy="523220"/>
            </a:xfrm>
            <a:prstGeom prst="rect">
              <a:avLst/>
            </a:prstGeom>
            <a:noFill/>
          </p:spPr>
          <p:txBody>
            <a:bodyPr wrap="square" rtlCol="0">
              <a:spAutoFit/>
            </a:bodyPr>
            <a:lstStyle/>
            <a:p>
              <a:r>
                <a:rPr lang="en-US" sz="1400" b="1" dirty="0" smtClean="0">
                  <a:solidFill>
                    <a:schemeClr val="accent1">
                      <a:lumMod val="75000"/>
                    </a:schemeClr>
                  </a:solidFill>
                </a:rPr>
                <a:t>Accelerator Chips</a:t>
              </a:r>
              <a:endParaRPr lang="en-US" sz="1400" b="1" dirty="0">
                <a:solidFill>
                  <a:schemeClr val="accent1">
                    <a:lumMod val="75000"/>
                  </a:schemeClr>
                </a:solidFill>
              </a:endParaRPr>
            </a:p>
          </p:txBody>
        </p:sp>
        <p:grpSp>
          <p:nvGrpSpPr>
            <p:cNvPr id="115" name="Group 114"/>
            <p:cNvGrpSpPr/>
            <p:nvPr/>
          </p:nvGrpSpPr>
          <p:grpSpPr>
            <a:xfrm>
              <a:off x="7489097" y="3471456"/>
              <a:ext cx="2256048" cy="1741270"/>
              <a:chOff x="7548352" y="3206650"/>
              <a:chExt cx="2859352" cy="2092864"/>
            </a:xfrm>
          </p:grpSpPr>
          <p:pic>
            <p:nvPicPr>
              <p:cNvPr id="116" name="Picture 6" descr="https://lh5.googleusercontent.com/CC6A_HjLXGfplQPYmhjq9ud1hoHdCVa1J-7dmx_1sHL1NYu_6alj1gzzfr9q21YmUJQVfqb7BHS7S1g-pKRp1uxi5GlU1eNuoTAiGiLf8BPtnmx8tIxE8CiaEIBMHI5gqzScsY_BRy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76" t="34672" r="23578" b="18744"/>
              <a:stretch/>
            </p:blipFill>
            <p:spPr bwMode="auto">
              <a:xfrm>
                <a:off x="7659708" y="3206650"/>
                <a:ext cx="2747996" cy="176166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https://lh5.googleusercontent.com/CC6A_HjLXGfplQPYmhjq9ud1hoHdCVa1J-7dmx_1sHL1NYu_6alj1gzzfr9q21YmUJQVfqb7BHS7S1g-pKRp1uxi5GlU1eNuoTAiGiLf8BPtnmx8tIxE8CiaEIBMHI5gqzScsY_BRy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76" t="34672" r="23578" b="18744"/>
              <a:stretch/>
            </p:blipFill>
            <p:spPr bwMode="auto">
              <a:xfrm>
                <a:off x="7548352" y="3537852"/>
                <a:ext cx="2747996" cy="17616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10020750" y="3694438"/>
              <a:ext cx="1645919" cy="1741270"/>
              <a:chOff x="7548351" y="3206650"/>
              <a:chExt cx="2086066" cy="2092864"/>
            </a:xfrm>
          </p:grpSpPr>
          <p:pic>
            <p:nvPicPr>
              <p:cNvPr id="119" name="Picture 6" descr="https://lh5.googleusercontent.com/CC6A_HjLXGfplQPYmhjq9ud1hoHdCVa1J-7dmx_1sHL1NYu_6alj1gzzfr9q21YmUJQVfqb7BHS7S1g-pKRp1uxi5GlU1eNuoTAiGiLf8BPtnmx8tIxE8CiaEIBMHI5gqzScsY_BRy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75" t="34672" r="39867" b="18744"/>
              <a:stretch/>
            </p:blipFill>
            <p:spPr bwMode="auto">
              <a:xfrm>
                <a:off x="7659708" y="3206650"/>
                <a:ext cx="1970175" cy="176166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https://lh5.googleusercontent.com/CC6A_HjLXGfplQPYmhjq9ud1hoHdCVa1J-7dmx_1sHL1NYu_6alj1gzzfr9q21YmUJQVfqb7BHS7S1g-pKRp1uxi5GlU1eNuoTAiGiLf8BPtnmx8tIxE8CiaEIBMHI5gqzScsY_BRy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75" t="34672" r="37440" b="18744"/>
              <a:stretch/>
            </p:blipFill>
            <p:spPr bwMode="auto">
              <a:xfrm>
                <a:off x="7548351" y="3537852"/>
                <a:ext cx="2086066" cy="1761662"/>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Right Arrow 120"/>
            <p:cNvSpPr/>
            <p:nvPr/>
          </p:nvSpPr>
          <p:spPr>
            <a:xfrm rot="2903794">
              <a:off x="6959189" y="2761499"/>
              <a:ext cx="1826584" cy="23924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rot="5400000">
              <a:off x="8644456" y="2946662"/>
              <a:ext cx="1035463" cy="237744"/>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7761882" y="5129991"/>
              <a:ext cx="3101635" cy="307777"/>
            </a:xfrm>
            <a:prstGeom prst="rect">
              <a:avLst/>
            </a:prstGeom>
            <a:noFill/>
          </p:spPr>
          <p:txBody>
            <a:bodyPr wrap="square" rtlCol="0">
              <a:spAutoFit/>
            </a:bodyPr>
            <a:lstStyle/>
            <a:p>
              <a:r>
                <a:rPr lang="en-US" sz="1400" b="1" dirty="0" smtClean="0">
                  <a:solidFill>
                    <a:schemeClr val="accent1">
                      <a:lumMod val="75000"/>
                    </a:schemeClr>
                  </a:solidFill>
                </a:rPr>
                <a:t>Immersive Cooling</a:t>
              </a:r>
              <a:endParaRPr lang="en-US" sz="1400" b="1" dirty="0">
                <a:solidFill>
                  <a:schemeClr val="accent1">
                    <a:lumMod val="75000"/>
                  </a:schemeClr>
                </a:solidFill>
              </a:endParaRPr>
            </a:p>
          </p:txBody>
        </p:sp>
        <p:sp>
          <p:nvSpPr>
            <p:cNvPr id="124" name="Rounded Rectangle 123"/>
            <p:cNvSpPr/>
            <p:nvPr/>
          </p:nvSpPr>
          <p:spPr>
            <a:xfrm>
              <a:off x="1533398" y="3318684"/>
              <a:ext cx="621792" cy="12801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DROM</a:t>
              </a:r>
              <a:endParaRPr lang="en-US" sz="1200" b="1" dirty="0">
                <a:solidFill>
                  <a:schemeClr val="tx1"/>
                </a:solidFill>
              </a:endParaRPr>
            </a:p>
          </p:txBody>
        </p:sp>
        <p:sp>
          <p:nvSpPr>
            <p:cNvPr id="125" name="Rounded Rectangle 124"/>
            <p:cNvSpPr/>
            <p:nvPr/>
          </p:nvSpPr>
          <p:spPr>
            <a:xfrm>
              <a:off x="3833977" y="3322173"/>
              <a:ext cx="621792" cy="12801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BBQUE</a:t>
              </a:r>
              <a:endParaRPr lang="en-US" sz="1100" b="1" dirty="0">
                <a:solidFill>
                  <a:schemeClr val="tx1"/>
                </a:solidFill>
              </a:endParaRPr>
            </a:p>
          </p:txBody>
        </p:sp>
        <p:sp>
          <p:nvSpPr>
            <p:cNvPr id="126" name="Rounded Rectangle 125"/>
            <p:cNvSpPr/>
            <p:nvPr/>
          </p:nvSpPr>
          <p:spPr>
            <a:xfrm>
              <a:off x="3017520" y="4215629"/>
              <a:ext cx="1463040" cy="2210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MLS </a:t>
              </a:r>
              <a:r>
                <a:rPr lang="en-US" dirty="0" err="1" smtClean="0"/>
                <a:t>Accel</a:t>
              </a:r>
              <a:endParaRPr lang="en-US" dirty="0"/>
            </a:p>
          </p:txBody>
        </p:sp>
        <p:sp>
          <p:nvSpPr>
            <p:cNvPr id="127" name="Rounded Rectangle 126"/>
            <p:cNvSpPr/>
            <p:nvPr/>
          </p:nvSpPr>
          <p:spPr>
            <a:xfrm>
              <a:off x="1555941" y="1754577"/>
              <a:ext cx="822960" cy="12801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oneDNN</a:t>
              </a:r>
              <a:endParaRPr lang="en-US" sz="1200" b="1" dirty="0">
                <a:solidFill>
                  <a:schemeClr val="tx1"/>
                </a:solidFill>
              </a:endParaRPr>
            </a:p>
          </p:txBody>
        </p:sp>
        <p:sp>
          <p:nvSpPr>
            <p:cNvPr id="128" name="Rounded Rectangle 127"/>
            <p:cNvSpPr/>
            <p:nvPr/>
          </p:nvSpPr>
          <p:spPr>
            <a:xfrm>
              <a:off x="3585828" y="1751304"/>
              <a:ext cx="822960" cy="12801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MLS-DNN</a:t>
              </a:r>
              <a:endParaRPr lang="en-US" sz="1200" b="1" dirty="0">
                <a:solidFill>
                  <a:schemeClr val="tx1"/>
                </a:solidFill>
              </a:endParaRPr>
            </a:p>
          </p:txBody>
        </p:sp>
      </p:grpSp>
    </p:spTree>
    <p:extLst>
      <p:ext uri="{BB962C8B-B14F-4D97-AF65-F5344CB8AC3E}">
        <p14:creationId xmlns:p14="http://schemas.microsoft.com/office/powerpoint/2010/main" val="1609920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European PILOT Accelerator Architecture</a:t>
            </a:r>
            <a:endParaRPr lang="en-US" dirty="0"/>
          </a:p>
        </p:txBody>
      </p:sp>
      <p:sp>
        <p:nvSpPr>
          <p:cNvPr id="3" name="Content Placeholder 2"/>
          <p:cNvSpPr>
            <a:spLocks noGrp="1"/>
          </p:cNvSpPr>
          <p:nvPr>
            <p:ph idx="1"/>
          </p:nvPr>
        </p:nvSpPr>
        <p:spPr>
          <a:xfrm>
            <a:off x="8182686" y="4645199"/>
            <a:ext cx="3817481" cy="1736457"/>
          </a:xfrm>
        </p:spPr>
        <p:txBody>
          <a:bodyPr/>
          <a:lstStyle/>
          <a:p>
            <a:pPr marL="177800" lvl="0" indent="-177800">
              <a:lnSpc>
                <a:spcPct val="70000"/>
              </a:lnSpc>
              <a:spcBef>
                <a:spcPts val="0"/>
              </a:spcBef>
              <a:buClr>
                <a:schemeClr val="dk1"/>
              </a:buClr>
              <a:buSzPts val="1600"/>
            </a:pPr>
            <a:r>
              <a:rPr lang="en-US" sz="1600" dirty="0" smtClean="0"/>
              <a:t>Accelerator Card</a:t>
            </a:r>
            <a:endParaRPr lang="en-US" sz="1100" dirty="0"/>
          </a:p>
          <a:p>
            <a:pPr marL="520700" lvl="1" indent="-177800">
              <a:lnSpc>
                <a:spcPct val="70000"/>
              </a:lnSpc>
              <a:spcBef>
                <a:spcPts val="400"/>
              </a:spcBef>
              <a:buClr>
                <a:schemeClr val="dk1"/>
              </a:buClr>
              <a:buSzPts val="1400"/>
            </a:pPr>
            <a:r>
              <a:rPr lang="en-US" sz="1400" dirty="0"/>
              <a:t>3 C2C interfaces per </a:t>
            </a:r>
            <a:r>
              <a:rPr lang="en-US" sz="1400" dirty="0" err="1"/>
              <a:t>chiplet</a:t>
            </a:r>
            <a:r>
              <a:rPr lang="en-US" sz="1400" dirty="0"/>
              <a:t>, 8 lanes each</a:t>
            </a:r>
            <a:endParaRPr lang="en-US" sz="1100" dirty="0"/>
          </a:p>
          <a:p>
            <a:pPr marL="520700" lvl="1" indent="-177800">
              <a:lnSpc>
                <a:spcPct val="70000"/>
              </a:lnSpc>
              <a:spcBef>
                <a:spcPts val="400"/>
              </a:spcBef>
              <a:buClr>
                <a:schemeClr val="dk1"/>
              </a:buClr>
              <a:buSzPts val="1400"/>
            </a:pPr>
            <a:r>
              <a:rPr lang="en-US" sz="1400" dirty="0"/>
              <a:t>1 </a:t>
            </a:r>
            <a:r>
              <a:rPr lang="en-US" sz="1400" dirty="0" err="1"/>
              <a:t>PCIe</a:t>
            </a:r>
            <a:r>
              <a:rPr lang="en-US" sz="1400" dirty="0"/>
              <a:t> </a:t>
            </a:r>
            <a:r>
              <a:rPr lang="en-US" sz="1400" dirty="0" smtClean="0"/>
              <a:t>6.0 w/ CXL 3.0 interface </a:t>
            </a:r>
            <a:r>
              <a:rPr lang="en-US" sz="1400" dirty="0"/>
              <a:t>per </a:t>
            </a:r>
            <a:r>
              <a:rPr lang="en-US" sz="1400" dirty="0" err="1"/>
              <a:t>chiplet</a:t>
            </a:r>
            <a:r>
              <a:rPr lang="en-US" sz="1400" dirty="0"/>
              <a:t>, 4 lanes</a:t>
            </a:r>
            <a:endParaRPr lang="en-US" sz="1100" dirty="0"/>
          </a:p>
          <a:p>
            <a:pPr marL="520700" lvl="1" indent="-177800">
              <a:lnSpc>
                <a:spcPct val="70000"/>
              </a:lnSpc>
              <a:spcBef>
                <a:spcPts val="400"/>
              </a:spcBef>
              <a:buClr>
                <a:schemeClr val="dk1"/>
              </a:buClr>
              <a:buSzPts val="1400"/>
            </a:pPr>
            <a:r>
              <a:rPr lang="en-US" sz="1400" dirty="0"/>
              <a:t>4 x16 LPDDR controllers per </a:t>
            </a:r>
            <a:r>
              <a:rPr lang="en-US" sz="1400" dirty="0" err="1" smtClean="0"/>
              <a:t>chiplet</a:t>
            </a:r>
            <a:endParaRPr lang="en-US" sz="1400" dirty="0" smtClean="0"/>
          </a:p>
          <a:p>
            <a:pPr marL="520700" lvl="1" indent="-177800">
              <a:lnSpc>
                <a:spcPct val="70000"/>
              </a:lnSpc>
              <a:spcBef>
                <a:spcPts val="400"/>
              </a:spcBef>
              <a:buClr>
                <a:schemeClr val="dk1"/>
              </a:buClr>
              <a:buSzPts val="1400"/>
            </a:pPr>
            <a:r>
              <a:rPr lang="en-US" sz="1400" dirty="0" smtClean="0"/>
              <a:t>Homogeneous or Heterogeneous PCB</a:t>
            </a:r>
            <a:endParaRPr lang="en-US" dirty="0" smtClean="0"/>
          </a:p>
          <a:p>
            <a:pPr marL="520700" lvl="1" indent="-177800">
              <a:lnSpc>
                <a:spcPct val="70000"/>
              </a:lnSpc>
              <a:spcBef>
                <a:spcPts val="400"/>
              </a:spcBef>
              <a:buClr>
                <a:schemeClr val="dk1"/>
              </a:buClr>
              <a:buSzPts val="1400"/>
            </a:pPr>
            <a:r>
              <a:rPr lang="en-US" sz="1100" dirty="0" smtClean="0"/>
              <a:t>Optional FPGA/</a:t>
            </a:r>
            <a:r>
              <a:rPr lang="en-US" sz="1100" dirty="0" err="1" smtClean="0"/>
              <a:t>PCIe</a:t>
            </a:r>
            <a:r>
              <a:rPr lang="en-US" sz="1100" dirty="0" smtClean="0"/>
              <a:t> Switch</a:t>
            </a:r>
            <a:endParaRPr lang="en-US" sz="1100" dirty="0"/>
          </a:p>
        </p:txBody>
      </p:sp>
      <p:grpSp>
        <p:nvGrpSpPr>
          <p:cNvPr id="62" name="Group 61"/>
          <p:cNvGrpSpPr/>
          <p:nvPr/>
        </p:nvGrpSpPr>
        <p:grpSpPr>
          <a:xfrm>
            <a:off x="310896" y="985801"/>
            <a:ext cx="6364224" cy="3862459"/>
            <a:chOff x="310896" y="985801"/>
            <a:chExt cx="6364224" cy="3862459"/>
          </a:xfrm>
        </p:grpSpPr>
        <p:sp>
          <p:nvSpPr>
            <p:cNvPr id="61" name="Rectangle 60"/>
            <p:cNvSpPr/>
            <p:nvPr/>
          </p:nvSpPr>
          <p:spPr>
            <a:xfrm>
              <a:off x="310896" y="985801"/>
              <a:ext cx="6364224" cy="38624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rPr>
                <a:t>Accelerator </a:t>
              </a:r>
              <a:r>
                <a:rPr lang="en-US" b="1" dirty="0" err="1" smtClean="0">
                  <a:solidFill>
                    <a:schemeClr val="tx1"/>
                  </a:solidFill>
                </a:rPr>
                <a:t>Chiplet</a:t>
              </a:r>
              <a:endParaRPr lang="en-US" b="1" dirty="0">
                <a:solidFill>
                  <a:schemeClr val="tx1"/>
                </a:solidFill>
              </a:endParaRPr>
            </a:p>
          </p:txBody>
        </p:sp>
        <p:grpSp>
          <p:nvGrpSpPr>
            <p:cNvPr id="4" name="Google Shape;593;p55"/>
            <p:cNvGrpSpPr/>
            <p:nvPr/>
          </p:nvGrpSpPr>
          <p:grpSpPr>
            <a:xfrm>
              <a:off x="384201" y="1268524"/>
              <a:ext cx="6226311" cy="3504682"/>
              <a:chOff x="1429480" y="1654789"/>
              <a:chExt cx="8301748" cy="4672910"/>
            </a:xfrm>
          </p:grpSpPr>
          <p:sp>
            <p:nvSpPr>
              <p:cNvPr id="5" name="Google Shape;594;p55"/>
              <p:cNvSpPr txBox="1"/>
              <p:nvPr/>
            </p:nvSpPr>
            <p:spPr>
              <a:xfrm>
                <a:off x="2634518" y="1667586"/>
                <a:ext cx="2153859"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Sea of Compute Tiles</a:t>
                </a:r>
                <a:endParaRPr sz="1000" dirty="0"/>
              </a:p>
            </p:txBody>
          </p:sp>
          <p:grpSp>
            <p:nvGrpSpPr>
              <p:cNvPr id="6" name="Google Shape;595;p55"/>
              <p:cNvGrpSpPr/>
              <p:nvPr/>
            </p:nvGrpSpPr>
            <p:grpSpPr>
              <a:xfrm>
                <a:off x="1429480" y="2024121"/>
                <a:ext cx="4563934" cy="4303578"/>
                <a:chOff x="506690" y="2024121"/>
                <a:chExt cx="4563934" cy="4303578"/>
              </a:xfrm>
            </p:grpSpPr>
            <p:sp>
              <p:nvSpPr>
                <p:cNvPr id="44" name="Google Shape;596;p55"/>
                <p:cNvSpPr/>
                <p:nvPr/>
              </p:nvSpPr>
              <p:spPr>
                <a:xfrm>
                  <a:off x="574494" y="2363930"/>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45" name="Google Shape;597;p55"/>
                <p:cNvSpPr/>
                <p:nvPr/>
              </p:nvSpPr>
              <p:spPr>
                <a:xfrm>
                  <a:off x="1704497" y="2363930"/>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46" name="Google Shape;598;p55"/>
                <p:cNvSpPr/>
                <p:nvPr/>
              </p:nvSpPr>
              <p:spPr>
                <a:xfrm>
                  <a:off x="2816473" y="2363930"/>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47" name="Google Shape;599;p55"/>
                <p:cNvSpPr/>
                <p:nvPr/>
              </p:nvSpPr>
              <p:spPr>
                <a:xfrm>
                  <a:off x="3946476" y="2363930"/>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dirty="0">
                      <a:solidFill>
                        <a:schemeClr val="lt1"/>
                      </a:solidFill>
                      <a:latin typeface="Calibri"/>
                      <a:ea typeface="Calibri"/>
                      <a:cs typeface="Calibri"/>
                      <a:sym typeface="Calibri"/>
                    </a:rPr>
                    <a:t>Compute</a:t>
                  </a:r>
                  <a:endParaRPr sz="1000" dirty="0"/>
                </a:p>
                <a:p>
                  <a:pPr marL="0" marR="0" lvl="0" indent="0" algn="ctr" rtl="0">
                    <a:spcBef>
                      <a:spcPts val="0"/>
                    </a:spcBef>
                    <a:spcAft>
                      <a:spcPts val="0"/>
                    </a:spcAft>
                    <a:buNone/>
                  </a:pPr>
                  <a:r>
                    <a:rPr lang="en" sz="1300" dirty="0">
                      <a:solidFill>
                        <a:schemeClr val="lt1"/>
                      </a:solidFill>
                      <a:latin typeface="Calibri"/>
                      <a:ea typeface="Calibri"/>
                      <a:cs typeface="Calibri"/>
                      <a:sym typeface="Calibri"/>
                    </a:rPr>
                    <a:t>Tile</a:t>
                  </a:r>
                  <a:endParaRPr sz="1000" dirty="0"/>
                </a:p>
              </p:txBody>
            </p:sp>
            <p:sp>
              <p:nvSpPr>
                <p:cNvPr id="48" name="Google Shape;600;p55"/>
                <p:cNvSpPr/>
                <p:nvPr/>
              </p:nvSpPr>
              <p:spPr>
                <a:xfrm>
                  <a:off x="568466" y="3308914"/>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49" name="Google Shape;601;p55"/>
                <p:cNvSpPr/>
                <p:nvPr/>
              </p:nvSpPr>
              <p:spPr>
                <a:xfrm>
                  <a:off x="1698469" y="3308914"/>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0" name="Google Shape;602;p55"/>
                <p:cNvSpPr/>
                <p:nvPr/>
              </p:nvSpPr>
              <p:spPr>
                <a:xfrm>
                  <a:off x="2810445" y="3308914"/>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1" name="Google Shape;603;p55"/>
                <p:cNvSpPr/>
                <p:nvPr/>
              </p:nvSpPr>
              <p:spPr>
                <a:xfrm>
                  <a:off x="3940448" y="3308914"/>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2" name="Google Shape;604;p55"/>
                <p:cNvSpPr/>
                <p:nvPr/>
              </p:nvSpPr>
              <p:spPr>
                <a:xfrm>
                  <a:off x="569078" y="4246757"/>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3" name="Google Shape;605;p55"/>
                <p:cNvSpPr/>
                <p:nvPr/>
              </p:nvSpPr>
              <p:spPr>
                <a:xfrm>
                  <a:off x="1699081" y="4246757"/>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4" name="Google Shape;606;p55"/>
                <p:cNvSpPr/>
                <p:nvPr/>
              </p:nvSpPr>
              <p:spPr>
                <a:xfrm>
                  <a:off x="2811057" y="4246757"/>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5" name="Google Shape;607;p55"/>
                <p:cNvSpPr/>
                <p:nvPr/>
              </p:nvSpPr>
              <p:spPr>
                <a:xfrm>
                  <a:off x="3941060" y="4246757"/>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6" name="Google Shape;608;p55"/>
                <p:cNvSpPr/>
                <p:nvPr/>
              </p:nvSpPr>
              <p:spPr>
                <a:xfrm>
                  <a:off x="568444" y="5184600"/>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7" name="Google Shape;609;p55"/>
                <p:cNvSpPr/>
                <p:nvPr/>
              </p:nvSpPr>
              <p:spPr>
                <a:xfrm>
                  <a:off x="1698447" y="5184600"/>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8" name="Google Shape;610;p55"/>
                <p:cNvSpPr/>
                <p:nvPr/>
              </p:nvSpPr>
              <p:spPr>
                <a:xfrm>
                  <a:off x="2810423" y="5184600"/>
                  <a:ext cx="105813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59" name="Google Shape;611;p55"/>
                <p:cNvSpPr/>
                <p:nvPr/>
              </p:nvSpPr>
              <p:spPr>
                <a:xfrm>
                  <a:off x="3940426" y="5184600"/>
                  <a:ext cx="1052075" cy="87646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Compute</a:t>
                  </a:r>
                  <a:endParaRPr sz="1000"/>
                </a:p>
                <a:p>
                  <a:pPr marL="0" marR="0" lvl="0" indent="0" algn="ctr" rtl="0">
                    <a:spcBef>
                      <a:spcPts val="0"/>
                    </a:spcBef>
                    <a:spcAft>
                      <a:spcPts val="0"/>
                    </a:spcAft>
                    <a:buNone/>
                  </a:pPr>
                  <a:r>
                    <a:rPr lang="en" sz="1300">
                      <a:solidFill>
                        <a:schemeClr val="lt1"/>
                      </a:solidFill>
                      <a:latin typeface="Calibri"/>
                      <a:ea typeface="Calibri"/>
                      <a:cs typeface="Calibri"/>
                      <a:sym typeface="Calibri"/>
                    </a:rPr>
                    <a:t>Tile</a:t>
                  </a:r>
                  <a:endParaRPr sz="1000"/>
                </a:p>
              </p:txBody>
            </p:sp>
            <p:sp>
              <p:nvSpPr>
                <p:cNvPr id="60" name="Google Shape;612;p55"/>
                <p:cNvSpPr/>
                <p:nvPr/>
              </p:nvSpPr>
              <p:spPr>
                <a:xfrm>
                  <a:off x="506690" y="2024121"/>
                  <a:ext cx="4563934" cy="4303578"/>
                </a:xfrm>
                <a:prstGeom prst="rect">
                  <a:avLst/>
                </a:prstGeom>
                <a:noFill/>
                <a:ln w="12700" cap="flat" cmpd="sng">
                  <a:solidFill>
                    <a:srgbClr val="42719B"/>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grpSp>
          <p:sp>
            <p:nvSpPr>
              <p:cNvPr id="7" name="Google Shape;613;p55"/>
              <p:cNvSpPr txBox="1"/>
              <p:nvPr/>
            </p:nvSpPr>
            <p:spPr>
              <a:xfrm>
                <a:off x="6095999" y="1654789"/>
                <a:ext cx="3635229" cy="28626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300" dirty="0" smtClean="0">
                    <a:solidFill>
                      <a:schemeClr val="dk1"/>
                    </a:solidFill>
                    <a:latin typeface="Calibri"/>
                    <a:ea typeface="Calibri"/>
                    <a:cs typeface="Calibri"/>
                    <a:sym typeface="Calibri"/>
                  </a:rPr>
                  <a:t>Common Uncore</a:t>
                </a:r>
                <a:endParaRPr sz="1000" dirty="0"/>
              </a:p>
            </p:txBody>
          </p:sp>
          <p:grpSp>
            <p:nvGrpSpPr>
              <p:cNvPr id="8" name="Google Shape;614;p55"/>
              <p:cNvGrpSpPr/>
              <p:nvPr/>
            </p:nvGrpSpPr>
            <p:grpSpPr>
              <a:xfrm>
                <a:off x="6095999" y="2010727"/>
                <a:ext cx="3635229" cy="4315573"/>
                <a:chOff x="6095999" y="2010727"/>
                <a:chExt cx="3635229" cy="4315573"/>
              </a:xfrm>
            </p:grpSpPr>
            <p:sp>
              <p:nvSpPr>
                <p:cNvPr id="9" name="Google Shape;615;p55"/>
                <p:cNvSpPr/>
                <p:nvPr/>
              </p:nvSpPr>
              <p:spPr>
                <a:xfrm>
                  <a:off x="6772239" y="2093255"/>
                  <a:ext cx="1198486" cy="32315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IOTile</a:t>
                  </a:r>
                  <a:endParaRPr sz="1300">
                    <a:solidFill>
                      <a:schemeClr val="lt1"/>
                    </a:solidFill>
                    <a:latin typeface="Calibri"/>
                    <a:ea typeface="Calibri"/>
                    <a:cs typeface="Calibri"/>
                    <a:sym typeface="Calibri"/>
                  </a:endParaRPr>
                </a:p>
              </p:txBody>
            </p:sp>
            <p:sp>
              <p:nvSpPr>
                <p:cNvPr id="10" name="Google Shape;616;p55"/>
                <p:cNvSpPr/>
                <p:nvPr/>
              </p:nvSpPr>
              <p:spPr>
                <a:xfrm>
                  <a:off x="6095999" y="2010727"/>
                  <a:ext cx="3635229" cy="4315573"/>
                </a:xfrm>
                <a:prstGeom prst="rect">
                  <a:avLst/>
                </a:prstGeom>
                <a:noFill/>
                <a:ln w="12700" cap="flat" cmpd="sng">
                  <a:solidFill>
                    <a:srgbClr val="42719B"/>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1" name="Google Shape;617;p55"/>
                <p:cNvSpPr/>
                <p:nvPr/>
              </p:nvSpPr>
              <p:spPr>
                <a:xfrm>
                  <a:off x="6172839" y="2092943"/>
                  <a:ext cx="631548" cy="310718"/>
                </a:xfrm>
                <a:prstGeom prst="leftRightArrow">
                  <a:avLst>
                    <a:gd name="adj1" fmla="val 50000"/>
                    <a:gd name="adj2" fmla="val 50000"/>
                  </a:avLst>
                </a:prstGeom>
                <a:solidFill>
                  <a:srgbClr val="8296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AXI</a:t>
                  </a:r>
                  <a:endParaRPr sz="1300">
                    <a:solidFill>
                      <a:schemeClr val="lt1"/>
                    </a:solidFill>
                    <a:latin typeface="Calibri"/>
                    <a:ea typeface="Calibri"/>
                    <a:cs typeface="Calibri"/>
                    <a:sym typeface="Calibri"/>
                  </a:endParaRPr>
                </a:p>
              </p:txBody>
            </p:sp>
            <p:sp>
              <p:nvSpPr>
                <p:cNvPr id="12" name="Google Shape;618;p55"/>
                <p:cNvSpPr/>
                <p:nvPr/>
              </p:nvSpPr>
              <p:spPr>
                <a:xfrm>
                  <a:off x="6172839" y="2585397"/>
                  <a:ext cx="602689" cy="310718"/>
                </a:xfrm>
                <a:prstGeom prst="leftRightArrow">
                  <a:avLst>
                    <a:gd name="adj1" fmla="val 50000"/>
                    <a:gd name="adj2" fmla="val 50000"/>
                  </a:avLst>
                </a:prstGeom>
                <a:solidFill>
                  <a:srgbClr val="8296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CHI</a:t>
                  </a:r>
                  <a:endParaRPr sz="1300">
                    <a:solidFill>
                      <a:schemeClr val="lt1"/>
                    </a:solidFill>
                    <a:latin typeface="Calibri"/>
                    <a:ea typeface="Calibri"/>
                    <a:cs typeface="Calibri"/>
                    <a:sym typeface="Calibri"/>
                  </a:endParaRPr>
                </a:p>
              </p:txBody>
            </p:sp>
            <p:sp>
              <p:nvSpPr>
                <p:cNvPr id="13" name="Google Shape;619;p55"/>
                <p:cNvSpPr/>
                <p:nvPr/>
              </p:nvSpPr>
              <p:spPr>
                <a:xfrm>
                  <a:off x="8313551" y="2518573"/>
                  <a:ext cx="1284837" cy="44436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Serdes Phy</a:t>
                  </a:r>
                  <a:endParaRPr sz="1300">
                    <a:solidFill>
                      <a:schemeClr val="lt1"/>
                    </a:solidFill>
                    <a:latin typeface="Calibri"/>
                    <a:ea typeface="Calibri"/>
                    <a:cs typeface="Calibri"/>
                    <a:sym typeface="Calibri"/>
                  </a:endParaRPr>
                </a:p>
                <a:p>
                  <a:pPr marL="0" marR="0" lvl="0" indent="0" algn="ctr" rtl="0">
                    <a:spcBef>
                      <a:spcPts val="0"/>
                    </a:spcBef>
                    <a:spcAft>
                      <a:spcPts val="0"/>
                    </a:spcAft>
                    <a:buNone/>
                  </a:pPr>
                  <a:r>
                    <a:rPr lang="en" sz="700">
                      <a:solidFill>
                        <a:schemeClr val="lt1"/>
                      </a:solidFill>
                      <a:latin typeface="Calibri"/>
                      <a:ea typeface="Calibri"/>
                      <a:cs typeface="Calibri"/>
                      <a:sym typeface="Calibri"/>
                    </a:rPr>
                    <a:t>32Gbps</a:t>
                  </a:r>
                  <a:endParaRPr sz="1000"/>
                </a:p>
              </p:txBody>
            </p:sp>
            <p:sp>
              <p:nvSpPr>
                <p:cNvPr id="14" name="Google Shape;620;p55"/>
                <p:cNvSpPr/>
                <p:nvPr/>
              </p:nvSpPr>
              <p:spPr>
                <a:xfrm>
                  <a:off x="7967436" y="2648038"/>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5" name="Google Shape;621;p55"/>
                <p:cNvSpPr/>
                <p:nvPr/>
              </p:nvSpPr>
              <p:spPr>
                <a:xfrm>
                  <a:off x="6772239" y="4418171"/>
                  <a:ext cx="1198486" cy="444367"/>
                </a:xfrm>
                <a:prstGeom prst="rect">
                  <a:avLst/>
                </a:prstGeom>
                <a:solidFill>
                  <a:srgbClr val="BF9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LPDDR Ctrl</a:t>
                  </a:r>
                  <a:endParaRPr sz="1000"/>
                </a:p>
              </p:txBody>
            </p:sp>
            <p:sp>
              <p:nvSpPr>
                <p:cNvPr id="16" name="Google Shape;622;p55"/>
                <p:cNvSpPr/>
                <p:nvPr/>
              </p:nvSpPr>
              <p:spPr>
                <a:xfrm>
                  <a:off x="6172839" y="4484995"/>
                  <a:ext cx="602689" cy="310718"/>
                </a:xfrm>
                <a:prstGeom prst="leftRightArrow">
                  <a:avLst>
                    <a:gd name="adj1" fmla="val 50000"/>
                    <a:gd name="adj2" fmla="val 50000"/>
                  </a:avLst>
                </a:prstGeom>
                <a:solidFill>
                  <a:srgbClr val="8296B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AXI5</a:t>
                  </a:r>
                  <a:endParaRPr sz="1300">
                    <a:solidFill>
                      <a:schemeClr val="lt1"/>
                    </a:solidFill>
                    <a:latin typeface="Calibri"/>
                    <a:ea typeface="Calibri"/>
                    <a:cs typeface="Calibri"/>
                    <a:sym typeface="Calibri"/>
                  </a:endParaRPr>
                </a:p>
              </p:txBody>
            </p:sp>
            <p:sp>
              <p:nvSpPr>
                <p:cNvPr id="17" name="Google Shape;623;p55"/>
                <p:cNvSpPr/>
                <p:nvPr/>
              </p:nvSpPr>
              <p:spPr>
                <a:xfrm>
                  <a:off x="8313551" y="4418171"/>
                  <a:ext cx="1284837" cy="444367"/>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X16 Phy</a:t>
                  </a:r>
                  <a:endParaRPr sz="1300">
                    <a:solidFill>
                      <a:schemeClr val="lt1"/>
                    </a:solidFill>
                    <a:latin typeface="Calibri"/>
                    <a:ea typeface="Calibri"/>
                    <a:cs typeface="Calibri"/>
                    <a:sym typeface="Calibri"/>
                  </a:endParaRPr>
                </a:p>
              </p:txBody>
            </p:sp>
            <p:sp>
              <p:nvSpPr>
                <p:cNvPr id="18" name="Google Shape;624;p55"/>
                <p:cNvSpPr/>
                <p:nvPr/>
              </p:nvSpPr>
              <p:spPr>
                <a:xfrm>
                  <a:off x="7967436" y="4547636"/>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9" name="Google Shape;625;p55"/>
                <p:cNvSpPr/>
                <p:nvPr/>
              </p:nvSpPr>
              <p:spPr>
                <a:xfrm>
                  <a:off x="6772239" y="4898678"/>
                  <a:ext cx="1198486" cy="444367"/>
                </a:xfrm>
                <a:prstGeom prst="rect">
                  <a:avLst/>
                </a:prstGeom>
                <a:solidFill>
                  <a:srgbClr val="BF9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LPDDR Ctrl</a:t>
                  </a:r>
                  <a:endParaRPr sz="1000"/>
                </a:p>
              </p:txBody>
            </p:sp>
            <p:sp>
              <p:nvSpPr>
                <p:cNvPr id="20" name="Google Shape;626;p55"/>
                <p:cNvSpPr/>
                <p:nvPr/>
              </p:nvSpPr>
              <p:spPr>
                <a:xfrm>
                  <a:off x="6172839" y="4965502"/>
                  <a:ext cx="602689" cy="310718"/>
                </a:xfrm>
                <a:prstGeom prst="leftRightArrow">
                  <a:avLst>
                    <a:gd name="adj1" fmla="val 50000"/>
                    <a:gd name="adj2" fmla="val 50000"/>
                  </a:avLst>
                </a:prstGeom>
                <a:solidFill>
                  <a:srgbClr val="8296B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AXI5</a:t>
                  </a:r>
                  <a:endParaRPr sz="1300">
                    <a:solidFill>
                      <a:schemeClr val="lt1"/>
                    </a:solidFill>
                    <a:latin typeface="Calibri"/>
                    <a:ea typeface="Calibri"/>
                    <a:cs typeface="Calibri"/>
                    <a:sym typeface="Calibri"/>
                  </a:endParaRPr>
                </a:p>
              </p:txBody>
            </p:sp>
            <p:sp>
              <p:nvSpPr>
                <p:cNvPr id="21" name="Google Shape;627;p55"/>
                <p:cNvSpPr/>
                <p:nvPr/>
              </p:nvSpPr>
              <p:spPr>
                <a:xfrm>
                  <a:off x="8313551" y="4898678"/>
                  <a:ext cx="1284837" cy="444367"/>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X16 Phy</a:t>
                  </a:r>
                  <a:endParaRPr sz="1300">
                    <a:solidFill>
                      <a:schemeClr val="lt1"/>
                    </a:solidFill>
                    <a:latin typeface="Calibri"/>
                    <a:ea typeface="Calibri"/>
                    <a:cs typeface="Calibri"/>
                    <a:sym typeface="Calibri"/>
                  </a:endParaRPr>
                </a:p>
              </p:txBody>
            </p:sp>
            <p:sp>
              <p:nvSpPr>
                <p:cNvPr id="22" name="Google Shape;628;p55"/>
                <p:cNvSpPr/>
                <p:nvPr/>
              </p:nvSpPr>
              <p:spPr>
                <a:xfrm>
                  <a:off x="7967436" y="5028143"/>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3" name="Google Shape;629;p55"/>
                <p:cNvSpPr/>
                <p:nvPr/>
              </p:nvSpPr>
              <p:spPr>
                <a:xfrm>
                  <a:off x="6772239" y="5379185"/>
                  <a:ext cx="1198486" cy="444367"/>
                </a:xfrm>
                <a:prstGeom prst="rect">
                  <a:avLst/>
                </a:prstGeom>
                <a:solidFill>
                  <a:srgbClr val="BF9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LPDDR Ctrl</a:t>
                  </a:r>
                  <a:endParaRPr sz="1000"/>
                </a:p>
              </p:txBody>
            </p:sp>
            <p:sp>
              <p:nvSpPr>
                <p:cNvPr id="24" name="Google Shape;630;p55"/>
                <p:cNvSpPr/>
                <p:nvPr/>
              </p:nvSpPr>
              <p:spPr>
                <a:xfrm>
                  <a:off x="6172839" y="5446009"/>
                  <a:ext cx="602689" cy="310718"/>
                </a:xfrm>
                <a:prstGeom prst="leftRightArrow">
                  <a:avLst>
                    <a:gd name="adj1" fmla="val 50000"/>
                    <a:gd name="adj2" fmla="val 50000"/>
                  </a:avLst>
                </a:prstGeom>
                <a:solidFill>
                  <a:srgbClr val="8296B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AXI5</a:t>
                  </a:r>
                  <a:endParaRPr sz="1300">
                    <a:solidFill>
                      <a:schemeClr val="lt1"/>
                    </a:solidFill>
                    <a:latin typeface="Calibri"/>
                    <a:ea typeface="Calibri"/>
                    <a:cs typeface="Calibri"/>
                    <a:sym typeface="Calibri"/>
                  </a:endParaRPr>
                </a:p>
              </p:txBody>
            </p:sp>
            <p:sp>
              <p:nvSpPr>
                <p:cNvPr id="25" name="Google Shape;631;p55"/>
                <p:cNvSpPr/>
                <p:nvPr/>
              </p:nvSpPr>
              <p:spPr>
                <a:xfrm>
                  <a:off x="8313551" y="5379185"/>
                  <a:ext cx="1284837" cy="444367"/>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X16 Phy</a:t>
                  </a:r>
                  <a:endParaRPr sz="1300">
                    <a:solidFill>
                      <a:schemeClr val="lt1"/>
                    </a:solidFill>
                    <a:latin typeface="Calibri"/>
                    <a:ea typeface="Calibri"/>
                    <a:cs typeface="Calibri"/>
                    <a:sym typeface="Calibri"/>
                  </a:endParaRPr>
                </a:p>
              </p:txBody>
            </p:sp>
            <p:sp>
              <p:nvSpPr>
                <p:cNvPr id="26" name="Google Shape;632;p55"/>
                <p:cNvSpPr/>
                <p:nvPr/>
              </p:nvSpPr>
              <p:spPr>
                <a:xfrm>
                  <a:off x="7967436" y="5508650"/>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7" name="Google Shape;633;p55"/>
                <p:cNvSpPr/>
                <p:nvPr/>
              </p:nvSpPr>
              <p:spPr>
                <a:xfrm>
                  <a:off x="6772239" y="5859692"/>
                  <a:ext cx="1198486" cy="444367"/>
                </a:xfrm>
                <a:prstGeom prst="rect">
                  <a:avLst/>
                </a:prstGeom>
                <a:solidFill>
                  <a:srgbClr val="BF9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LPDDR Ctrl</a:t>
                  </a:r>
                  <a:endParaRPr sz="1000"/>
                </a:p>
              </p:txBody>
            </p:sp>
            <p:sp>
              <p:nvSpPr>
                <p:cNvPr id="28" name="Google Shape;634;p55"/>
                <p:cNvSpPr/>
                <p:nvPr/>
              </p:nvSpPr>
              <p:spPr>
                <a:xfrm>
                  <a:off x="6172839" y="5926516"/>
                  <a:ext cx="602689" cy="310718"/>
                </a:xfrm>
                <a:prstGeom prst="leftRightArrow">
                  <a:avLst>
                    <a:gd name="adj1" fmla="val 50000"/>
                    <a:gd name="adj2" fmla="val 50000"/>
                  </a:avLst>
                </a:prstGeom>
                <a:solidFill>
                  <a:srgbClr val="8296B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AXI5</a:t>
                  </a:r>
                  <a:endParaRPr sz="1300">
                    <a:solidFill>
                      <a:schemeClr val="lt1"/>
                    </a:solidFill>
                    <a:latin typeface="Calibri"/>
                    <a:ea typeface="Calibri"/>
                    <a:cs typeface="Calibri"/>
                    <a:sym typeface="Calibri"/>
                  </a:endParaRPr>
                </a:p>
              </p:txBody>
            </p:sp>
            <p:sp>
              <p:nvSpPr>
                <p:cNvPr id="29" name="Google Shape;635;p55"/>
                <p:cNvSpPr/>
                <p:nvPr/>
              </p:nvSpPr>
              <p:spPr>
                <a:xfrm>
                  <a:off x="8313551" y="5859692"/>
                  <a:ext cx="1284837" cy="444367"/>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X16 Phy</a:t>
                  </a:r>
                  <a:endParaRPr sz="1300">
                    <a:solidFill>
                      <a:schemeClr val="lt1"/>
                    </a:solidFill>
                    <a:latin typeface="Calibri"/>
                    <a:ea typeface="Calibri"/>
                    <a:cs typeface="Calibri"/>
                    <a:sym typeface="Calibri"/>
                  </a:endParaRPr>
                </a:p>
              </p:txBody>
            </p:sp>
            <p:sp>
              <p:nvSpPr>
                <p:cNvPr id="30" name="Google Shape;636;p55"/>
                <p:cNvSpPr/>
                <p:nvPr/>
              </p:nvSpPr>
              <p:spPr>
                <a:xfrm>
                  <a:off x="7967436" y="5989157"/>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1" name="Google Shape;637;p55"/>
                <p:cNvSpPr/>
                <p:nvPr/>
              </p:nvSpPr>
              <p:spPr>
                <a:xfrm>
                  <a:off x="6765845" y="2997265"/>
                  <a:ext cx="1198486" cy="444367"/>
                </a:xfrm>
                <a:prstGeom prst="rect">
                  <a:avLst/>
                </a:prstGeom>
                <a:solidFill>
                  <a:srgbClr val="38562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C2C Bridge</a:t>
                  </a:r>
                  <a:endParaRPr sz="1000"/>
                </a:p>
              </p:txBody>
            </p:sp>
            <p:sp>
              <p:nvSpPr>
                <p:cNvPr id="32" name="Google Shape;638;p55"/>
                <p:cNvSpPr/>
                <p:nvPr/>
              </p:nvSpPr>
              <p:spPr>
                <a:xfrm>
                  <a:off x="6166445" y="3064089"/>
                  <a:ext cx="602689" cy="310718"/>
                </a:xfrm>
                <a:prstGeom prst="leftRightArrow">
                  <a:avLst>
                    <a:gd name="adj1" fmla="val 50000"/>
                    <a:gd name="adj2" fmla="val 50000"/>
                  </a:avLst>
                </a:prstGeom>
                <a:solidFill>
                  <a:srgbClr val="8296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CHI</a:t>
                  </a:r>
                  <a:endParaRPr sz="1300">
                    <a:solidFill>
                      <a:schemeClr val="lt1"/>
                    </a:solidFill>
                    <a:latin typeface="Calibri"/>
                    <a:ea typeface="Calibri"/>
                    <a:cs typeface="Calibri"/>
                    <a:sym typeface="Calibri"/>
                  </a:endParaRPr>
                </a:p>
              </p:txBody>
            </p:sp>
            <p:sp>
              <p:nvSpPr>
                <p:cNvPr id="33" name="Google Shape;639;p55"/>
                <p:cNvSpPr/>
                <p:nvPr/>
              </p:nvSpPr>
              <p:spPr>
                <a:xfrm>
                  <a:off x="8307157" y="2997265"/>
                  <a:ext cx="1284837" cy="44436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Serdes Phy</a:t>
                  </a:r>
                  <a:endParaRPr sz="1300">
                    <a:solidFill>
                      <a:schemeClr val="lt1"/>
                    </a:solidFill>
                    <a:latin typeface="Calibri"/>
                    <a:ea typeface="Calibri"/>
                    <a:cs typeface="Calibri"/>
                    <a:sym typeface="Calibri"/>
                  </a:endParaRPr>
                </a:p>
                <a:p>
                  <a:pPr marL="0" marR="0" lvl="0" indent="0" algn="ctr" rtl="0">
                    <a:spcBef>
                      <a:spcPts val="0"/>
                    </a:spcBef>
                    <a:spcAft>
                      <a:spcPts val="0"/>
                    </a:spcAft>
                    <a:buNone/>
                  </a:pPr>
                  <a:r>
                    <a:rPr lang="en" sz="700">
                      <a:solidFill>
                        <a:schemeClr val="lt1"/>
                      </a:solidFill>
                      <a:latin typeface="Calibri"/>
                      <a:ea typeface="Calibri"/>
                      <a:cs typeface="Calibri"/>
                      <a:sym typeface="Calibri"/>
                    </a:rPr>
                    <a:t>32Gbps</a:t>
                  </a:r>
                  <a:endParaRPr sz="1000"/>
                </a:p>
              </p:txBody>
            </p:sp>
            <p:sp>
              <p:nvSpPr>
                <p:cNvPr id="34" name="Google Shape;640;p55"/>
                <p:cNvSpPr/>
                <p:nvPr/>
              </p:nvSpPr>
              <p:spPr>
                <a:xfrm>
                  <a:off x="7961042" y="3126730"/>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5" name="Google Shape;641;p55"/>
                <p:cNvSpPr/>
                <p:nvPr/>
              </p:nvSpPr>
              <p:spPr>
                <a:xfrm>
                  <a:off x="6765845" y="3459451"/>
                  <a:ext cx="1198486" cy="444367"/>
                </a:xfrm>
                <a:prstGeom prst="rect">
                  <a:avLst/>
                </a:prstGeom>
                <a:solidFill>
                  <a:srgbClr val="38562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C2C Bridge</a:t>
                  </a:r>
                  <a:endParaRPr sz="1000"/>
                </a:p>
              </p:txBody>
            </p:sp>
            <p:sp>
              <p:nvSpPr>
                <p:cNvPr id="36" name="Google Shape;642;p55"/>
                <p:cNvSpPr/>
                <p:nvPr/>
              </p:nvSpPr>
              <p:spPr>
                <a:xfrm>
                  <a:off x="6166445" y="3526275"/>
                  <a:ext cx="602689" cy="310718"/>
                </a:xfrm>
                <a:prstGeom prst="leftRightArrow">
                  <a:avLst>
                    <a:gd name="adj1" fmla="val 50000"/>
                    <a:gd name="adj2" fmla="val 50000"/>
                  </a:avLst>
                </a:prstGeom>
                <a:solidFill>
                  <a:srgbClr val="8296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CHI</a:t>
                  </a:r>
                  <a:endParaRPr sz="1300">
                    <a:solidFill>
                      <a:schemeClr val="lt1"/>
                    </a:solidFill>
                    <a:latin typeface="Calibri"/>
                    <a:ea typeface="Calibri"/>
                    <a:cs typeface="Calibri"/>
                    <a:sym typeface="Calibri"/>
                  </a:endParaRPr>
                </a:p>
              </p:txBody>
            </p:sp>
            <p:sp>
              <p:nvSpPr>
                <p:cNvPr id="37" name="Google Shape;643;p55"/>
                <p:cNvSpPr/>
                <p:nvPr/>
              </p:nvSpPr>
              <p:spPr>
                <a:xfrm>
                  <a:off x="8307157" y="3459451"/>
                  <a:ext cx="1284837" cy="44436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Serdes Phy</a:t>
                  </a:r>
                  <a:endParaRPr sz="1300">
                    <a:solidFill>
                      <a:schemeClr val="lt1"/>
                    </a:solidFill>
                    <a:latin typeface="Calibri"/>
                    <a:ea typeface="Calibri"/>
                    <a:cs typeface="Calibri"/>
                    <a:sym typeface="Calibri"/>
                  </a:endParaRPr>
                </a:p>
                <a:p>
                  <a:pPr marL="0" marR="0" lvl="0" indent="0" algn="ctr" rtl="0">
                    <a:spcBef>
                      <a:spcPts val="0"/>
                    </a:spcBef>
                    <a:spcAft>
                      <a:spcPts val="0"/>
                    </a:spcAft>
                    <a:buNone/>
                  </a:pPr>
                  <a:r>
                    <a:rPr lang="en" sz="700">
                      <a:solidFill>
                        <a:schemeClr val="lt1"/>
                      </a:solidFill>
                      <a:latin typeface="Calibri"/>
                      <a:ea typeface="Calibri"/>
                      <a:cs typeface="Calibri"/>
                      <a:sym typeface="Calibri"/>
                    </a:rPr>
                    <a:t>32Gbps</a:t>
                  </a:r>
                  <a:endParaRPr sz="1000"/>
                </a:p>
              </p:txBody>
            </p:sp>
            <p:sp>
              <p:nvSpPr>
                <p:cNvPr id="38" name="Google Shape;644;p55"/>
                <p:cNvSpPr/>
                <p:nvPr/>
              </p:nvSpPr>
              <p:spPr>
                <a:xfrm>
                  <a:off x="7961042" y="3588916"/>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39" name="Google Shape;645;p55"/>
                <p:cNvSpPr/>
                <p:nvPr/>
              </p:nvSpPr>
              <p:spPr>
                <a:xfrm>
                  <a:off x="6759451" y="3938143"/>
                  <a:ext cx="1198486" cy="444367"/>
                </a:xfrm>
                <a:prstGeom prst="rect">
                  <a:avLst/>
                </a:prstGeom>
                <a:solidFill>
                  <a:srgbClr val="38562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C2C Bridge</a:t>
                  </a:r>
                  <a:endParaRPr sz="1000"/>
                </a:p>
              </p:txBody>
            </p:sp>
            <p:sp>
              <p:nvSpPr>
                <p:cNvPr id="40" name="Google Shape;646;p55"/>
                <p:cNvSpPr/>
                <p:nvPr/>
              </p:nvSpPr>
              <p:spPr>
                <a:xfrm>
                  <a:off x="6160051" y="4004967"/>
                  <a:ext cx="602689" cy="310718"/>
                </a:xfrm>
                <a:prstGeom prst="leftRightArrow">
                  <a:avLst>
                    <a:gd name="adj1" fmla="val 50000"/>
                    <a:gd name="adj2" fmla="val 50000"/>
                  </a:avLst>
                </a:prstGeom>
                <a:solidFill>
                  <a:srgbClr val="8296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a:solidFill>
                        <a:schemeClr val="lt1"/>
                      </a:solidFill>
                      <a:latin typeface="Calibri"/>
                      <a:ea typeface="Calibri"/>
                      <a:cs typeface="Calibri"/>
                      <a:sym typeface="Calibri"/>
                    </a:rPr>
                    <a:t>CHI</a:t>
                  </a:r>
                  <a:endParaRPr sz="1300">
                    <a:solidFill>
                      <a:schemeClr val="lt1"/>
                    </a:solidFill>
                    <a:latin typeface="Calibri"/>
                    <a:ea typeface="Calibri"/>
                    <a:cs typeface="Calibri"/>
                    <a:sym typeface="Calibri"/>
                  </a:endParaRPr>
                </a:p>
              </p:txBody>
            </p:sp>
            <p:sp>
              <p:nvSpPr>
                <p:cNvPr id="41" name="Google Shape;647;p55"/>
                <p:cNvSpPr/>
                <p:nvPr/>
              </p:nvSpPr>
              <p:spPr>
                <a:xfrm>
                  <a:off x="8300763" y="3938143"/>
                  <a:ext cx="1284837" cy="44436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a:solidFill>
                        <a:schemeClr val="lt1"/>
                      </a:solidFill>
                      <a:latin typeface="Calibri"/>
                      <a:ea typeface="Calibri"/>
                      <a:cs typeface="Calibri"/>
                      <a:sym typeface="Calibri"/>
                    </a:rPr>
                    <a:t>Serdes Phy</a:t>
                  </a:r>
                  <a:endParaRPr sz="1300">
                    <a:solidFill>
                      <a:schemeClr val="lt1"/>
                    </a:solidFill>
                    <a:latin typeface="Calibri"/>
                    <a:ea typeface="Calibri"/>
                    <a:cs typeface="Calibri"/>
                    <a:sym typeface="Calibri"/>
                  </a:endParaRPr>
                </a:p>
                <a:p>
                  <a:pPr marL="0" marR="0" lvl="0" indent="0" algn="ctr" rtl="0">
                    <a:spcBef>
                      <a:spcPts val="0"/>
                    </a:spcBef>
                    <a:spcAft>
                      <a:spcPts val="0"/>
                    </a:spcAft>
                    <a:buNone/>
                  </a:pPr>
                  <a:r>
                    <a:rPr lang="en" sz="700">
                      <a:solidFill>
                        <a:schemeClr val="lt1"/>
                      </a:solidFill>
                      <a:latin typeface="Calibri"/>
                      <a:ea typeface="Calibri"/>
                      <a:cs typeface="Calibri"/>
                      <a:sym typeface="Calibri"/>
                    </a:rPr>
                    <a:t>32Gbps</a:t>
                  </a:r>
                  <a:endParaRPr sz="1000"/>
                </a:p>
              </p:txBody>
            </p:sp>
            <p:sp>
              <p:nvSpPr>
                <p:cNvPr id="42" name="Google Shape;648;p55"/>
                <p:cNvSpPr/>
                <p:nvPr/>
              </p:nvSpPr>
              <p:spPr>
                <a:xfrm>
                  <a:off x="7954648" y="4067608"/>
                  <a:ext cx="349402" cy="185436"/>
                </a:xfrm>
                <a:prstGeom prst="leftRightArrow">
                  <a:avLst>
                    <a:gd name="adj1" fmla="val 50000"/>
                    <a:gd name="adj2" fmla="val 50000"/>
                  </a:avLst>
                </a:prstGeom>
                <a:solidFill>
                  <a:srgbClr val="849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3" name="Google Shape;649;p55"/>
                <p:cNvSpPr/>
                <p:nvPr/>
              </p:nvSpPr>
              <p:spPr>
                <a:xfrm>
                  <a:off x="6766560" y="2535936"/>
                  <a:ext cx="1198500" cy="4389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PCIe w/CXL</a:t>
                  </a:r>
                  <a:endParaRPr sz="1000"/>
                </a:p>
              </p:txBody>
            </p:sp>
          </p:grpSp>
        </p:grpSp>
      </p:grpSp>
      <p:grpSp>
        <p:nvGrpSpPr>
          <p:cNvPr id="134" name="Group 133"/>
          <p:cNvGrpSpPr/>
          <p:nvPr/>
        </p:nvGrpSpPr>
        <p:grpSpPr>
          <a:xfrm>
            <a:off x="6779356" y="2386036"/>
            <a:ext cx="5308407" cy="2204107"/>
            <a:chOff x="6883593" y="2656637"/>
            <a:chExt cx="5308407" cy="2204107"/>
          </a:xfrm>
        </p:grpSpPr>
        <p:sp>
          <p:nvSpPr>
            <p:cNvPr id="133" name="Rounded Rectangle 132"/>
            <p:cNvSpPr/>
            <p:nvPr/>
          </p:nvSpPr>
          <p:spPr>
            <a:xfrm>
              <a:off x="6883593" y="2656637"/>
              <a:ext cx="5308407" cy="220410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schemeClr val="tx1"/>
                  </a:solidFill>
                </a:rPr>
                <a:t>PCB</a:t>
              </a:r>
              <a:endParaRPr lang="en-US" dirty="0">
                <a:solidFill>
                  <a:schemeClr val="tx1"/>
                </a:solidFill>
              </a:endParaRPr>
            </a:p>
          </p:txBody>
        </p:sp>
        <p:grpSp>
          <p:nvGrpSpPr>
            <p:cNvPr id="63" name="Google Shape;1904;p84"/>
            <p:cNvGrpSpPr/>
            <p:nvPr/>
          </p:nvGrpSpPr>
          <p:grpSpPr>
            <a:xfrm>
              <a:off x="7105218" y="2875283"/>
              <a:ext cx="4897971" cy="1739459"/>
              <a:chOff x="1869924" y="1570200"/>
              <a:chExt cx="7090791" cy="2429706"/>
            </a:xfrm>
          </p:grpSpPr>
          <p:sp>
            <p:nvSpPr>
              <p:cNvPr id="64" name="Google Shape;1905;p84"/>
              <p:cNvSpPr/>
              <p:nvPr/>
            </p:nvSpPr>
            <p:spPr>
              <a:xfrm>
                <a:off x="1875589" y="2261355"/>
                <a:ext cx="961935" cy="816167"/>
              </a:xfrm>
              <a:prstGeom prst="rect">
                <a:avLst/>
              </a:prstGeom>
              <a:solidFill>
                <a:schemeClr val="accent5"/>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LPDDR4</a:t>
                </a:r>
                <a:endParaRPr sz="1100"/>
              </a:p>
              <a:p>
                <a:pPr marL="0" marR="0" lvl="0" indent="0" algn="ctr" rtl="0">
                  <a:spcBef>
                    <a:spcPts val="0"/>
                  </a:spcBef>
                  <a:spcAft>
                    <a:spcPts val="0"/>
                  </a:spcAft>
                  <a:buNone/>
                </a:pPr>
                <a:r>
                  <a:rPr lang="en" sz="1100">
                    <a:solidFill>
                      <a:schemeClr val="lt1"/>
                    </a:solidFill>
                    <a:latin typeface="Calibri"/>
                    <a:ea typeface="Calibri"/>
                    <a:cs typeface="Calibri"/>
                    <a:sym typeface="Calibri"/>
                  </a:rPr>
                  <a:t>x64</a:t>
                </a:r>
                <a:endParaRPr sz="1100"/>
              </a:p>
            </p:txBody>
          </p:sp>
          <p:sp>
            <p:nvSpPr>
              <p:cNvPr id="65" name="Google Shape;1906;p84"/>
              <p:cNvSpPr/>
              <p:nvPr/>
            </p:nvSpPr>
            <p:spPr>
              <a:xfrm>
                <a:off x="1869924" y="3168720"/>
                <a:ext cx="961935" cy="816167"/>
              </a:xfrm>
              <a:prstGeom prst="rect">
                <a:avLst/>
              </a:prstGeom>
              <a:solidFill>
                <a:schemeClr val="accent5"/>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LPDDR4</a:t>
                </a:r>
                <a:endParaRPr sz="1100"/>
              </a:p>
              <a:p>
                <a:pPr marL="0" marR="0" lvl="0" indent="0" algn="ctr" rtl="0">
                  <a:spcBef>
                    <a:spcPts val="0"/>
                  </a:spcBef>
                  <a:spcAft>
                    <a:spcPts val="0"/>
                  </a:spcAft>
                  <a:buNone/>
                </a:pPr>
                <a:r>
                  <a:rPr lang="en" sz="1100">
                    <a:solidFill>
                      <a:schemeClr val="lt1"/>
                    </a:solidFill>
                    <a:latin typeface="Calibri"/>
                    <a:ea typeface="Calibri"/>
                    <a:cs typeface="Calibri"/>
                    <a:sym typeface="Calibri"/>
                  </a:rPr>
                  <a:t>x64</a:t>
                </a:r>
                <a:endParaRPr sz="1100"/>
              </a:p>
            </p:txBody>
          </p:sp>
          <p:sp>
            <p:nvSpPr>
              <p:cNvPr id="66" name="Google Shape;1907;p84"/>
              <p:cNvSpPr/>
              <p:nvPr/>
            </p:nvSpPr>
            <p:spPr>
              <a:xfrm>
                <a:off x="7998780" y="2194057"/>
                <a:ext cx="961935" cy="816167"/>
              </a:xfrm>
              <a:prstGeom prst="rect">
                <a:avLst/>
              </a:prstGeom>
              <a:solidFill>
                <a:schemeClr val="accent5"/>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LPDDR4</a:t>
                </a:r>
                <a:endParaRPr sz="1100"/>
              </a:p>
              <a:p>
                <a:pPr marL="0" marR="0" lvl="0" indent="0" algn="ctr" rtl="0">
                  <a:spcBef>
                    <a:spcPts val="0"/>
                  </a:spcBef>
                  <a:spcAft>
                    <a:spcPts val="0"/>
                  </a:spcAft>
                  <a:buNone/>
                </a:pPr>
                <a:r>
                  <a:rPr lang="en" sz="1100">
                    <a:solidFill>
                      <a:schemeClr val="lt1"/>
                    </a:solidFill>
                    <a:latin typeface="Calibri"/>
                    <a:ea typeface="Calibri"/>
                    <a:cs typeface="Calibri"/>
                    <a:sym typeface="Calibri"/>
                  </a:rPr>
                  <a:t>x64</a:t>
                </a:r>
                <a:endParaRPr sz="1100"/>
              </a:p>
            </p:txBody>
          </p:sp>
          <p:sp>
            <p:nvSpPr>
              <p:cNvPr id="67" name="Google Shape;1908;p84"/>
              <p:cNvSpPr/>
              <p:nvPr/>
            </p:nvSpPr>
            <p:spPr>
              <a:xfrm>
                <a:off x="7993534" y="3183739"/>
                <a:ext cx="961935" cy="816167"/>
              </a:xfrm>
              <a:prstGeom prst="rect">
                <a:avLst/>
              </a:prstGeom>
              <a:solidFill>
                <a:schemeClr val="accent5"/>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LPDDR4</a:t>
                </a:r>
                <a:endParaRPr sz="1100"/>
              </a:p>
              <a:p>
                <a:pPr marL="0" marR="0" lvl="0" indent="0" algn="ctr" rtl="0">
                  <a:spcBef>
                    <a:spcPts val="0"/>
                  </a:spcBef>
                  <a:spcAft>
                    <a:spcPts val="0"/>
                  </a:spcAft>
                  <a:buNone/>
                </a:pPr>
                <a:r>
                  <a:rPr lang="en" sz="1100">
                    <a:solidFill>
                      <a:schemeClr val="lt1"/>
                    </a:solidFill>
                    <a:latin typeface="Calibri"/>
                    <a:ea typeface="Calibri"/>
                    <a:cs typeface="Calibri"/>
                    <a:sym typeface="Calibri"/>
                  </a:rPr>
                  <a:t>x64</a:t>
                </a:r>
                <a:endParaRPr sz="1100"/>
              </a:p>
            </p:txBody>
          </p:sp>
          <p:sp>
            <p:nvSpPr>
              <p:cNvPr id="68" name="Google Shape;1909;p84"/>
              <p:cNvSpPr/>
              <p:nvPr/>
            </p:nvSpPr>
            <p:spPr>
              <a:xfrm>
                <a:off x="3998075" y="2243913"/>
                <a:ext cx="867143" cy="784256"/>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200">
                    <a:solidFill>
                      <a:schemeClr val="lt1"/>
                    </a:solidFill>
                    <a:latin typeface="Calibri"/>
                    <a:ea typeface="Calibri"/>
                    <a:cs typeface="Calibri"/>
                    <a:sym typeface="Calibri"/>
                  </a:rPr>
                  <a:t>C0</a:t>
                </a:r>
                <a:endParaRPr sz="1100"/>
              </a:p>
            </p:txBody>
          </p:sp>
          <p:sp>
            <p:nvSpPr>
              <p:cNvPr id="69" name="Google Shape;1910;p84"/>
              <p:cNvSpPr/>
              <p:nvPr/>
            </p:nvSpPr>
            <p:spPr>
              <a:xfrm>
                <a:off x="4865218" y="2868962"/>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 name="Google Shape;1911;p84"/>
              <p:cNvSpPr/>
              <p:nvPr/>
            </p:nvSpPr>
            <p:spPr>
              <a:xfrm>
                <a:off x="4372660" y="1570200"/>
                <a:ext cx="2097900" cy="308400"/>
              </a:xfrm>
              <a:prstGeom prst="rect">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b="1" dirty="0">
                    <a:solidFill>
                      <a:schemeClr val="lt1"/>
                    </a:solidFill>
                    <a:latin typeface="Calibri"/>
                    <a:ea typeface="Calibri"/>
                    <a:cs typeface="Calibri"/>
                    <a:sym typeface="Calibri"/>
                  </a:rPr>
                  <a:t>FPGA or PCIe Switch</a:t>
                </a:r>
                <a:endParaRPr sz="900" b="1" dirty="0">
                  <a:solidFill>
                    <a:schemeClr val="lt1"/>
                  </a:solidFill>
                  <a:latin typeface="Calibri"/>
                  <a:ea typeface="Calibri"/>
                  <a:cs typeface="Calibri"/>
                  <a:sym typeface="Calibri"/>
                </a:endParaRPr>
              </a:p>
            </p:txBody>
          </p:sp>
          <p:sp>
            <p:nvSpPr>
              <p:cNvPr id="71" name="Google Shape;1912;p84"/>
              <p:cNvSpPr/>
              <p:nvPr/>
            </p:nvSpPr>
            <p:spPr>
              <a:xfrm>
                <a:off x="3972873" y="3191054"/>
                <a:ext cx="867143" cy="78473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200">
                    <a:solidFill>
                      <a:schemeClr val="lt1"/>
                    </a:solidFill>
                    <a:latin typeface="Calibri"/>
                    <a:ea typeface="Calibri"/>
                    <a:cs typeface="Calibri"/>
                    <a:sym typeface="Calibri"/>
                  </a:rPr>
                  <a:t>C1</a:t>
                </a:r>
                <a:endParaRPr sz="1100"/>
              </a:p>
            </p:txBody>
          </p:sp>
          <p:sp>
            <p:nvSpPr>
              <p:cNvPr id="72" name="Google Shape;1913;p84"/>
              <p:cNvSpPr/>
              <p:nvPr/>
            </p:nvSpPr>
            <p:spPr>
              <a:xfrm>
                <a:off x="5968840" y="2236015"/>
                <a:ext cx="867143" cy="794476"/>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200">
                    <a:solidFill>
                      <a:schemeClr val="lt1"/>
                    </a:solidFill>
                    <a:latin typeface="Calibri"/>
                    <a:ea typeface="Calibri"/>
                    <a:cs typeface="Calibri"/>
                    <a:sym typeface="Calibri"/>
                  </a:rPr>
                  <a:t>C2</a:t>
                </a:r>
                <a:endParaRPr sz="1100"/>
              </a:p>
            </p:txBody>
          </p:sp>
          <p:sp>
            <p:nvSpPr>
              <p:cNvPr id="73" name="Google Shape;1914;p84"/>
              <p:cNvSpPr/>
              <p:nvPr/>
            </p:nvSpPr>
            <p:spPr>
              <a:xfrm>
                <a:off x="5968840" y="3191054"/>
                <a:ext cx="867143" cy="796193"/>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200">
                    <a:solidFill>
                      <a:schemeClr val="lt1"/>
                    </a:solidFill>
                    <a:latin typeface="Calibri"/>
                    <a:ea typeface="Calibri"/>
                    <a:cs typeface="Calibri"/>
                    <a:sym typeface="Calibri"/>
                  </a:rPr>
                  <a:t>C3</a:t>
                </a:r>
                <a:endParaRPr sz="1100"/>
              </a:p>
            </p:txBody>
          </p:sp>
          <p:cxnSp>
            <p:nvCxnSpPr>
              <p:cNvPr id="74" name="Google Shape;1915;p84"/>
              <p:cNvCxnSpPr>
                <a:stCxn id="69" idx="3"/>
                <a:endCxn id="82" idx="3"/>
              </p:cNvCxnSpPr>
              <p:nvPr/>
            </p:nvCxnSpPr>
            <p:spPr>
              <a:xfrm flipH="1">
                <a:off x="4983473" y="2948565"/>
                <a:ext cx="22800" cy="537300"/>
              </a:xfrm>
              <a:prstGeom prst="bentConnector3">
                <a:avLst>
                  <a:gd name="adj1" fmla="val -1010253"/>
                </a:avLst>
              </a:prstGeom>
              <a:noFill/>
              <a:ln w="9525" cap="flat" cmpd="sng">
                <a:solidFill>
                  <a:schemeClr val="accent6"/>
                </a:solidFill>
                <a:prstDash val="solid"/>
                <a:miter lim="800000"/>
                <a:headEnd type="triangle" w="med" len="med"/>
                <a:tailEnd type="triangle" w="med" len="med"/>
              </a:ln>
            </p:spPr>
          </p:cxnSp>
          <p:sp>
            <p:nvSpPr>
              <p:cNvPr id="75" name="Google Shape;1917;p84"/>
              <p:cNvSpPr/>
              <p:nvPr/>
            </p:nvSpPr>
            <p:spPr>
              <a:xfrm>
                <a:off x="4865218" y="2662675"/>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 name="Google Shape;1918;p84"/>
              <p:cNvSpPr/>
              <p:nvPr/>
            </p:nvSpPr>
            <p:spPr>
              <a:xfrm>
                <a:off x="4865218" y="2451866"/>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 name="Google Shape;1919;p84"/>
              <p:cNvSpPr/>
              <p:nvPr/>
            </p:nvSpPr>
            <p:spPr>
              <a:xfrm>
                <a:off x="5831201" y="2866107"/>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8" name="Google Shape;1920;p84"/>
              <p:cNvSpPr/>
              <p:nvPr/>
            </p:nvSpPr>
            <p:spPr>
              <a:xfrm>
                <a:off x="5831201" y="2659820"/>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9" name="Google Shape;1921;p84"/>
              <p:cNvSpPr/>
              <p:nvPr/>
            </p:nvSpPr>
            <p:spPr>
              <a:xfrm>
                <a:off x="5831201" y="2449011"/>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0" name="Google Shape;1922;p84"/>
              <p:cNvSpPr/>
              <p:nvPr/>
            </p:nvSpPr>
            <p:spPr>
              <a:xfrm>
                <a:off x="4842590" y="3823085"/>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 name="Google Shape;1923;p84"/>
              <p:cNvSpPr/>
              <p:nvPr/>
            </p:nvSpPr>
            <p:spPr>
              <a:xfrm>
                <a:off x="4842590" y="3616798"/>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 name="Google Shape;1916;p84"/>
              <p:cNvSpPr/>
              <p:nvPr/>
            </p:nvSpPr>
            <p:spPr>
              <a:xfrm>
                <a:off x="4842590" y="3405989"/>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3" name="Google Shape;1924;p84"/>
              <p:cNvSpPr/>
              <p:nvPr/>
            </p:nvSpPr>
            <p:spPr>
              <a:xfrm>
                <a:off x="5808953" y="3823101"/>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4" name="Google Shape;1925;p84"/>
              <p:cNvSpPr/>
              <p:nvPr/>
            </p:nvSpPr>
            <p:spPr>
              <a:xfrm>
                <a:off x="5808953" y="3616814"/>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5" name="Google Shape;1926;p84"/>
              <p:cNvSpPr/>
              <p:nvPr/>
            </p:nvSpPr>
            <p:spPr>
              <a:xfrm>
                <a:off x="5808953" y="3406005"/>
                <a:ext cx="141055" cy="159206"/>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86" name="Google Shape;1927;p84"/>
              <p:cNvCxnSpPr>
                <a:stCxn id="76" idx="3"/>
                <a:endCxn id="79" idx="1"/>
              </p:cNvCxnSpPr>
              <p:nvPr/>
            </p:nvCxnSpPr>
            <p:spPr>
              <a:xfrm rot="10800000" flipH="1">
                <a:off x="5006273" y="2528769"/>
                <a:ext cx="824700" cy="2700"/>
              </a:xfrm>
              <a:prstGeom prst="bentConnector3">
                <a:avLst>
                  <a:gd name="adj1" fmla="val 50000"/>
                </a:avLst>
              </a:prstGeom>
              <a:noFill/>
              <a:ln w="9525" cap="flat" cmpd="sng">
                <a:solidFill>
                  <a:schemeClr val="accent6"/>
                </a:solidFill>
                <a:prstDash val="solid"/>
                <a:miter lim="800000"/>
                <a:headEnd type="triangle" w="med" len="med"/>
                <a:tailEnd type="triangle" w="med" len="med"/>
              </a:ln>
            </p:spPr>
          </p:cxnSp>
          <p:cxnSp>
            <p:nvCxnSpPr>
              <p:cNvPr id="87" name="Google Shape;1928;p84"/>
              <p:cNvCxnSpPr>
                <a:stCxn id="80" idx="3"/>
                <a:endCxn id="83" idx="1"/>
              </p:cNvCxnSpPr>
              <p:nvPr/>
            </p:nvCxnSpPr>
            <p:spPr>
              <a:xfrm>
                <a:off x="4983645" y="3902688"/>
                <a:ext cx="825300" cy="900"/>
              </a:xfrm>
              <a:prstGeom prst="bentConnector3">
                <a:avLst>
                  <a:gd name="adj1" fmla="val 50000"/>
                </a:avLst>
              </a:prstGeom>
              <a:noFill/>
              <a:ln w="9525" cap="flat" cmpd="sng">
                <a:solidFill>
                  <a:schemeClr val="accent6"/>
                </a:solidFill>
                <a:prstDash val="solid"/>
                <a:miter lim="800000"/>
                <a:headEnd type="triangle" w="med" len="med"/>
                <a:tailEnd type="triangle" w="med" len="med"/>
              </a:ln>
            </p:spPr>
          </p:cxnSp>
          <p:cxnSp>
            <p:nvCxnSpPr>
              <p:cNvPr id="88" name="Google Shape;1929;p84"/>
              <p:cNvCxnSpPr>
                <a:stCxn id="77" idx="1"/>
                <a:endCxn id="85" idx="1"/>
              </p:cNvCxnSpPr>
              <p:nvPr/>
            </p:nvCxnSpPr>
            <p:spPr>
              <a:xfrm flipH="1">
                <a:off x="5808701" y="2945710"/>
                <a:ext cx="22500" cy="540000"/>
              </a:xfrm>
              <a:prstGeom prst="bentConnector3">
                <a:avLst>
                  <a:gd name="adj1" fmla="val 1127508"/>
                </a:avLst>
              </a:prstGeom>
              <a:noFill/>
              <a:ln w="9525" cap="flat" cmpd="sng">
                <a:solidFill>
                  <a:schemeClr val="accent6"/>
                </a:solidFill>
                <a:prstDash val="solid"/>
                <a:miter lim="800000"/>
                <a:headEnd type="triangle" w="med" len="med"/>
                <a:tailEnd type="triangle" w="med" len="med"/>
              </a:ln>
            </p:spPr>
          </p:cxnSp>
          <p:cxnSp>
            <p:nvCxnSpPr>
              <p:cNvPr id="89" name="Google Shape;1930;p84"/>
              <p:cNvCxnSpPr>
                <a:stCxn id="81" idx="3"/>
                <a:endCxn id="78" idx="1"/>
              </p:cNvCxnSpPr>
              <p:nvPr/>
            </p:nvCxnSpPr>
            <p:spPr>
              <a:xfrm rot="10800000" flipH="1">
                <a:off x="4983645" y="2739701"/>
                <a:ext cx="847500" cy="956700"/>
              </a:xfrm>
              <a:prstGeom prst="curvedConnector3">
                <a:avLst>
                  <a:gd name="adj1" fmla="val 57192"/>
                </a:avLst>
              </a:prstGeom>
              <a:noFill/>
              <a:ln w="9525" cap="flat" cmpd="sng">
                <a:solidFill>
                  <a:schemeClr val="accent6"/>
                </a:solidFill>
                <a:prstDash val="solid"/>
                <a:miter lim="800000"/>
                <a:headEnd type="triangle" w="med" len="med"/>
                <a:tailEnd type="triangle" w="med" len="med"/>
              </a:ln>
            </p:spPr>
          </p:cxnSp>
          <p:cxnSp>
            <p:nvCxnSpPr>
              <p:cNvPr id="90" name="Google Shape;1931;p84"/>
              <p:cNvCxnSpPr>
                <a:stCxn id="75" idx="3"/>
                <a:endCxn id="84" idx="1"/>
              </p:cNvCxnSpPr>
              <p:nvPr/>
            </p:nvCxnSpPr>
            <p:spPr>
              <a:xfrm>
                <a:off x="5006273" y="2742278"/>
                <a:ext cx="802800" cy="954000"/>
              </a:xfrm>
              <a:prstGeom prst="curvedConnector3">
                <a:avLst>
                  <a:gd name="adj1" fmla="val 48734"/>
                </a:avLst>
              </a:prstGeom>
              <a:noFill/>
              <a:ln w="9525" cap="flat" cmpd="sng">
                <a:solidFill>
                  <a:schemeClr val="accent6"/>
                </a:solidFill>
                <a:prstDash val="solid"/>
                <a:miter lim="800000"/>
                <a:headEnd type="triangle" w="med" len="med"/>
                <a:tailEnd type="triangle" w="med" len="med"/>
              </a:ln>
            </p:spPr>
          </p:cxnSp>
          <p:sp>
            <p:nvSpPr>
              <p:cNvPr id="91" name="Google Shape;1932;p84"/>
              <p:cNvSpPr/>
              <p:nvPr/>
            </p:nvSpPr>
            <p:spPr>
              <a:xfrm>
                <a:off x="5831200" y="2236014"/>
                <a:ext cx="141055" cy="159206"/>
              </a:xfrm>
              <a:prstGeom prst="rect">
                <a:avLst/>
              </a:prstGeom>
              <a:solidFill>
                <a:srgbClr val="7030A0"/>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 name="Google Shape;1933;p84"/>
              <p:cNvSpPr/>
              <p:nvPr/>
            </p:nvSpPr>
            <p:spPr>
              <a:xfrm>
                <a:off x="4865217" y="2243912"/>
                <a:ext cx="141055" cy="159206"/>
              </a:xfrm>
              <a:prstGeom prst="rect">
                <a:avLst/>
              </a:prstGeom>
              <a:solidFill>
                <a:srgbClr val="7030A0"/>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3" name="Google Shape;1934;p84"/>
              <p:cNvSpPr/>
              <p:nvPr/>
            </p:nvSpPr>
            <p:spPr>
              <a:xfrm>
                <a:off x="5821040" y="3191054"/>
                <a:ext cx="141055" cy="159206"/>
              </a:xfrm>
              <a:prstGeom prst="rect">
                <a:avLst/>
              </a:prstGeom>
              <a:solidFill>
                <a:srgbClr val="7030A0"/>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4" name="Google Shape;1935;p84"/>
              <p:cNvSpPr/>
              <p:nvPr/>
            </p:nvSpPr>
            <p:spPr>
              <a:xfrm>
                <a:off x="4855057" y="3198952"/>
                <a:ext cx="141055" cy="159206"/>
              </a:xfrm>
              <a:prstGeom prst="rect">
                <a:avLst/>
              </a:prstGeom>
              <a:solidFill>
                <a:srgbClr val="7030A0"/>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95" name="Google Shape;1936;p84"/>
              <p:cNvCxnSpPr>
                <a:stCxn id="92" idx="3"/>
              </p:cNvCxnSpPr>
              <p:nvPr/>
            </p:nvCxnSpPr>
            <p:spPr>
              <a:xfrm rot="10800000" flipH="1">
                <a:off x="5006272" y="1880415"/>
                <a:ext cx="241200" cy="443100"/>
              </a:xfrm>
              <a:prstGeom prst="bentConnector2">
                <a:avLst/>
              </a:prstGeom>
              <a:noFill/>
              <a:ln w="9525" cap="flat" cmpd="sng">
                <a:solidFill>
                  <a:srgbClr val="7030A0"/>
                </a:solidFill>
                <a:prstDash val="solid"/>
                <a:miter lim="800000"/>
                <a:headEnd type="triangle" w="med" len="med"/>
                <a:tailEnd type="triangle" w="med" len="med"/>
              </a:ln>
            </p:spPr>
          </p:cxnSp>
          <p:cxnSp>
            <p:nvCxnSpPr>
              <p:cNvPr id="96" name="Google Shape;1937;p84"/>
              <p:cNvCxnSpPr>
                <a:stCxn id="91" idx="1"/>
              </p:cNvCxnSpPr>
              <p:nvPr/>
            </p:nvCxnSpPr>
            <p:spPr>
              <a:xfrm rot="10800000">
                <a:off x="5599300" y="1880917"/>
                <a:ext cx="231900" cy="434700"/>
              </a:xfrm>
              <a:prstGeom prst="bentConnector2">
                <a:avLst/>
              </a:prstGeom>
              <a:noFill/>
              <a:ln w="9525" cap="flat" cmpd="sng">
                <a:solidFill>
                  <a:srgbClr val="7030A0"/>
                </a:solidFill>
                <a:prstDash val="solid"/>
                <a:miter lim="800000"/>
                <a:headEnd type="triangle" w="med" len="med"/>
                <a:tailEnd type="triangle" w="med" len="med"/>
              </a:ln>
            </p:spPr>
          </p:cxnSp>
          <p:cxnSp>
            <p:nvCxnSpPr>
              <p:cNvPr id="97" name="Google Shape;1938;p84"/>
              <p:cNvCxnSpPr>
                <a:stCxn id="94" idx="3"/>
              </p:cNvCxnSpPr>
              <p:nvPr/>
            </p:nvCxnSpPr>
            <p:spPr>
              <a:xfrm rot="10800000" flipH="1">
                <a:off x="4996112" y="1880555"/>
                <a:ext cx="371700" cy="1398000"/>
              </a:xfrm>
              <a:prstGeom prst="bentConnector2">
                <a:avLst/>
              </a:prstGeom>
              <a:noFill/>
              <a:ln w="9525" cap="flat" cmpd="sng">
                <a:solidFill>
                  <a:srgbClr val="7030A0"/>
                </a:solidFill>
                <a:prstDash val="solid"/>
                <a:miter lim="800000"/>
                <a:headEnd type="triangle" w="med" len="med"/>
                <a:tailEnd type="triangle" w="med" len="med"/>
              </a:ln>
            </p:spPr>
          </p:cxnSp>
          <p:cxnSp>
            <p:nvCxnSpPr>
              <p:cNvPr id="98" name="Google Shape;1939;p84"/>
              <p:cNvCxnSpPr>
                <a:stCxn id="93" idx="1"/>
              </p:cNvCxnSpPr>
              <p:nvPr/>
            </p:nvCxnSpPr>
            <p:spPr>
              <a:xfrm rot="10800000">
                <a:off x="5481740" y="1876557"/>
                <a:ext cx="339300" cy="1394100"/>
              </a:xfrm>
              <a:prstGeom prst="bentConnector2">
                <a:avLst/>
              </a:prstGeom>
              <a:noFill/>
              <a:ln w="9525" cap="flat" cmpd="sng">
                <a:solidFill>
                  <a:srgbClr val="7030A0"/>
                </a:solidFill>
                <a:prstDash val="solid"/>
                <a:miter lim="800000"/>
                <a:headEnd type="triangle" w="med" len="med"/>
                <a:tailEnd type="triangle" w="med" len="med"/>
              </a:ln>
            </p:spPr>
          </p:cxnSp>
          <p:grpSp>
            <p:nvGrpSpPr>
              <p:cNvPr id="99" name="Google Shape;1940;p84"/>
              <p:cNvGrpSpPr/>
              <p:nvPr/>
            </p:nvGrpSpPr>
            <p:grpSpPr>
              <a:xfrm>
                <a:off x="2807538" y="2250382"/>
                <a:ext cx="1190538" cy="773393"/>
                <a:chOff x="2807538" y="2250382"/>
                <a:chExt cx="1190538" cy="773393"/>
              </a:xfrm>
            </p:grpSpPr>
            <p:sp>
              <p:nvSpPr>
                <p:cNvPr id="121" name="Google Shape;1941;p84"/>
                <p:cNvSpPr/>
                <p:nvPr/>
              </p:nvSpPr>
              <p:spPr>
                <a:xfrm>
                  <a:off x="2807538" y="2451866"/>
                  <a:ext cx="1035938" cy="442503"/>
                </a:xfrm>
                <a:prstGeom prst="lef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33GB/s</a:t>
                  </a:r>
                  <a:endParaRPr sz="1100"/>
                </a:p>
              </p:txBody>
            </p:sp>
            <p:grpSp>
              <p:nvGrpSpPr>
                <p:cNvPr id="122" name="Google Shape;1942;p84"/>
                <p:cNvGrpSpPr/>
                <p:nvPr/>
              </p:nvGrpSpPr>
              <p:grpSpPr>
                <a:xfrm>
                  <a:off x="3857338" y="2250382"/>
                  <a:ext cx="140738" cy="773393"/>
                  <a:chOff x="10103029" y="2388414"/>
                  <a:chExt cx="141055" cy="802022"/>
                </a:xfrm>
              </p:grpSpPr>
              <p:sp>
                <p:nvSpPr>
                  <p:cNvPr id="123" name="Google Shape;1943;p84"/>
                  <p:cNvSpPr/>
                  <p:nvPr/>
                </p:nvSpPr>
                <p:spPr>
                  <a:xfrm>
                    <a:off x="10103029" y="2816958"/>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4" name="Google Shape;1944;p84"/>
                  <p:cNvSpPr/>
                  <p:nvPr/>
                </p:nvSpPr>
                <p:spPr>
                  <a:xfrm>
                    <a:off x="10103029" y="2388414"/>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5" name="Google Shape;1945;p84"/>
                  <p:cNvSpPr/>
                  <p:nvPr/>
                </p:nvSpPr>
                <p:spPr>
                  <a:xfrm>
                    <a:off x="10103029" y="3031230"/>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6" name="Google Shape;1946;p84"/>
                  <p:cNvSpPr/>
                  <p:nvPr/>
                </p:nvSpPr>
                <p:spPr>
                  <a:xfrm>
                    <a:off x="10103029" y="2602686"/>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nvGrpSpPr>
              <p:cNvPr id="100" name="Google Shape;1947;p84"/>
              <p:cNvGrpSpPr/>
              <p:nvPr/>
            </p:nvGrpSpPr>
            <p:grpSpPr>
              <a:xfrm>
                <a:off x="2775324" y="3190106"/>
                <a:ext cx="1190538" cy="773393"/>
                <a:chOff x="2807538" y="2250382"/>
                <a:chExt cx="1190538" cy="773393"/>
              </a:xfrm>
            </p:grpSpPr>
            <p:sp>
              <p:nvSpPr>
                <p:cNvPr id="115" name="Google Shape;1948;p84"/>
                <p:cNvSpPr/>
                <p:nvPr/>
              </p:nvSpPr>
              <p:spPr>
                <a:xfrm>
                  <a:off x="2807538" y="2451866"/>
                  <a:ext cx="1035938" cy="442503"/>
                </a:xfrm>
                <a:prstGeom prst="lef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33GB/s</a:t>
                  </a:r>
                  <a:endParaRPr sz="1100"/>
                </a:p>
              </p:txBody>
            </p:sp>
            <p:grpSp>
              <p:nvGrpSpPr>
                <p:cNvPr id="116" name="Google Shape;1949;p84"/>
                <p:cNvGrpSpPr/>
                <p:nvPr/>
              </p:nvGrpSpPr>
              <p:grpSpPr>
                <a:xfrm>
                  <a:off x="3857338" y="2250382"/>
                  <a:ext cx="140738" cy="773393"/>
                  <a:chOff x="10103029" y="2388414"/>
                  <a:chExt cx="141055" cy="802022"/>
                </a:xfrm>
              </p:grpSpPr>
              <p:sp>
                <p:nvSpPr>
                  <p:cNvPr id="117" name="Google Shape;1950;p84"/>
                  <p:cNvSpPr/>
                  <p:nvPr/>
                </p:nvSpPr>
                <p:spPr>
                  <a:xfrm>
                    <a:off x="10103029" y="2816958"/>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 name="Google Shape;1951;p84"/>
                  <p:cNvSpPr/>
                  <p:nvPr/>
                </p:nvSpPr>
                <p:spPr>
                  <a:xfrm>
                    <a:off x="10103029" y="2388414"/>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 name="Google Shape;1952;p84"/>
                  <p:cNvSpPr/>
                  <p:nvPr/>
                </p:nvSpPr>
                <p:spPr>
                  <a:xfrm>
                    <a:off x="10103029" y="3031230"/>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20" name="Google Shape;1953;p84"/>
                  <p:cNvSpPr/>
                  <p:nvPr/>
                </p:nvSpPr>
                <p:spPr>
                  <a:xfrm>
                    <a:off x="10103029" y="2602686"/>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nvGrpSpPr>
              <p:cNvPr id="101" name="Google Shape;1954;p84"/>
              <p:cNvGrpSpPr/>
              <p:nvPr/>
            </p:nvGrpSpPr>
            <p:grpSpPr>
              <a:xfrm flipH="1">
                <a:off x="6827594" y="3183739"/>
                <a:ext cx="1153745" cy="773393"/>
                <a:chOff x="2807538" y="2250382"/>
                <a:chExt cx="1190538" cy="773393"/>
              </a:xfrm>
            </p:grpSpPr>
            <p:sp>
              <p:nvSpPr>
                <p:cNvPr id="109" name="Google Shape;1955;p84"/>
                <p:cNvSpPr/>
                <p:nvPr/>
              </p:nvSpPr>
              <p:spPr>
                <a:xfrm>
                  <a:off x="2807538" y="2451866"/>
                  <a:ext cx="1035938" cy="442503"/>
                </a:xfrm>
                <a:prstGeom prst="lef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33GB/s</a:t>
                  </a:r>
                  <a:endParaRPr sz="1100"/>
                </a:p>
              </p:txBody>
            </p:sp>
            <p:grpSp>
              <p:nvGrpSpPr>
                <p:cNvPr id="110" name="Google Shape;1956;p84"/>
                <p:cNvGrpSpPr/>
                <p:nvPr/>
              </p:nvGrpSpPr>
              <p:grpSpPr>
                <a:xfrm>
                  <a:off x="3857338" y="2250382"/>
                  <a:ext cx="140738" cy="773393"/>
                  <a:chOff x="10103029" y="2388414"/>
                  <a:chExt cx="141055" cy="802022"/>
                </a:xfrm>
              </p:grpSpPr>
              <p:sp>
                <p:nvSpPr>
                  <p:cNvPr id="111" name="Google Shape;1957;p84"/>
                  <p:cNvSpPr/>
                  <p:nvPr/>
                </p:nvSpPr>
                <p:spPr>
                  <a:xfrm>
                    <a:off x="10103029" y="2816958"/>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2" name="Google Shape;1958;p84"/>
                  <p:cNvSpPr/>
                  <p:nvPr/>
                </p:nvSpPr>
                <p:spPr>
                  <a:xfrm>
                    <a:off x="10103029" y="2388414"/>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3" name="Google Shape;1959;p84"/>
                  <p:cNvSpPr/>
                  <p:nvPr/>
                </p:nvSpPr>
                <p:spPr>
                  <a:xfrm>
                    <a:off x="10103029" y="3031230"/>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4" name="Google Shape;1960;p84"/>
                  <p:cNvSpPr/>
                  <p:nvPr/>
                </p:nvSpPr>
                <p:spPr>
                  <a:xfrm>
                    <a:off x="10103029" y="2602686"/>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nvGrpSpPr>
              <p:cNvPr id="102" name="Google Shape;1961;p84"/>
              <p:cNvGrpSpPr/>
              <p:nvPr/>
            </p:nvGrpSpPr>
            <p:grpSpPr>
              <a:xfrm flipH="1">
                <a:off x="6831673" y="2246556"/>
                <a:ext cx="1153745" cy="773393"/>
                <a:chOff x="2807538" y="2250382"/>
                <a:chExt cx="1190538" cy="773393"/>
              </a:xfrm>
            </p:grpSpPr>
            <p:sp>
              <p:nvSpPr>
                <p:cNvPr id="103" name="Google Shape;1962;p84"/>
                <p:cNvSpPr/>
                <p:nvPr/>
              </p:nvSpPr>
              <p:spPr>
                <a:xfrm>
                  <a:off x="2807538" y="2451866"/>
                  <a:ext cx="1035938" cy="442503"/>
                </a:xfrm>
                <a:prstGeom prst="lef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0" tIns="34275" rIns="0"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33GB/s</a:t>
                  </a:r>
                  <a:endParaRPr sz="1100"/>
                </a:p>
              </p:txBody>
            </p:sp>
            <p:grpSp>
              <p:nvGrpSpPr>
                <p:cNvPr id="104" name="Google Shape;1963;p84"/>
                <p:cNvGrpSpPr/>
                <p:nvPr/>
              </p:nvGrpSpPr>
              <p:grpSpPr>
                <a:xfrm>
                  <a:off x="3857338" y="2250382"/>
                  <a:ext cx="140738" cy="773393"/>
                  <a:chOff x="10103029" y="2388414"/>
                  <a:chExt cx="141055" cy="802022"/>
                </a:xfrm>
              </p:grpSpPr>
              <p:sp>
                <p:nvSpPr>
                  <p:cNvPr id="105" name="Google Shape;1964;p84"/>
                  <p:cNvSpPr/>
                  <p:nvPr/>
                </p:nvSpPr>
                <p:spPr>
                  <a:xfrm>
                    <a:off x="10103029" y="2816958"/>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6" name="Google Shape;1965;p84"/>
                  <p:cNvSpPr/>
                  <p:nvPr/>
                </p:nvSpPr>
                <p:spPr>
                  <a:xfrm>
                    <a:off x="10103029" y="2388414"/>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7" name="Google Shape;1966;p84"/>
                  <p:cNvSpPr/>
                  <p:nvPr/>
                </p:nvSpPr>
                <p:spPr>
                  <a:xfrm>
                    <a:off x="10103029" y="3031230"/>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 name="Google Shape;1967;p84"/>
                  <p:cNvSpPr/>
                  <p:nvPr/>
                </p:nvSpPr>
                <p:spPr>
                  <a:xfrm>
                    <a:off x="10103029" y="2602686"/>
                    <a:ext cx="141055" cy="159206"/>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grpSp>
      <p:sp>
        <p:nvSpPr>
          <p:cNvPr id="127" name="Rounded Rectangle 126"/>
          <p:cNvSpPr/>
          <p:nvPr/>
        </p:nvSpPr>
        <p:spPr>
          <a:xfrm>
            <a:off x="3035265" y="4992269"/>
            <a:ext cx="637532" cy="530352"/>
          </a:xfrm>
          <a:prstGeom prst="round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VEC</a:t>
            </a:r>
            <a:endParaRPr lang="en-US" sz="1700" b="1" dirty="0"/>
          </a:p>
        </p:txBody>
      </p:sp>
      <p:sp>
        <p:nvSpPr>
          <p:cNvPr id="128" name="Rounded Rectangle 127"/>
          <p:cNvSpPr/>
          <p:nvPr/>
        </p:nvSpPr>
        <p:spPr>
          <a:xfrm>
            <a:off x="3035265" y="5665768"/>
            <a:ext cx="637532" cy="530352"/>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MLS</a:t>
            </a:r>
            <a:endParaRPr lang="en-US" sz="1700" b="1" dirty="0"/>
          </a:p>
        </p:txBody>
      </p:sp>
      <p:sp>
        <p:nvSpPr>
          <p:cNvPr id="129" name="Google Shape;609;p55"/>
          <p:cNvSpPr/>
          <p:nvPr/>
        </p:nvSpPr>
        <p:spPr>
          <a:xfrm>
            <a:off x="1224118" y="5248662"/>
            <a:ext cx="789056" cy="657349"/>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300" b="1" dirty="0" smtClean="0">
                <a:solidFill>
                  <a:schemeClr val="lt1"/>
                </a:solidFill>
                <a:latin typeface="Calibri"/>
                <a:ea typeface="Calibri"/>
                <a:cs typeface="Calibri"/>
                <a:sym typeface="Calibri"/>
              </a:rPr>
              <a:t>ALL</a:t>
            </a:r>
          </a:p>
          <a:p>
            <a:pPr marL="0" marR="0" lvl="0" indent="0" algn="ctr" rtl="0">
              <a:spcBef>
                <a:spcPts val="0"/>
              </a:spcBef>
              <a:spcAft>
                <a:spcPts val="0"/>
              </a:spcAft>
              <a:buNone/>
            </a:pPr>
            <a:r>
              <a:rPr lang="en" sz="1300" b="1" dirty="0" smtClean="0">
                <a:solidFill>
                  <a:schemeClr val="lt1"/>
                </a:solidFill>
                <a:latin typeface="Calibri"/>
                <a:ea typeface="Calibri"/>
                <a:cs typeface="Calibri"/>
                <a:sym typeface="Calibri"/>
              </a:rPr>
              <a:t>Compute</a:t>
            </a:r>
            <a:endParaRPr sz="1000" b="1" dirty="0"/>
          </a:p>
          <a:p>
            <a:pPr marL="0" marR="0" lvl="0" indent="0" algn="ctr" rtl="0">
              <a:spcBef>
                <a:spcPts val="0"/>
              </a:spcBef>
              <a:spcAft>
                <a:spcPts val="0"/>
              </a:spcAft>
              <a:buNone/>
            </a:pPr>
            <a:r>
              <a:rPr lang="en" sz="1300" b="1" dirty="0" smtClean="0">
                <a:solidFill>
                  <a:schemeClr val="lt1"/>
                </a:solidFill>
                <a:latin typeface="Calibri"/>
                <a:ea typeface="Calibri"/>
                <a:cs typeface="Calibri"/>
                <a:sym typeface="Calibri"/>
              </a:rPr>
              <a:t>Tiles</a:t>
            </a:r>
            <a:endParaRPr sz="1000" b="1" dirty="0"/>
          </a:p>
        </p:txBody>
      </p:sp>
      <p:sp>
        <p:nvSpPr>
          <p:cNvPr id="130" name="Right Arrow 129"/>
          <p:cNvSpPr/>
          <p:nvPr/>
        </p:nvSpPr>
        <p:spPr>
          <a:xfrm rot="20634415">
            <a:off x="2150905" y="5295203"/>
            <a:ext cx="800065" cy="174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ight Arrow 130"/>
          <p:cNvSpPr/>
          <p:nvPr/>
        </p:nvSpPr>
        <p:spPr>
          <a:xfrm rot="965585" flipV="1">
            <a:off x="2179109" y="5746506"/>
            <a:ext cx="800065" cy="174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2433039" y="5442523"/>
            <a:ext cx="526464" cy="369332"/>
          </a:xfrm>
          <a:prstGeom prst="rect">
            <a:avLst/>
          </a:prstGeom>
          <a:noFill/>
        </p:spPr>
        <p:txBody>
          <a:bodyPr wrap="square" rtlCol="0">
            <a:spAutoFit/>
          </a:bodyPr>
          <a:lstStyle/>
          <a:p>
            <a:r>
              <a:rPr lang="en-US" b="1" dirty="0" smtClean="0"/>
              <a:t>OR</a:t>
            </a:r>
            <a:endParaRPr lang="en-US" b="1" dirty="0"/>
          </a:p>
        </p:txBody>
      </p:sp>
      <p:pic>
        <p:nvPicPr>
          <p:cNvPr id="135" name="image12.jpg" descr="http://www.bsc.es/media/280.jpg"/>
          <p:cNvPicPr/>
          <p:nvPr/>
        </p:nvPicPr>
        <p:blipFill>
          <a:blip r:embed="rId3"/>
          <a:srcRect/>
          <a:stretch>
            <a:fillRect/>
          </a:stretch>
        </p:blipFill>
        <p:spPr>
          <a:xfrm>
            <a:off x="4347876" y="5015534"/>
            <a:ext cx="966470" cy="259715"/>
          </a:xfrm>
          <a:prstGeom prst="rect">
            <a:avLst/>
          </a:prstGeom>
          <a:ln/>
        </p:spPr>
      </p:pic>
      <p:pic>
        <p:nvPicPr>
          <p:cNvPr id="136" name="image11.jpg"/>
          <p:cNvPicPr/>
          <p:nvPr/>
        </p:nvPicPr>
        <p:blipFill>
          <a:blip r:embed="rId4"/>
          <a:srcRect/>
          <a:stretch>
            <a:fillRect/>
          </a:stretch>
        </p:blipFill>
        <p:spPr>
          <a:xfrm>
            <a:off x="4370454" y="5328493"/>
            <a:ext cx="911225" cy="207645"/>
          </a:xfrm>
          <a:prstGeom prst="rect">
            <a:avLst/>
          </a:prstGeom>
          <a:ln/>
        </p:spPr>
      </p:pic>
      <p:pic>
        <p:nvPicPr>
          <p:cNvPr id="137" name="image2.png"/>
          <p:cNvPicPr/>
          <p:nvPr/>
        </p:nvPicPr>
        <p:blipFill rotWithShape="1">
          <a:blip r:embed="rId5"/>
          <a:srcRect t="19767" b="26744"/>
          <a:stretch/>
        </p:blipFill>
        <p:spPr bwMode="auto">
          <a:xfrm>
            <a:off x="4370454" y="5650438"/>
            <a:ext cx="951865" cy="170815"/>
          </a:xfrm>
          <a:prstGeom prst="rect">
            <a:avLst/>
          </a:prstGeom>
          <a:ln>
            <a:noFill/>
          </a:ln>
          <a:extLst>
            <a:ext uri="{53640926-AAD7-44D8-BBD7-CCE9431645EC}">
              <a14:shadowObscured xmlns:a14="http://schemas.microsoft.com/office/drawing/2010/main"/>
            </a:ext>
          </a:extLst>
        </p:spPr>
      </p:pic>
      <p:pic>
        <p:nvPicPr>
          <p:cNvPr id="138" name="image19.jpg"/>
          <p:cNvPicPr/>
          <p:nvPr/>
        </p:nvPicPr>
        <p:blipFill>
          <a:blip r:embed="rId6"/>
          <a:srcRect/>
          <a:stretch>
            <a:fillRect/>
          </a:stretch>
        </p:blipFill>
        <p:spPr>
          <a:xfrm>
            <a:off x="4377443" y="5925418"/>
            <a:ext cx="836930" cy="513715"/>
          </a:xfrm>
          <a:prstGeom prst="rect">
            <a:avLst/>
          </a:prstGeom>
          <a:ln/>
        </p:spPr>
      </p:pic>
      <p:pic>
        <p:nvPicPr>
          <p:cNvPr id="139" name="image6.png" descr="Logo Cini"/>
          <p:cNvPicPr/>
          <p:nvPr/>
        </p:nvPicPr>
        <p:blipFill>
          <a:blip r:embed="rId7"/>
          <a:srcRect/>
          <a:stretch>
            <a:fillRect/>
          </a:stretch>
        </p:blipFill>
        <p:spPr>
          <a:xfrm>
            <a:off x="4376808" y="6485699"/>
            <a:ext cx="928370" cy="374650"/>
          </a:xfrm>
          <a:prstGeom prst="rect">
            <a:avLst/>
          </a:prstGeom>
          <a:ln/>
        </p:spPr>
      </p:pic>
      <p:pic>
        <p:nvPicPr>
          <p:cNvPr id="140" name="Imagen 1" descr="Leonardo logo"/>
          <p:cNvPicPr/>
          <p:nvPr/>
        </p:nvPicPr>
        <p:blipFill rotWithShape="1">
          <a:blip r:embed="rId8" cstate="print">
            <a:extLst>
              <a:ext uri="{28A0092B-C50C-407E-A947-70E740481C1C}">
                <a14:useLocalDpi xmlns:a14="http://schemas.microsoft.com/office/drawing/2010/main" val="0"/>
              </a:ext>
            </a:extLst>
          </a:blip>
          <a:srcRect t="41000" b="38667"/>
          <a:stretch/>
        </p:blipFill>
        <p:spPr bwMode="auto">
          <a:xfrm>
            <a:off x="5510057" y="4962207"/>
            <a:ext cx="985520" cy="200025"/>
          </a:xfrm>
          <a:prstGeom prst="rect">
            <a:avLst/>
          </a:prstGeom>
          <a:noFill/>
          <a:ln>
            <a:noFill/>
          </a:ln>
          <a:extLst>
            <a:ext uri="{53640926-AAD7-44D8-BBD7-CCE9431645EC}">
              <a14:shadowObscured xmlns:a14="http://schemas.microsoft.com/office/drawing/2010/main"/>
            </a:ext>
          </a:extLst>
        </p:spPr>
      </p:pic>
      <p:pic>
        <p:nvPicPr>
          <p:cNvPr id="141" name="image1.png"/>
          <p:cNvPicPr/>
          <p:nvPr/>
        </p:nvPicPr>
        <p:blipFill>
          <a:blip r:embed="rId9"/>
          <a:srcRect/>
          <a:stretch>
            <a:fillRect/>
          </a:stretch>
        </p:blipFill>
        <p:spPr>
          <a:xfrm>
            <a:off x="5522757" y="5264266"/>
            <a:ext cx="882015" cy="140970"/>
          </a:xfrm>
          <a:prstGeom prst="rect">
            <a:avLst/>
          </a:prstGeom>
          <a:ln/>
        </p:spPr>
      </p:pic>
      <p:pic>
        <p:nvPicPr>
          <p:cNvPr id="142" name="image16.jpg"/>
          <p:cNvPicPr/>
          <p:nvPr/>
        </p:nvPicPr>
        <p:blipFill>
          <a:blip r:embed="rId10"/>
          <a:srcRect/>
          <a:stretch>
            <a:fillRect/>
          </a:stretch>
        </p:blipFill>
        <p:spPr>
          <a:xfrm>
            <a:off x="5522757" y="5519536"/>
            <a:ext cx="972820" cy="196850"/>
          </a:xfrm>
          <a:prstGeom prst="rect">
            <a:avLst/>
          </a:prstGeom>
          <a:ln/>
        </p:spPr>
      </p:pic>
      <p:pic>
        <p:nvPicPr>
          <p:cNvPr id="143" name="image15.png"/>
          <p:cNvPicPr/>
          <p:nvPr/>
        </p:nvPicPr>
        <p:blipFill>
          <a:blip r:embed="rId11"/>
          <a:srcRect/>
          <a:stretch>
            <a:fillRect/>
          </a:stretch>
        </p:blipFill>
        <p:spPr>
          <a:xfrm>
            <a:off x="5504687" y="5713599"/>
            <a:ext cx="872490" cy="259715"/>
          </a:xfrm>
          <a:prstGeom prst="rect">
            <a:avLst/>
          </a:prstGeom>
          <a:ln/>
        </p:spPr>
      </p:pic>
      <p:pic>
        <p:nvPicPr>
          <p:cNvPr id="144" name="image13.jpg"/>
          <p:cNvPicPr/>
          <p:nvPr/>
        </p:nvPicPr>
        <p:blipFill>
          <a:blip r:embed="rId12"/>
          <a:srcRect/>
          <a:stretch>
            <a:fillRect/>
          </a:stretch>
        </p:blipFill>
        <p:spPr>
          <a:xfrm>
            <a:off x="5504687" y="6096504"/>
            <a:ext cx="893445" cy="259715"/>
          </a:xfrm>
          <a:prstGeom prst="rect">
            <a:avLst/>
          </a:prstGeom>
          <a:ln/>
        </p:spPr>
      </p:pic>
      <p:pic>
        <p:nvPicPr>
          <p:cNvPr id="145" name="image10.png" descr="C:\Users\weis\AppData\Local\Microsoft\Windows\INetCache\Content.Word\TUKL_LOGO_RGB.PNG"/>
          <p:cNvPicPr/>
          <p:nvPr/>
        </p:nvPicPr>
        <p:blipFill>
          <a:blip r:embed="rId13"/>
          <a:srcRect/>
          <a:stretch>
            <a:fillRect/>
          </a:stretch>
        </p:blipFill>
        <p:spPr>
          <a:xfrm>
            <a:off x="5479287" y="6478139"/>
            <a:ext cx="1123315" cy="213360"/>
          </a:xfrm>
          <a:prstGeom prst="rect">
            <a:avLst/>
          </a:prstGeom>
          <a:ln/>
        </p:spPr>
      </p:pic>
      <p:pic>
        <p:nvPicPr>
          <p:cNvPr id="146" name="Imagen 2"/>
          <p:cNvPicPr/>
          <p:nvPr/>
        </p:nvPicPr>
        <p:blipFill>
          <a:blip r:embed="rId14" cstate="print">
            <a:extLst>
              <a:ext uri="{28A0092B-C50C-407E-A947-70E740481C1C}">
                <a14:useLocalDpi xmlns:a14="http://schemas.microsoft.com/office/drawing/2010/main" val="0"/>
              </a:ext>
            </a:extLst>
          </a:blip>
          <a:stretch>
            <a:fillRect/>
          </a:stretch>
        </p:blipFill>
        <p:spPr>
          <a:xfrm>
            <a:off x="6610512" y="4896471"/>
            <a:ext cx="876300" cy="248920"/>
          </a:xfrm>
          <a:prstGeom prst="rect">
            <a:avLst/>
          </a:prstGeom>
        </p:spPr>
      </p:pic>
      <p:pic>
        <p:nvPicPr>
          <p:cNvPr id="147" name="image8.png"/>
          <p:cNvPicPr/>
          <p:nvPr/>
        </p:nvPicPr>
        <p:blipFill>
          <a:blip r:embed="rId15"/>
          <a:srcRect/>
          <a:stretch>
            <a:fillRect/>
          </a:stretch>
        </p:blipFill>
        <p:spPr>
          <a:xfrm>
            <a:off x="6733920" y="5263137"/>
            <a:ext cx="430530" cy="353695"/>
          </a:xfrm>
          <a:prstGeom prst="rect">
            <a:avLst/>
          </a:prstGeom>
          <a:ln/>
        </p:spPr>
      </p:pic>
      <p:pic>
        <p:nvPicPr>
          <p:cNvPr id="148" name="image18.png"/>
          <p:cNvPicPr/>
          <p:nvPr/>
        </p:nvPicPr>
        <p:blipFill rotWithShape="1">
          <a:blip r:embed="rId16"/>
          <a:srcRect t="31346" b="34542"/>
          <a:stretch/>
        </p:blipFill>
        <p:spPr bwMode="auto">
          <a:xfrm>
            <a:off x="6733920" y="5740022"/>
            <a:ext cx="603250" cy="200025"/>
          </a:xfrm>
          <a:prstGeom prst="rect">
            <a:avLst/>
          </a:prstGeom>
          <a:ln>
            <a:noFill/>
          </a:ln>
          <a:extLst>
            <a:ext uri="{53640926-AAD7-44D8-BBD7-CCE9431645EC}">
              <a14:shadowObscured xmlns:a14="http://schemas.microsoft.com/office/drawing/2010/main"/>
            </a:ext>
          </a:extLst>
        </p:spPr>
      </p:pic>
      <p:pic>
        <p:nvPicPr>
          <p:cNvPr id="149" name="image9.jpg" descr="http://www.cidoc-crm.org/sites/default/files/ics-diskout-en.jpg"/>
          <p:cNvPicPr/>
          <p:nvPr/>
        </p:nvPicPr>
        <p:blipFill>
          <a:blip r:embed="rId17"/>
          <a:srcRect/>
          <a:stretch>
            <a:fillRect/>
          </a:stretch>
        </p:blipFill>
        <p:spPr>
          <a:xfrm>
            <a:off x="6733920" y="6063872"/>
            <a:ext cx="863600" cy="222885"/>
          </a:xfrm>
          <a:prstGeom prst="rect">
            <a:avLst/>
          </a:prstGeom>
          <a:ln/>
        </p:spPr>
      </p:pic>
      <p:pic>
        <p:nvPicPr>
          <p:cNvPr id="150" name="image14.png"/>
          <p:cNvPicPr/>
          <p:nvPr/>
        </p:nvPicPr>
        <p:blipFill>
          <a:blip r:embed="rId18"/>
          <a:srcRect/>
          <a:stretch>
            <a:fillRect/>
          </a:stretch>
        </p:blipFill>
        <p:spPr>
          <a:xfrm>
            <a:off x="6733920" y="6408677"/>
            <a:ext cx="928370" cy="211455"/>
          </a:xfrm>
          <a:prstGeom prst="rect">
            <a:avLst/>
          </a:prstGeom>
          <a:ln/>
        </p:spPr>
      </p:pic>
      <p:pic>
        <p:nvPicPr>
          <p:cNvPr id="151" name="image5.png"/>
          <p:cNvPicPr/>
          <p:nvPr/>
        </p:nvPicPr>
        <p:blipFill>
          <a:blip r:embed="rId19"/>
          <a:srcRect/>
          <a:stretch>
            <a:fillRect/>
          </a:stretch>
        </p:blipFill>
        <p:spPr>
          <a:xfrm>
            <a:off x="7862881" y="6003476"/>
            <a:ext cx="1002665" cy="222885"/>
          </a:xfrm>
          <a:prstGeom prst="rect">
            <a:avLst/>
          </a:prstGeom>
          <a:ln/>
        </p:spPr>
      </p:pic>
      <p:pic>
        <p:nvPicPr>
          <p:cNvPr id="152" name="image3.png"/>
          <p:cNvPicPr/>
          <p:nvPr/>
        </p:nvPicPr>
        <p:blipFill rotWithShape="1">
          <a:blip r:embed="rId20"/>
          <a:srcRect t="13923" b="14557"/>
          <a:stretch/>
        </p:blipFill>
        <p:spPr bwMode="auto">
          <a:xfrm>
            <a:off x="7985489" y="6275831"/>
            <a:ext cx="414655" cy="419735"/>
          </a:xfrm>
          <a:prstGeom prst="rect">
            <a:avLst/>
          </a:prstGeom>
          <a:ln>
            <a:noFill/>
          </a:ln>
          <a:extLst>
            <a:ext uri="{53640926-AAD7-44D8-BBD7-CCE9431645EC}">
              <a14:shadowObscured xmlns:a14="http://schemas.microsoft.com/office/drawing/2010/main"/>
            </a:ext>
          </a:extLst>
        </p:spPr>
      </p:pic>
      <p:pic>
        <p:nvPicPr>
          <p:cNvPr id="153" name="image17.jpg" descr="C:\Users\celal.erbay\Desktop\bilgem_kapali.jpg"/>
          <p:cNvPicPr/>
          <p:nvPr/>
        </p:nvPicPr>
        <p:blipFill rotWithShape="1">
          <a:blip r:embed="rId21"/>
          <a:srcRect t="11364" b="11364"/>
          <a:stretch/>
        </p:blipFill>
        <p:spPr bwMode="auto">
          <a:xfrm>
            <a:off x="7716596" y="5451683"/>
            <a:ext cx="482600" cy="378460"/>
          </a:xfrm>
          <a:prstGeom prst="rect">
            <a:avLst/>
          </a:prstGeom>
          <a:ln>
            <a:noFill/>
          </a:ln>
          <a:extLst>
            <a:ext uri="{53640926-AAD7-44D8-BBD7-CCE9431645EC}">
              <a14:shadowObscured xmlns:a14="http://schemas.microsoft.com/office/drawing/2010/main"/>
            </a:ext>
          </a:extLst>
        </p:spPr>
      </p:pic>
      <p:pic>
        <p:nvPicPr>
          <p:cNvPr id="154" name="image7.jpg"/>
          <p:cNvPicPr/>
          <p:nvPr/>
        </p:nvPicPr>
        <p:blipFill rotWithShape="1">
          <a:blip r:embed="rId22"/>
          <a:srcRect l="14381" t="16996" r="14293" b="13764"/>
          <a:stretch/>
        </p:blipFill>
        <p:spPr bwMode="auto">
          <a:xfrm>
            <a:off x="7716596" y="4816048"/>
            <a:ext cx="586740" cy="512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6299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the European CPU Industry</a:t>
            </a:r>
            <a:endParaRPr lang="en-US" dirty="0"/>
          </a:p>
        </p:txBody>
      </p:sp>
      <p:graphicFrame>
        <p:nvGraphicFramePr>
          <p:cNvPr id="4" name="Content Placeholder 3"/>
          <p:cNvGraphicFramePr>
            <a:graphicFrameLocks noGrp="1"/>
          </p:cNvGraphicFramePr>
          <p:nvPr>
            <p:ph idx="1"/>
            <p:extLst/>
          </p:nvPr>
        </p:nvGraphicFramePr>
        <p:xfrm>
          <a:off x="104775" y="3657230"/>
          <a:ext cx="7702716" cy="288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Up Arrow 5"/>
          <p:cNvSpPr/>
          <p:nvPr/>
        </p:nvSpPr>
        <p:spPr>
          <a:xfrm rot="20739086">
            <a:off x="1583478" y="5154334"/>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7" name="Curved Up Arrow 6"/>
          <p:cNvSpPr/>
          <p:nvPr/>
        </p:nvSpPr>
        <p:spPr>
          <a:xfrm rot="20739086">
            <a:off x="3576695" y="4825957"/>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grpSp>
        <p:nvGrpSpPr>
          <p:cNvPr id="10" name="Group 9"/>
          <p:cNvGrpSpPr/>
          <p:nvPr/>
        </p:nvGrpSpPr>
        <p:grpSpPr>
          <a:xfrm rot="339961">
            <a:off x="3646094" y="2363735"/>
            <a:ext cx="5997218" cy="1056181"/>
            <a:chOff x="5519499" y="1210205"/>
            <a:chExt cx="3000615" cy="926132"/>
          </a:xfrm>
        </p:grpSpPr>
        <p:sp>
          <p:nvSpPr>
            <p:cNvPr id="8" name="Curved Up Arrow 7"/>
            <p:cNvSpPr/>
            <p:nvPr/>
          </p:nvSpPr>
          <p:spPr>
            <a:xfrm rot="9407864">
              <a:off x="5519499" y="1210205"/>
              <a:ext cx="3000615" cy="926132"/>
            </a:xfrm>
            <a:prstGeom prst="curvedUpArrow">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rot="20073755">
              <a:off x="5537678" y="1398726"/>
              <a:ext cx="2925924" cy="461665"/>
            </a:xfrm>
            <a:prstGeom prst="rect">
              <a:avLst/>
            </a:prstGeom>
            <a:noFill/>
          </p:spPr>
          <p:txBody>
            <a:bodyPr wrap="square" rtlCol="0">
              <a:spAutoFit/>
            </a:bodyPr>
            <a:lstStyle/>
            <a:p>
              <a:pPr algn="ctr"/>
              <a:r>
                <a:rPr lang="en-US" sz="2400" dirty="0" smtClean="0"/>
                <a:t>Design</a:t>
              </a:r>
              <a:endParaRPr lang="en-US" sz="2400" dirty="0"/>
            </a:p>
          </p:txBody>
        </p:sp>
      </p:grpSp>
      <p:pic>
        <p:nvPicPr>
          <p:cNvPr id="1026" name="Picture 2" descr="Image result for CPU wa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1872" y="1053923"/>
            <a:ext cx="1398058" cy="1398058"/>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480416" y="1724896"/>
            <a:ext cx="6226629" cy="2353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418" y="1200934"/>
            <a:ext cx="2459276" cy="523220"/>
          </a:xfrm>
          <a:prstGeom prst="rect">
            <a:avLst/>
          </a:prstGeom>
          <a:noFill/>
        </p:spPr>
        <p:txBody>
          <a:bodyPr wrap="square" rtlCol="0">
            <a:spAutoFit/>
          </a:bodyPr>
          <a:lstStyle/>
          <a:p>
            <a:pPr algn="ctr"/>
            <a:r>
              <a:rPr lang="en-US" sz="2800" dirty="0" smtClean="0"/>
              <a:t>Closed + Open</a:t>
            </a:r>
            <a:endParaRPr lang="en-US" sz="2800" dirty="0"/>
          </a:p>
        </p:txBody>
      </p:sp>
      <p:sp>
        <p:nvSpPr>
          <p:cNvPr id="12" name="TextBox 11"/>
          <p:cNvSpPr txBox="1"/>
          <p:nvPr/>
        </p:nvSpPr>
        <p:spPr>
          <a:xfrm>
            <a:off x="8532225" y="1109875"/>
            <a:ext cx="975360" cy="523220"/>
          </a:xfrm>
          <a:prstGeom prst="rect">
            <a:avLst/>
          </a:prstGeom>
          <a:noFill/>
        </p:spPr>
        <p:txBody>
          <a:bodyPr wrap="square" rtlCol="0">
            <a:spAutoFit/>
          </a:bodyPr>
          <a:lstStyle/>
          <a:p>
            <a:r>
              <a:rPr lang="en-US" sz="2800" dirty="0" smtClean="0"/>
              <a:t>Open</a:t>
            </a:r>
            <a:endParaRPr lang="en-US" sz="2800" dirty="0"/>
          </a:p>
        </p:txBody>
      </p:sp>
      <p:sp>
        <p:nvSpPr>
          <p:cNvPr id="13" name="TextBox 12"/>
          <p:cNvSpPr txBox="1"/>
          <p:nvPr/>
        </p:nvSpPr>
        <p:spPr>
          <a:xfrm>
            <a:off x="275418" y="1868817"/>
            <a:ext cx="2459276" cy="523220"/>
          </a:xfrm>
          <a:prstGeom prst="rect">
            <a:avLst/>
          </a:prstGeom>
          <a:noFill/>
        </p:spPr>
        <p:txBody>
          <a:bodyPr wrap="square" rtlCol="0">
            <a:spAutoFit/>
          </a:bodyPr>
          <a:lstStyle/>
          <a:p>
            <a:pPr algn="ctr"/>
            <a:r>
              <a:rPr lang="en-US" sz="2800" dirty="0" smtClean="0"/>
              <a:t>Research</a:t>
            </a:r>
            <a:endParaRPr lang="en-US" sz="2800" dirty="0"/>
          </a:p>
        </p:txBody>
      </p:sp>
      <p:sp>
        <p:nvSpPr>
          <p:cNvPr id="14" name="TextBox 13"/>
          <p:cNvSpPr txBox="1"/>
          <p:nvPr/>
        </p:nvSpPr>
        <p:spPr>
          <a:xfrm>
            <a:off x="10342791" y="419535"/>
            <a:ext cx="1849209" cy="523220"/>
          </a:xfrm>
          <a:prstGeom prst="rect">
            <a:avLst/>
          </a:prstGeom>
          <a:noFill/>
        </p:spPr>
        <p:txBody>
          <a:bodyPr wrap="square" rtlCol="0">
            <a:spAutoFit/>
          </a:bodyPr>
          <a:lstStyle/>
          <a:p>
            <a:pPr algn="ctr"/>
            <a:r>
              <a:rPr lang="en-US" sz="2800" dirty="0" smtClean="0"/>
              <a:t>Production</a:t>
            </a:r>
            <a:endParaRPr lang="en-US" sz="2800" dirty="0"/>
          </a:p>
        </p:txBody>
      </p:sp>
      <p:graphicFrame>
        <p:nvGraphicFramePr>
          <p:cNvPr id="18" name="Content Placeholder 3"/>
          <p:cNvGraphicFramePr>
            <a:graphicFrameLocks/>
          </p:cNvGraphicFramePr>
          <p:nvPr>
            <p:extLst>
              <p:ext uri="{D42A27DB-BD31-4B8C-83A1-F6EECF244321}">
                <p14:modId xmlns:p14="http://schemas.microsoft.com/office/powerpoint/2010/main" val="3043587764"/>
              </p:ext>
            </p:extLst>
          </p:nvPr>
        </p:nvGraphicFramePr>
        <p:xfrm>
          <a:off x="4543571" y="2563149"/>
          <a:ext cx="7699248" cy="28895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9" name="Curved Up Arrow 18"/>
          <p:cNvSpPr/>
          <p:nvPr/>
        </p:nvSpPr>
        <p:spPr>
          <a:xfrm rot="20739086">
            <a:off x="5845239" y="437923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sp>
        <p:nvSpPr>
          <p:cNvPr id="20" name="Curved Up Arrow 19"/>
          <p:cNvSpPr/>
          <p:nvPr/>
        </p:nvSpPr>
        <p:spPr>
          <a:xfrm rot="20739086">
            <a:off x="7865530" y="3871621"/>
            <a:ext cx="3284109" cy="10462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IP/Infra</a:t>
            </a:r>
            <a:endParaRPr lang="en-US" sz="3200" dirty="0">
              <a:solidFill>
                <a:schemeClr val="tx1"/>
              </a:solidFill>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8451" y="5971809"/>
            <a:ext cx="731599" cy="410898"/>
          </a:xfrm>
          <a:prstGeom prst="rect">
            <a:avLst/>
          </a:prstGeom>
        </p:spPr>
      </p:pic>
      <p:pic>
        <p:nvPicPr>
          <p:cNvPr id="22" name="Imagen 2">
            <a:extLst>
              <a:ext uri="{FF2B5EF4-FFF2-40B4-BE49-F238E27FC236}">
                <a16:creationId xmlns:a16="http://schemas.microsoft.com/office/drawing/2014/main" id="{9C411A97-3955-4BCE-AA49-63A6B85D6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4996" y="5899889"/>
            <a:ext cx="2277174" cy="399580"/>
          </a:xfrm>
          <a:prstGeom prst="rect">
            <a:avLst/>
          </a:prstGeom>
        </p:spPr>
      </p:pic>
      <p:sp>
        <p:nvSpPr>
          <p:cNvPr id="23" name="Marcador de pie de página 4">
            <a:extLst>
              <a:ext uri="{FF2B5EF4-FFF2-40B4-BE49-F238E27FC236}">
                <a16:creationId xmlns:a16="http://schemas.microsoft.com/office/drawing/2014/main" id="{436AABCE-6823-457A-B94A-31CCC43DB844}"/>
              </a:ext>
            </a:extLst>
          </p:cNvPr>
          <p:cNvSpPr txBox="1">
            <a:spLocks/>
          </p:cNvSpPr>
          <p:nvPr/>
        </p:nvSpPr>
        <p:spPr>
          <a:xfrm>
            <a:off x="7284996" y="6352676"/>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The MEEP project has received funding from the European High-Performance Computing Joint Undertaking Joint Undertaking (JU) under grant agreement No 946002. The JU receives support from the European Union’s Horizon 2020 research and innovation </a:t>
            </a:r>
            <a:r>
              <a:rPr kumimoji="0" lang="en-US" sz="650" b="0" i="0" u="none" strike="noStrike" kern="1200" cap="none" spc="0" normalizeH="0" baseline="0" noProof="0" dirty="0" err="1">
                <a:ln>
                  <a:noFill/>
                </a:ln>
                <a:solidFill>
                  <a:schemeClr val="bg2">
                    <a:lumMod val="90000"/>
                  </a:schemeClr>
                </a:solidFill>
                <a:effectLst/>
                <a:uLnTx/>
                <a:uFillTx/>
                <a:latin typeface="Lato" panose="020F0502020204030203" pitchFamily="34" charset="0"/>
                <a:ea typeface="+mn-ea"/>
                <a:cs typeface="+mn-cs"/>
              </a:rPr>
              <a:t>programme</a:t>
            </a:r>
            <a:r>
              <a:rPr kumimoji="0" lang="en-U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rPr>
              <a:t> and Spain, Croatia, Turkey. </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
        <p:nvSpPr>
          <p:cNvPr id="24" name="Marcador de pie de página 4">
            <a:extLst>
              <a:ext uri="{FF2B5EF4-FFF2-40B4-BE49-F238E27FC236}">
                <a16:creationId xmlns:a16="http://schemas.microsoft.com/office/drawing/2014/main" id="{436AABCE-6823-457A-B94A-31CCC43DB844}"/>
              </a:ext>
            </a:extLst>
          </p:cNvPr>
          <p:cNvSpPr txBox="1">
            <a:spLocks/>
          </p:cNvSpPr>
          <p:nvPr/>
        </p:nvSpPr>
        <p:spPr>
          <a:xfrm>
            <a:off x="4039412" y="6380678"/>
            <a:ext cx="2833347" cy="442061"/>
          </a:xfrm>
          <a:prstGeom prst="rect">
            <a:avLst/>
          </a:prstGeom>
        </p:spPr>
        <p:txBody>
          <a:bodyPr lIns="0" tIns="0" rIns="0" bIns="0"/>
          <a:lstStyle>
            <a:defPPr>
              <a:defRPr lang="en-US"/>
            </a:defPPr>
            <a:lvl1pPr marL="0" algn="l" defTabSz="457200" rtl="0" eaLnBrk="1" latinLnBrk="0" hangingPunct="1">
              <a:lnSpc>
                <a:spcPct val="114000"/>
              </a:lnSpc>
              <a:defRPr sz="900" kern="1200">
                <a:solidFill>
                  <a:srgbClr val="CEC8E2"/>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nSpc>
                <a:spcPct val="110000"/>
              </a:lnSpc>
              <a:defRPr/>
            </a:pPr>
            <a:r>
              <a:rPr lang="en-US" sz="650" dirty="0">
                <a:solidFill>
                  <a:schemeClr val="bg2">
                    <a:lumMod val="90000"/>
                  </a:schemeClr>
                </a:solidFill>
                <a:latin typeface="Lato" panose="020F0502020204030203" pitchFamily="34" charset="0"/>
                <a:ea typeface="+mn-ea"/>
                <a:cs typeface="+mn-cs"/>
              </a:rPr>
              <a:t>This project has received funding from the European Union’s Horizon 2020 research and innovation </a:t>
            </a:r>
            <a:r>
              <a:rPr lang="en-US" sz="650" dirty="0" err="1">
                <a:solidFill>
                  <a:schemeClr val="bg2">
                    <a:lumMod val="90000"/>
                  </a:schemeClr>
                </a:solidFill>
                <a:latin typeface="Lato" panose="020F0502020204030203" pitchFamily="34" charset="0"/>
                <a:ea typeface="+mn-ea"/>
                <a:cs typeface="+mn-cs"/>
              </a:rPr>
              <a:t>programme</a:t>
            </a:r>
            <a:r>
              <a:rPr lang="en-US" sz="650" dirty="0">
                <a:solidFill>
                  <a:schemeClr val="bg2">
                    <a:lumMod val="90000"/>
                  </a:schemeClr>
                </a:solidFill>
                <a:latin typeface="Lato" panose="020F0502020204030203" pitchFamily="34" charset="0"/>
                <a:ea typeface="+mn-ea"/>
                <a:cs typeface="+mn-cs"/>
              </a:rPr>
              <a:t> under grant agreement No 826647</a:t>
            </a:r>
            <a:endParaRPr kumimoji="0" lang="es-ES" sz="650" b="0" i="0" u="none" strike="noStrike" kern="1200" cap="none" spc="0" normalizeH="0" baseline="0" noProof="0" dirty="0">
              <a:ln>
                <a:noFill/>
              </a:ln>
              <a:solidFill>
                <a:schemeClr val="bg2">
                  <a:lumMod val="90000"/>
                </a:schemeClr>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584964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8" name="Google Shape;518;p53"/>
          <p:cNvSpPr/>
          <p:nvPr/>
        </p:nvSpPr>
        <p:spPr>
          <a:xfrm>
            <a:off x="7869300" y="1528374"/>
            <a:ext cx="1352867" cy="850933"/>
          </a:xfrm>
          <a:prstGeom prst="flowChartMagneticDisk">
            <a:avLst/>
          </a:prstGeom>
          <a:solidFill>
            <a:srgbClr val="0000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solidFill>
                  <a:schemeClr val="lt1"/>
                </a:solidFill>
              </a:rPr>
              <a:t>Open Source HW</a:t>
            </a:r>
            <a:endParaRPr sz="1600" b="1">
              <a:solidFill>
                <a:schemeClr val="lt1"/>
              </a:solidFill>
            </a:endParaRPr>
          </a:p>
        </p:txBody>
      </p:sp>
      <p:sp>
        <p:nvSpPr>
          <p:cNvPr id="520" name="Google Shape;520;p53"/>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pPr algn="l"/>
            <a:r>
              <a:rPr lang="en" sz="4400" dirty="0" smtClean="0">
                <a:solidFill>
                  <a:schemeClr val="tx1"/>
                </a:solidFill>
                <a:latin typeface="Calibri Light" panose="020F0302020204030204" pitchFamily="34" charset="0"/>
                <a:cs typeface="Calibri Light" panose="020F0302020204030204" pitchFamily="34" charset="0"/>
              </a:rPr>
              <a:t>The Future: Flagship RISC-V Exascale Accelerator</a:t>
            </a:r>
            <a:endParaRPr sz="4400" dirty="0">
              <a:solidFill>
                <a:schemeClr val="tx1"/>
              </a:solidFill>
              <a:latin typeface="Calibri Light" panose="020F0302020204030204" pitchFamily="34" charset="0"/>
              <a:cs typeface="Calibri Light" panose="020F0302020204030204" pitchFamily="34" charset="0"/>
            </a:endParaRPr>
          </a:p>
        </p:txBody>
      </p:sp>
      <p:pic>
        <p:nvPicPr>
          <p:cNvPr id="521" name="Google Shape;521;p53"/>
          <p:cNvPicPr preferRelativeResize="0"/>
          <p:nvPr/>
        </p:nvPicPr>
        <p:blipFill>
          <a:blip r:embed="rId3">
            <a:alphaModFix/>
          </a:blip>
          <a:stretch>
            <a:fillRect/>
          </a:stretch>
        </p:blipFill>
        <p:spPr>
          <a:xfrm>
            <a:off x="203200" y="5412993"/>
            <a:ext cx="11785603" cy="707136"/>
          </a:xfrm>
          <a:prstGeom prst="rect">
            <a:avLst/>
          </a:prstGeom>
          <a:noFill/>
          <a:ln>
            <a:noFill/>
          </a:ln>
        </p:spPr>
      </p:pic>
      <p:sp>
        <p:nvSpPr>
          <p:cNvPr id="524" name="Google Shape;524;p53"/>
          <p:cNvSpPr/>
          <p:nvPr/>
        </p:nvSpPr>
        <p:spPr>
          <a:xfrm>
            <a:off x="1732467" y="2459773"/>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a:t>MEEP</a:t>
            </a:r>
            <a:endParaRPr sz="2400" b="1"/>
          </a:p>
        </p:txBody>
      </p:sp>
      <p:sp>
        <p:nvSpPr>
          <p:cNvPr id="526" name="Google Shape;526;p53"/>
          <p:cNvSpPr/>
          <p:nvPr/>
        </p:nvSpPr>
        <p:spPr>
          <a:xfrm rot="10800000" flipH="1">
            <a:off x="3506056" y="3064372"/>
            <a:ext cx="438000" cy="674471"/>
          </a:xfrm>
          <a:prstGeom prst="bentArrow">
            <a:avLst>
              <a:gd name="adj1" fmla="val 25000"/>
              <a:gd name="adj2" fmla="val 32740"/>
              <a:gd name="adj3" fmla="val 25000"/>
              <a:gd name="adj4" fmla="val 6152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7" name="Google Shape;527;p53"/>
          <p:cNvSpPr/>
          <p:nvPr/>
        </p:nvSpPr>
        <p:spPr>
          <a:xfrm>
            <a:off x="5509367" y="1528374"/>
            <a:ext cx="1352867" cy="850933"/>
          </a:xfrm>
          <a:prstGeom prst="flowChartMagneticDisk">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t>Open Source SW</a:t>
            </a:r>
            <a:endParaRPr sz="1600" b="1"/>
          </a:p>
        </p:txBody>
      </p:sp>
      <p:sp>
        <p:nvSpPr>
          <p:cNvPr id="528" name="Google Shape;528;p53"/>
          <p:cNvSpPr/>
          <p:nvPr/>
        </p:nvSpPr>
        <p:spPr>
          <a:xfrm>
            <a:off x="4368066" y="2714173"/>
            <a:ext cx="279933" cy="754664"/>
          </a:xfrm>
          <a:prstGeom prst="down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3" name="Google Shape;533;p53"/>
          <p:cNvSpPr/>
          <p:nvPr/>
        </p:nvSpPr>
        <p:spPr>
          <a:xfrm>
            <a:off x="3185367" y="3716591"/>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4" name="Google Shape;534;p53"/>
          <p:cNvSpPr/>
          <p:nvPr/>
        </p:nvSpPr>
        <p:spPr>
          <a:xfrm>
            <a:off x="3388567" y="3722373"/>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5" name="Google Shape;535;p53"/>
          <p:cNvSpPr/>
          <p:nvPr/>
        </p:nvSpPr>
        <p:spPr>
          <a:xfrm>
            <a:off x="3591767" y="3722357"/>
            <a:ext cx="88800" cy="8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7" name="Google Shape;537;p53"/>
          <p:cNvSpPr/>
          <p:nvPr/>
        </p:nvSpPr>
        <p:spPr>
          <a:xfrm>
            <a:off x="648567" y="4934033"/>
            <a:ext cx="1928800" cy="516400"/>
          </a:xfrm>
          <a:prstGeom prst="right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b="1" dirty="0">
                <a:solidFill>
                  <a:srgbClr val="FFFFFF"/>
                </a:solidFill>
              </a:rPr>
              <a:t>Exploitation</a:t>
            </a:r>
            <a:endParaRPr sz="2000" b="1" dirty="0">
              <a:solidFill>
                <a:srgbClr val="FFFFFF"/>
              </a:solidFill>
            </a:endParaRPr>
          </a:p>
        </p:txBody>
      </p:sp>
      <p:sp>
        <p:nvSpPr>
          <p:cNvPr id="542" name="Google Shape;542;p53"/>
          <p:cNvSpPr txBox="1"/>
          <p:nvPr/>
        </p:nvSpPr>
        <p:spPr>
          <a:xfrm>
            <a:off x="5223867" y="972926"/>
            <a:ext cx="4587644" cy="387600"/>
          </a:xfrm>
          <a:prstGeom prst="rect">
            <a:avLst/>
          </a:prstGeom>
          <a:noFill/>
          <a:ln>
            <a:noFill/>
          </a:ln>
        </p:spPr>
        <p:txBody>
          <a:bodyPr spcFirstLastPara="1" wrap="square" lIns="121900" tIns="121900" rIns="121900" bIns="121900" anchor="t" anchorCtr="0">
            <a:noAutofit/>
          </a:bodyPr>
          <a:lstStyle/>
          <a:p>
            <a:r>
              <a:rPr lang="en" sz="2400" dirty="0"/>
              <a:t>European Open Source Ecosystem </a:t>
            </a:r>
            <a:endParaRPr sz="2400" dirty="0"/>
          </a:p>
        </p:txBody>
      </p:sp>
      <p:sp>
        <p:nvSpPr>
          <p:cNvPr id="545" name="Google Shape;545;p53"/>
          <p:cNvSpPr/>
          <p:nvPr/>
        </p:nvSpPr>
        <p:spPr>
          <a:xfrm>
            <a:off x="3956923" y="5101354"/>
            <a:ext cx="6378832" cy="27894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smtClean="0"/>
              <a:t>Arm GPP </a:t>
            </a:r>
            <a:r>
              <a:rPr lang="en" sz="2400" b="1" dirty="0"/>
              <a:t>EuroHPC-2020-01 subtopic A</a:t>
            </a:r>
            <a:endParaRPr sz="2400" b="1" dirty="0"/>
          </a:p>
        </p:txBody>
      </p:sp>
      <p:sp>
        <p:nvSpPr>
          <p:cNvPr id="36" name="Google Shape;524;p53"/>
          <p:cNvSpPr/>
          <p:nvPr/>
        </p:nvSpPr>
        <p:spPr>
          <a:xfrm>
            <a:off x="196589" y="1359223"/>
            <a:ext cx="2775211" cy="29535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dirty="0" smtClean="0"/>
              <a:t>RISC</a:t>
            </a:r>
            <a:r>
              <a:rPr lang="en-US" sz="2400" b="1" dirty="0" smtClean="0"/>
              <a:t>-V Accelerators</a:t>
            </a:r>
            <a:endParaRPr sz="2400" b="1" dirty="0"/>
          </a:p>
        </p:txBody>
      </p:sp>
      <p:sp>
        <p:nvSpPr>
          <p:cNvPr id="38" name="Google Shape;525;p53"/>
          <p:cNvSpPr/>
          <p:nvPr/>
        </p:nvSpPr>
        <p:spPr>
          <a:xfrm>
            <a:off x="196589" y="1766739"/>
            <a:ext cx="2775211" cy="306609"/>
          </a:xfrm>
          <a:prstGeom prst="rect">
            <a:avLst/>
          </a:prstGeom>
          <a:solidFill>
            <a:srgbClr val="0E419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2400" b="1" i="1" dirty="0" smtClean="0">
                <a:solidFill>
                  <a:schemeClr val="bg1"/>
                </a:solidFill>
              </a:rPr>
              <a:t>RISC-V CPUs</a:t>
            </a:r>
            <a:endParaRPr sz="2400" b="1" i="1" dirty="0">
              <a:solidFill>
                <a:schemeClr val="bg1"/>
              </a:solidFill>
            </a:endParaRPr>
          </a:p>
        </p:txBody>
      </p:sp>
      <p:sp>
        <p:nvSpPr>
          <p:cNvPr id="39" name="Google Shape;526;p53"/>
          <p:cNvSpPr/>
          <p:nvPr/>
        </p:nvSpPr>
        <p:spPr>
          <a:xfrm rot="10800000" flipH="1">
            <a:off x="3872127" y="3005506"/>
            <a:ext cx="431307" cy="389338"/>
          </a:xfrm>
          <a:prstGeom prst="bentArrow">
            <a:avLst>
              <a:gd name="adj1" fmla="val 25000"/>
              <a:gd name="adj2" fmla="val 32740"/>
              <a:gd name="adj3" fmla="val 25000"/>
              <a:gd name="adj4" fmla="val 6152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5" name="Google Shape;525;p53"/>
          <p:cNvSpPr/>
          <p:nvPr/>
        </p:nvSpPr>
        <p:spPr>
          <a:xfrm>
            <a:off x="3272852" y="4668028"/>
            <a:ext cx="4648000" cy="306609"/>
          </a:xfrm>
          <a:prstGeom prst="rect">
            <a:avLst/>
          </a:prstGeom>
          <a:solidFill>
            <a:srgbClr val="0E419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US" sz="2400" b="1" i="1" dirty="0" err="1" smtClean="0">
                <a:solidFill>
                  <a:schemeClr val="bg1"/>
                </a:solidFill>
              </a:rPr>
              <a:t>e</a:t>
            </a:r>
            <a:r>
              <a:rPr lang="en-US" sz="2400" b="1" dirty="0" err="1" smtClean="0">
                <a:solidFill>
                  <a:schemeClr val="bg1"/>
                </a:solidFill>
              </a:rPr>
              <a:t>Processor</a:t>
            </a:r>
            <a:endParaRPr sz="2400" b="1" i="1" dirty="0">
              <a:solidFill>
                <a:schemeClr val="bg1"/>
              </a:solidFill>
            </a:endParaRPr>
          </a:p>
        </p:txBody>
      </p:sp>
      <p:sp>
        <p:nvSpPr>
          <p:cNvPr id="515" name="Google Shape;515;p53"/>
          <p:cNvSpPr/>
          <p:nvPr/>
        </p:nvSpPr>
        <p:spPr>
          <a:xfrm>
            <a:off x="4321167" y="3122319"/>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a:t>EPI - SGA2</a:t>
            </a:r>
            <a:endParaRPr sz="2400" b="1"/>
          </a:p>
        </p:txBody>
      </p:sp>
      <p:sp>
        <p:nvSpPr>
          <p:cNvPr id="519" name="Google Shape;519;p53"/>
          <p:cNvSpPr/>
          <p:nvPr/>
        </p:nvSpPr>
        <p:spPr>
          <a:xfrm rot="10800000">
            <a:off x="6879967" y="1654572"/>
            <a:ext cx="971600" cy="1776215"/>
          </a:xfrm>
          <a:prstGeom prst="leftRightUpArrow">
            <a:avLst>
              <a:gd name="adj1" fmla="val 8597"/>
              <a:gd name="adj2" fmla="val 10834"/>
              <a:gd name="adj3" fmla="val 25000"/>
            </a:avLst>
          </a:prstGeom>
          <a:solidFill>
            <a:srgbClr val="434343"/>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 name="Google Shape;528;p53"/>
          <p:cNvSpPr/>
          <p:nvPr/>
        </p:nvSpPr>
        <p:spPr>
          <a:xfrm>
            <a:off x="7264868" y="3177227"/>
            <a:ext cx="219375" cy="1458103"/>
          </a:xfrm>
          <a:prstGeom prst="down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 name="TextBox 3"/>
          <p:cNvSpPr txBox="1"/>
          <p:nvPr/>
        </p:nvSpPr>
        <p:spPr>
          <a:xfrm>
            <a:off x="475488" y="4069080"/>
            <a:ext cx="2496312" cy="923330"/>
          </a:xfrm>
          <a:prstGeom prst="rect">
            <a:avLst/>
          </a:prstGeom>
          <a:noFill/>
        </p:spPr>
        <p:txBody>
          <a:bodyPr wrap="square" rtlCol="0">
            <a:spAutoFit/>
          </a:bodyPr>
          <a:lstStyle/>
          <a:p>
            <a:r>
              <a:rPr lang="en-US" b="1" dirty="0" smtClean="0"/>
              <a:t>Note: </a:t>
            </a:r>
            <a:r>
              <a:rPr lang="en-US" dirty="0" smtClean="0"/>
              <a:t>Collaboration between all RISC-V projects possible</a:t>
            </a:r>
            <a:endParaRPr lang="en-US" dirty="0"/>
          </a:p>
        </p:txBody>
      </p:sp>
      <p:sp>
        <p:nvSpPr>
          <p:cNvPr id="25" name="Google Shape;522;p53"/>
          <p:cNvSpPr/>
          <p:nvPr/>
        </p:nvSpPr>
        <p:spPr>
          <a:xfrm>
            <a:off x="6380467" y="3954777"/>
            <a:ext cx="6293117" cy="308103"/>
          </a:xfrm>
          <a:prstGeom prst="rect">
            <a:avLst/>
          </a:prstGeom>
          <a:solidFill>
            <a:srgbClr val="FDF101"/>
          </a:solidFill>
          <a:ln w="38100" cap="flat" cmpd="sng">
            <a:solidFill>
              <a:srgbClr val="FF0000"/>
            </a:solidFill>
            <a:prstDash val="sysDash"/>
            <a:round/>
            <a:headEnd type="none" w="sm" len="sm"/>
            <a:tailEnd type="none" w="sm" len="sm"/>
          </a:ln>
        </p:spPr>
        <p:txBody>
          <a:bodyPr spcFirstLastPara="1" wrap="square" lIns="121900" tIns="121900" rIns="121900" bIns="121900" anchor="ctr" anchorCtr="0">
            <a:noAutofit/>
          </a:bodyPr>
          <a:lstStyle/>
          <a:p>
            <a:pPr algn="ctr"/>
            <a:r>
              <a:rPr lang="en" sz="2400" b="1" dirty="0" smtClean="0"/>
              <a:t>Flagship Accelerator Program (RISC-V)</a:t>
            </a:r>
            <a:endParaRPr sz="2400" b="1" dirty="0"/>
          </a:p>
        </p:txBody>
      </p:sp>
      <p:sp>
        <p:nvSpPr>
          <p:cNvPr id="26" name="Google Shape;526;p53"/>
          <p:cNvSpPr/>
          <p:nvPr/>
        </p:nvSpPr>
        <p:spPr>
          <a:xfrm rot="10800000" flipH="1">
            <a:off x="5970146" y="3748870"/>
            <a:ext cx="410321" cy="510139"/>
          </a:xfrm>
          <a:prstGeom prst="bentArrow">
            <a:avLst>
              <a:gd name="adj1" fmla="val 25000"/>
              <a:gd name="adj2" fmla="val 32740"/>
              <a:gd name="adj3" fmla="val 25000"/>
              <a:gd name="adj4" fmla="val 6152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 name="Google Shape;528;p53"/>
          <p:cNvSpPr/>
          <p:nvPr/>
        </p:nvSpPr>
        <p:spPr>
          <a:xfrm>
            <a:off x="8405766" y="3394845"/>
            <a:ext cx="330201" cy="559932"/>
          </a:xfrm>
          <a:prstGeom prst="down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2" name="Google Shape;522;p53"/>
          <p:cNvSpPr/>
          <p:nvPr/>
        </p:nvSpPr>
        <p:spPr>
          <a:xfrm>
            <a:off x="3956923" y="3468837"/>
            <a:ext cx="5196221" cy="254400"/>
          </a:xfrm>
          <a:prstGeom prst="rect">
            <a:avLst/>
          </a:prstGeom>
          <a:solidFill>
            <a:srgbClr val="FDF10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smtClean="0"/>
              <a:t>The </a:t>
            </a:r>
            <a:r>
              <a:rPr lang="en" sz="2400" b="1" dirty="0"/>
              <a:t>European </a:t>
            </a:r>
            <a:r>
              <a:rPr lang="en" sz="2400" b="1" dirty="0" smtClean="0"/>
              <a:t>PILOT (RISC-V)</a:t>
            </a:r>
            <a:endParaRPr sz="2400" b="1" dirty="0"/>
          </a:p>
        </p:txBody>
      </p:sp>
      <p:sp>
        <p:nvSpPr>
          <p:cNvPr id="28" name="Google Shape;525;p53"/>
          <p:cNvSpPr/>
          <p:nvPr/>
        </p:nvSpPr>
        <p:spPr>
          <a:xfrm>
            <a:off x="7865988" y="4313180"/>
            <a:ext cx="4648000" cy="306609"/>
          </a:xfrm>
          <a:prstGeom prst="rect">
            <a:avLst/>
          </a:prstGeom>
          <a:solidFill>
            <a:srgbClr val="0E4194"/>
          </a:solidFill>
          <a:ln w="38100" cap="flat" cmpd="sng">
            <a:solidFill>
              <a:srgbClr val="FF0000"/>
            </a:solidFill>
            <a:prstDash val="sysDash"/>
            <a:round/>
            <a:headEnd type="none" w="sm" len="sm"/>
            <a:tailEnd type="none" w="sm" len="sm"/>
          </a:ln>
        </p:spPr>
        <p:txBody>
          <a:bodyPr spcFirstLastPara="1" wrap="square" lIns="121900" tIns="121900" rIns="121900" bIns="121900" anchor="ctr" anchorCtr="0">
            <a:noAutofit/>
          </a:bodyPr>
          <a:lstStyle/>
          <a:p>
            <a:pPr algn="ctr"/>
            <a:r>
              <a:rPr lang="en-US" sz="2400" b="1" dirty="0" smtClean="0">
                <a:solidFill>
                  <a:schemeClr val="bg1"/>
                </a:solidFill>
              </a:rPr>
              <a:t>Flagship CPU Program (RISC-V)</a:t>
            </a:r>
            <a:endParaRPr sz="2400" b="1" dirty="0">
              <a:solidFill>
                <a:schemeClr val="bg1"/>
              </a:solidFill>
            </a:endParaRPr>
          </a:p>
        </p:txBody>
      </p:sp>
      <p:sp>
        <p:nvSpPr>
          <p:cNvPr id="29" name="Google Shape;526;p53"/>
          <p:cNvSpPr/>
          <p:nvPr/>
        </p:nvSpPr>
        <p:spPr>
          <a:xfrm rot="5400000" flipH="1">
            <a:off x="7976087" y="4564552"/>
            <a:ext cx="267860" cy="378331"/>
          </a:xfrm>
          <a:prstGeom prst="bentArrow">
            <a:avLst>
              <a:gd name="adj1" fmla="val 38655"/>
              <a:gd name="adj2" fmla="val 49809"/>
              <a:gd name="adj3" fmla="val 25000"/>
              <a:gd name="adj4" fmla="val 34215"/>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3" name="Google Shape;523;p53"/>
          <p:cNvSpPr/>
          <p:nvPr/>
        </p:nvSpPr>
        <p:spPr>
          <a:xfrm>
            <a:off x="0" y="2770248"/>
            <a:ext cx="4648000" cy="254400"/>
          </a:xfrm>
          <a:prstGeom prst="rect">
            <a:avLst/>
          </a:prstGeom>
          <a:solidFill>
            <a:srgbClr val="FDF10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dirty="0"/>
              <a:t>EPI - SGA1 	</a:t>
            </a:r>
            <a:endParaRPr sz="2400" b="1" dirty="0"/>
          </a:p>
        </p:txBody>
      </p:sp>
    </p:spTree>
    <p:extLst>
      <p:ext uri="{BB962C8B-B14F-4D97-AF65-F5344CB8AC3E}">
        <p14:creationId xmlns:p14="http://schemas.microsoft.com/office/powerpoint/2010/main" val="129851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Successful EC Roadmap for the Future</a:t>
            </a:r>
            <a:endParaRPr lang="en-US" dirty="0"/>
          </a:p>
        </p:txBody>
      </p:sp>
      <p:sp>
        <p:nvSpPr>
          <p:cNvPr id="3" name="Content Placeholder 2"/>
          <p:cNvSpPr>
            <a:spLocks noGrp="1"/>
          </p:cNvSpPr>
          <p:nvPr>
            <p:ph idx="1"/>
          </p:nvPr>
        </p:nvSpPr>
        <p:spPr>
          <a:xfrm>
            <a:off x="603657" y="1310192"/>
            <a:ext cx="10984685" cy="4662488"/>
          </a:xfrm>
        </p:spPr>
        <p:txBody>
          <a:bodyPr>
            <a:noAutofit/>
          </a:bodyPr>
          <a:lstStyle/>
          <a:p>
            <a:r>
              <a:rPr lang="en-US" sz="2800" dirty="0" smtClean="0"/>
              <a:t>Embrace Open Source Hardware</a:t>
            </a:r>
          </a:p>
          <a:p>
            <a:pPr lvl="1"/>
            <a:r>
              <a:rPr lang="en-US" sz="2400" dirty="0" smtClean="0"/>
              <a:t>Build infrastructure to support open source </a:t>
            </a:r>
          </a:p>
          <a:p>
            <a:pPr lvl="1"/>
            <a:r>
              <a:rPr lang="en-US" sz="2400" dirty="0" smtClean="0"/>
              <a:t>Create an environment that links research to the ICT industry</a:t>
            </a:r>
          </a:p>
          <a:p>
            <a:pPr lvl="1"/>
            <a:r>
              <a:rPr lang="en-US" sz="2400" dirty="0" smtClean="0"/>
              <a:t>Supported by DG Connect and DG IT</a:t>
            </a:r>
            <a:endParaRPr lang="en-US" sz="2400" dirty="0"/>
          </a:p>
          <a:p>
            <a:r>
              <a:rPr lang="en-US" sz="2800" dirty="0" smtClean="0"/>
              <a:t>Teach, train, and collaborate</a:t>
            </a:r>
          </a:p>
          <a:p>
            <a:r>
              <a:rPr lang="en-US" sz="2800" dirty="0"/>
              <a:t>Leverage the Global Technology ecosystem</a:t>
            </a:r>
          </a:p>
          <a:p>
            <a:r>
              <a:rPr lang="en-US" sz="2800" dirty="0" smtClean="0"/>
              <a:t>Requires </a:t>
            </a:r>
            <a:r>
              <a:rPr lang="en-US" sz="2800" b="1" dirty="0" smtClean="0"/>
              <a:t>SIGNIFICANT</a:t>
            </a:r>
            <a:r>
              <a:rPr lang="en-US" sz="2800" dirty="0" smtClean="0"/>
              <a:t> funding for programs </a:t>
            </a:r>
            <a:r>
              <a:rPr lang="en-US" sz="2800" dirty="0"/>
              <a:t>to build made in Europe </a:t>
            </a:r>
            <a:r>
              <a:rPr lang="en-US" sz="2800" dirty="0" smtClean="0"/>
              <a:t>IP </a:t>
            </a:r>
          </a:p>
          <a:p>
            <a:pPr lvl="1"/>
            <a:r>
              <a:rPr lang="en-US" sz="2400" dirty="0" smtClean="0"/>
              <a:t>Many </a:t>
            </a:r>
            <a:r>
              <a:rPr lang="en-US" sz="2400" b="1" dirty="0" smtClean="0"/>
              <a:t>focused</a:t>
            </a:r>
            <a:r>
              <a:rPr lang="en-US" sz="2400" dirty="0" smtClean="0"/>
              <a:t> projects: Horizon Europe, Digital Europe, …</a:t>
            </a:r>
          </a:p>
          <a:p>
            <a:pPr lvl="1"/>
            <a:r>
              <a:rPr lang="en-US" sz="2400" dirty="0" smtClean="0"/>
              <a:t>Many </a:t>
            </a:r>
            <a:r>
              <a:rPr lang="en-US" sz="2400" b="1" dirty="0" smtClean="0"/>
              <a:t>focused</a:t>
            </a:r>
            <a:r>
              <a:rPr lang="en-US" sz="2400" dirty="0" smtClean="0"/>
              <a:t> teams: Collaborative IP and TRL development</a:t>
            </a:r>
          </a:p>
          <a:p>
            <a:pPr lvl="1"/>
            <a:r>
              <a:rPr lang="en-US" sz="2400" dirty="0" smtClean="0"/>
              <a:t>Total and integrated vision for the future</a:t>
            </a:r>
          </a:p>
          <a:p>
            <a:pPr lvl="1"/>
            <a:r>
              <a:rPr lang="en-US" sz="2400" dirty="0" smtClean="0"/>
              <a:t>Large Accelerator and CPU investment  </a:t>
            </a:r>
            <a:r>
              <a:rPr lang="en-US" sz="2400" b="1" dirty="0" smtClean="0"/>
              <a:t>(&gt; </a:t>
            </a:r>
            <a:r>
              <a:rPr lang="en-US" sz="2400" b="1" dirty="0"/>
              <a:t>1B</a:t>
            </a:r>
            <a:r>
              <a:rPr lang="en-US" sz="2400" b="1" dirty="0" smtClean="0"/>
              <a:t>€</a:t>
            </a:r>
            <a:r>
              <a:rPr lang="en-US" sz="2400" dirty="0" smtClean="0"/>
              <a:t>)</a:t>
            </a:r>
            <a:endParaRPr lang="en-US" sz="2800" dirty="0"/>
          </a:p>
        </p:txBody>
      </p:sp>
    </p:spTree>
    <p:extLst>
      <p:ext uri="{BB962C8B-B14F-4D97-AF65-F5344CB8AC3E}">
        <p14:creationId xmlns:p14="http://schemas.microsoft.com/office/powerpoint/2010/main" val="3825881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a:t>The F</a:t>
            </a:r>
            <a:r>
              <a:rPr lang="ca-ES" dirty="0" smtClean="0"/>
              <a:t>uture </a:t>
            </a:r>
            <a:r>
              <a:rPr lang="ca-ES" dirty="0"/>
              <a:t>is W</a:t>
            </a:r>
            <a:r>
              <a:rPr lang="ca-ES" dirty="0" smtClean="0"/>
              <a:t>ide </a:t>
            </a:r>
            <a:r>
              <a:rPr lang="ca-ES" dirty="0"/>
              <a:t>O</a:t>
            </a:r>
            <a:r>
              <a:rPr lang="ca-ES" dirty="0" smtClean="0"/>
              <a:t>pen</a:t>
            </a:r>
            <a:r>
              <a:rPr lang="ca-ES" dirty="0"/>
              <a:t>!</a:t>
            </a:r>
          </a:p>
        </p:txBody>
      </p:sp>
      <p:pic>
        <p:nvPicPr>
          <p:cNvPr id="6" name="Picture 3"/>
          <p:cNvPicPr>
            <a:picLocks noChangeAspect="1"/>
          </p:cNvPicPr>
          <p:nvPr/>
        </p:nvPicPr>
        <p:blipFill>
          <a:blip r:embed="rId2"/>
          <a:stretch>
            <a:fillRect/>
          </a:stretch>
        </p:blipFill>
        <p:spPr>
          <a:xfrm>
            <a:off x="8262791" y="2920997"/>
            <a:ext cx="3091009" cy="636035"/>
          </a:xfrm>
          <a:prstGeom prst="rect">
            <a:avLst/>
          </a:prstGeom>
          <a:ln>
            <a:noFill/>
          </a:ln>
          <a:effectLst>
            <a:outerShdw blurRad="292100" dist="139700" dir="2700000" algn="tl" rotWithShape="0">
              <a:srgbClr val="333333">
                <a:alpha val="65000"/>
              </a:srgbClr>
            </a:outerShdw>
          </a:effectLst>
        </p:spPr>
      </p:pic>
      <p:sp>
        <p:nvSpPr>
          <p:cNvPr id="10" name="Rectángulo 9"/>
          <p:cNvSpPr/>
          <p:nvPr/>
        </p:nvSpPr>
        <p:spPr>
          <a:xfrm>
            <a:off x="823878" y="1370805"/>
            <a:ext cx="10021922" cy="707886"/>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There is an urgent need, from mobile phones to supercomputers: more compute at lower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power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ángulo 10"/>
          <p:cNvSpPr/>
          <p:nvPr/>
        </p:nvSpPr>
        <p:spPr>
          <a:xfrm>
            <a:off x="823878" y="4074564"/>
            <a:ext cx="10021922" cy="707886"/>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Our main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goal: Create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European chips that meet the needs of future European and global markets across HPC, cloud, automotive, mobile to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IoT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ángulo 11"/>
          <p:cNvSpPr/>
          <p:nvPr/>
        </p:nvSpPr>
        <p:spPr>
          <a:xfrm>
            <a:off x="773082" y="5038769"/>
            <a:ext cx="10402918" cy="400110"/>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1" i="0" u="none" strike="noStrike" kern="1200" cap="none" spc="0" normalizeH="0" baseline="0" noProof="0" dirty="0">
                <a:ln>
                  <a:noFill/>
                </a:ln>
                <a:solidFill>
                  <a:schemeClr val="accent5"/>
                </a:solidFill>
                <a:effectLst/>
                <a:uLnTx/>
                <a:uFillTx/>
                <a:latin typeface="Calibri" panose="020F0502020204030204"/>
                <a:ea typeface="+mn-ea"/>
                <a:cs typeface="+mn-cs"/>
              </a:rPr>
              <a:t>This is the framework for the </a:t>
            </a:r>
            <a:r>
              <a:rPr kumimoji="0" lang="en-US" sz="2000" b="1" i="0" u="none" strike="noStrike" kern="1200" cap="none" spc="0" normalizeH="0" baseline="0" noProof="0" dirty="0" err="1" smtClean="0">
                <a:ln>
                  <a:noFill/>
                </a:ln>
                <a:solidFill>
                  <a:schemeClr val="accent5"/>
                </a:solidFill>
                <a:effectLst/>
                <a:uLnTx/>
                <a:uFillTx/>
                <a:latin typeface="Calibri" panose="020F0502020204030204"/>
                <a:ea typeface="+mn-ea"/>
                <a:cs typeface="+mn-cs"/>
              </a:rPr>
              <a:t>Exascale</a:t>
            </a:r>
            <a:r>
              <a:rPr kumimoji="0" lang="en-US" sz="2000" b="1" i="0" u="none" strike="noStrike" kern="1200" cap="none" spc="0" normalizeH="0" baseline="0" noProof="0" dirty="0" smtClean="0">
                <a:ln>
                  <a:noFill/>
                </a:ln>
                <a:solidFill>
                  <a:schemeClr val="accent5"/>
                </a:solidFill>
                <a:effectLst/>
                <a:uLnTx/>
                <a:uFillTx/>
                <a:latin typeface="Calibri" panose="020F0502020204030204"/>
                <a:ea typeface="+mn-ea"/>
                <a:cs typeface="+mn-cs"/>
              </a:rPr>
              <a:t> Supercomputing </a:t>
            </a:r>
            <a:r>
              <a:rPr kumimoji="0" lang="en-US" sz="2000" b="1" i="0" u="none" strike="noStrike" kern="1200" cap="none" spc="0" normalizeH="0" baseline="0" noProof="0" dirty="0">
                <a:ln>
                  <a:noFill/>
                </a:ln>
                <a:solidFill>
                  <a:schemeClr val="accent5"/>
                </a:solidFill>
                <a:effectLst/>
                <a:uLnTx/>
                <a:uFillTx/>
                <a:latin typeface="Calibri" panose="020F0502020204030204"/>
                <a:ea typeface="+mn-ea"/>
                <a:cs typeface="+mn-cs"/>
              </a:rPr>
              <a:t>Initiative at BSC</a:t>
            </a:r>
          </a:p>
        </p:txBody>
      </p:sp>
      <p:sp>
        <p:nvSpPr>
          <p:cNvPr id="14" name="Rectángulo 6">
            <a:extLst>
              <a:ext uri="{FF2B5EF4-FFF2-40B4-BE49-F238E27FC236}">
                <a16:creationId xmlns:a16="http://schemas.microsoft.com/office/drawing/2014/main" id="{9E2F9088-747F-1D44-B2C2-892104BF4454}"/>
              </a:ext>
            </a:extLst>
          </p:cNvPr>
          <p:cNvSpPr/>
          <p:nvPr/>
        </p:nvSpPr>
        <p:spPr>
          <a:xfrm>
            <a:off x="1315793" y="2894550"/>
            <a:ext cx="6609007" cy="1015663"/>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opportunity for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Europe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lead the charge to creating a full stack solution for everything, from supercomputers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down to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IoT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devices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ángulo 9">
            <a:extLst>
              <a:ext uri="{FF2B5EF4-FFF2-40B4-BE49-F238E27FC236}">
                <a16:creationId xmlns:a16="http://schemas.microsoft.com/office/drawing/2014/main" id="{AC1F01A4-945A-BE4D-82D0-758540838FCF}"/>
              </a:ext>
            </a:extLst>
          </p:cNvPr>
          <p:cNvSpPr/>
          <p:nvPr/>
        </p:nvSpPr>
        <p:spPr>
          <a:xfrm>
            <a:off x="823878" y="2150707"/>
            <a:ext cx="10021922" cy="707886"/>
          </a:xfrm>
          <a:prstGeom prst="rect">
            <a:avLst/>
          </a:prstGeom>
        </p:spPr>
        <p:txBody>
          <a:bodyPr wrap="square">
            <a:spAutoFit/>
          </a:bodyPr>
          <a:lstStyle/>
          <a:p>
            <a:pPr marL="452438" marR="0" lvl="0" indent="-452438"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RISC-V ecosystem is in the nascent period where it can become the de facto open hardware platform of the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future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LOCA @ BSC</a:t>
            </a:r>
            <a:endParaRPr lang="es-E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394" y="2365011"/>
            <a:ext cx="2421215" cy="2407379"/>
          </a:xfrm>
          <a:prstGeom prst="rect">
            <a:avLst/>
          </a:prstGeom>
        </p:spPr>
      </p:pic>
    </p:spTree>
    <p:extLst>
      <p:ext uri="{BB962C8B-B14F-4D97-AF65-F5344CB8AC3E}">
        <p14:creationId xmlns:p14="http://schemas.microsoft.com/office/powerpoint/2010/main" val="503120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p:cNvSpPr/>
          <p:nvPr/>
        </p:nvSpPr>
        <p:spPr>
          <a:xfrm>
            <a:off x="3557116" y="4950847"/>
            <a:ext cx="8755169" cy="191240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CuadroTexto 31"/>
          <p:cNvSpPr txBox="1"/>
          <p:nvPr/>
        </p:nvSpPr>
        <p:spPr>
          <a:xfrm>
            <a:off x="8835276" y="5722381"/>
            <a:ext cx="1104085" cy="369332"/>
          </a:xfrm>
          <a:prstGeom prst="rect">
            <a:avLst/>
          </a:prstGeom>
          <a:noFill/>
        </p:spPr>
        <p:txBody>
          <a:bodyPr wrap="none" rtlCol="0">
            <a:spAutoFit/>
          </a:bodyPr>
          <a:lstStyle/>
          <a:p>
            <a:r>
              <a:rPr lang="es-ES" dirty="0" smtClean="0"/>
              <a:t>Hardware</a:t>
            </a:r>
            <a:endParaRPr lang="es-ES" dirty="0"/>
          </a:p>
        </p:txBody>
      </p:sp>
      <p:pic>
        <p:nvPicPr>
          <p:cNvPr id="30" name="Imagen 29"/>
          <p:cNvPicPr>
            <a:picLocks noChangeAspect="1"/>
          </p:cNvPicPr>
          <p:nvPr/>
        </p:nvPicPr>
        <p:blipFill rotWithShape="1">
          <a:blip r:embed="rId3" cstate="print">
            <a:extLst>
              <a:ext uri="{28A0092B-C50C-407E-A947-70E740481C1C}">
                <a14:useLocalDpi xmlns:a14="http://schemas.microsoft.com/office/drawing/2010/main" val="0"/>
              </a:ext>
            </a:extLst>
          </a:blip>
          <a:srcRect t="11141"/>
          <a:stretch/>
        </p:blipFill>
        <p:spPr>
          <a:xfrm>
            <a:off x="3557115" y="4950847"/>
            <a:ext cx="4591523" cy="2722725"/>
          </a:xfrm>
          <a:prstGeom prst="rect">
            <a:avLst/>
          </a:prstGeom>
        </p:spPr>
      </p:pic>
      <p:sp>
        <p:nvSpPr>
          <p:cNvPr id="4" name="Título 3"/>
          <p:cNvSpPr>
            <a:spLocks noGrp="1"/>
          </p:cNvSpPr>
          <p:nvPr>
            <p:ph type="title"/>
          </p:nvPr>
        </p:nvSpPr>
        <p:spPr/>
        <p:txBody>
          <a:bodyPr/>
          <a:lstStyle/>
          <a:p>
            <a:pPr algn="ctr"/>
            <a:r>
              <a:rPr lang="en-US" sz="4000" dirty="0">
                <a:solidFill>
                  <a:srgbClr val="124484"/>
                </a:solidFill>
                <a:latin typeface="Calibri" panose="020F0502020204030204"/>
              </a:rPr>
              <a:t>BSC full stack</a:t>
            </a:r>
            <a:endParaRPr lang="es-ES" sz="4000" dirty="0">
              <a:solidFill>
                <a:srgbClr val="124484"/>
              </a:solidFill>
              <a:latin typeface="Calibri" panose="020F0502020204030204"/>
            </a:endParaRPr>
          </a:p>
        </p:txBody>
      </p:sp>
      <p:sp>
        <p:nvSpPr>
          <p:cNvPr id="6" name="Rectángulo 5"/>
          <p:cNvSpPr/>
          <p:nvPr/>
        </p:nvSpPr>
        <p:spPr>
          <a:xfrm>
            <a:off x="3557116" y="945931"/>
            <a:ext cx="8755169" cy="135174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p:cNvSpPr txBox="1"/>
          <p:nvPr/>
        </p:nvSpPr>
        <p:spPr>
          <a:xfrm>
            <a:off x="8761702" y="1437135"/>
            <a:ext cx="1774012" cy="369332"/>
          </a:xfrm>
          <a:prstGeom prst="rect">
            <a:avLst/>
          </a:prstGeom>
          <a:noFill/>
        </p:spPr>
        <p:txBody>
          <a:bodyPr wrap="none" rtlCol="0">
            <a:spAutoFit/>
          </a:bodyPr>
          <a:lstStyle/>
          <a:p>
            <a:r>
              <a:rPr lang="es-ES" dirty="0" smtClean="0"/>
              <a:t>HPC </a:t>
            </a:r>
            <a:r>
              <a:rPr lang="es-ES" dirty="0" err="1" smtClean="0"/>
              <a:t>Applications</a:t>
            </a:r>
            <a:endParaRPr lang="es-ES" dirty="0"/>
          </a:p>
        </p:txBody>
      </p:sp>
      <p:sp>
        <p:nvSpPr>
          <p:cNvPr id="27" name="Rectángulo 26"/>
          <p:cNvSpPr/>
          <p:nvPr/>
        </p:nvSpPr>
        <p:spPr>
          <a:xfrm>
            <a:off x="3557116" y="2302920"/>
            <a:ext cx="8755169" cy="266223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p:cNvGrpSpPr/>
          <p:nvPr/>
        </p:nvGrpSpPr>
        <p:grpSpPr>
          <a:xfrm>
            <a:off x="1727806" y="931514"/>
            <a:ext cx="995363" cy="4936723"/>
            <a:chOff x="3053413" y="931514"/>
            <a:chExt cx="995363" cy="5926486"/>
          </a:xfrm>
          <a:solidFill>
            <a:srgbClr val="124484"/>
          </a:solidFill>
        </p:grpSpPr>
        <p:sp>
          <p:nvSpPr>
            <p:cNvPr id="34" name="Pentágono 33"/>
            <p:cNvSpPr/>
            <p:nvPr/>
          </p:nvSpPr>
          <p:spPr>
            <a:xfrm rot="5400000">
              <a:off x="3143636" y="5952860"/>
              <a:ext cx="814918" cy="99536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3053413" y="931514"/>
              <a:ext cx="995363" cy="51692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p:cNvSpPr/>
            <p:nvPr/>
          </p:nvSpPr>
          <p:spPr>
            <a:xfrm rot="16200000">
              <a:off x="1531598" y="3278359"/>
              <a:ext cx="4036892" cy="954107"/>
            </a:xfrm>
            <a:prstGeom prst="rect">
              <a:avLst/>
            </a:prstGeom>
            <a:grpFill/>
          </p:spPr>
          <p:txBody>
            <a:bodyPr wrap="square">
              <a:spAutoFit/>
            </a:bodyPr>
            <a:lstStyle/>
            <a:p>
              <a:pPr algn="ctr"/>
              <a:r>
                <a:rPr lang="en-US" sz="2800" b="1" dirty="0" smtClean="0">
                  <a:solidFill>
                    <a:schemeClr val="bg1"/>
                  </a:solidFill>
                </a:rPr>
                <a:t>Software/Hardware</a:t>
              </a:r>
              <a:endParaRPr lang="en-US" sz="2800" b="1" dirty="0">
                <a:solidFill>
                  <a:schemeClr val="bg1"/>
                </a:solidFill>
              </a:endParaRPr>
            </a:p>
            <a:p>
              <a:pPr algn="ctr"/>
              <a:r>
                <a:rPr lang="en-US" sz="2800" b="1" dirty="0" smtClean="0">
                  <a:solidFill>
                    <a:schemeClr val="bg1"/>
                  </a:solidFill>
                </a:rPr>
                <a:t> Co-Design</a:t>
              </a:r>
              <a:endParaRPr lang="en-US" sz="2800" b="1" dirty="0">
                <a:solidFill>
                  <a:schemeClr val="bg1"/>
                </a:solidFill>
              </a:endParaRPr>
            </a:p>
          </p:txBody>
        </p:sp>
      </p:grpSp>
      <p:grpSp>
        <p:nvGrpSpPr>
          <p:cNvPr id="2" name="Grupo 1"/>
          <p:cNvGrpSpPr/>
          <p:nvPr/>
        </p:nvGrpSpPr>
        <p:grpSpPr>
          <a:xfrm>
            <a:off x="548524" y="1004441"/>
            <a:ext cx="911725" cy="4790868"/>
            <a:chOff x="95257" y="931514"/>
            <a:chExt cx="911725" cy="4790868"/>
          </a:xfrm>
        </p:grpSpPr>
        <p:grpSp>
          <p:nvGrpSpPr>
            <p:cNvPr id="14" name="Grupo 13"/>
            <p:cNvGrpSpPr/>
            <p:nvPr/>
          </p:nvGrpSpPr>
          <p:grpSpPr>
            <a:xfrm>
              <a:off x="95257" y="931514"/>
              <a:ext cx="911725" cy="4790868"/>
              <a:chOff x="1239377" y="349243"/>
              <a:chExt cx="996209" cy="6528588"/>
            </a:xfrm>
          </p:grpSpPr>
          <p:sp>
            <p:nvSpPr>
              <p:cNvPr id="43" name="Pentágono 42"/>
              <p:cNvSpPr/>
              <p:nvPr/>
            </p:nvSpPr>
            <p:spPr>
              <a:xfrm rot="5400000">
                <a:off x="1329600" y="5972691"/>
                <a:ext cx="814918" cy="9953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p:cNvSpPr/>
              <p:nvPr/>
            </p:nvSpPr>
            <p:spPr>
              <a:xfrm>
                <a:off x="1239377" y="951345"/>
                <a:ext cx="995363" cy="51692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Pentágono 45"/>
              <p:cNvSpPr/>
              <p:nvPr/>
            </p:nvSpPr>
            <p:spPr>
              <a:xfrm rot="16200000">
                <a:off x="1330447" y="259021"/>
                <a:ext cx="814918" cy="99536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8" name="Rectángulo 37"/>
            <p:cNvSpPr/>
            <p:nvPr/>
          </p:nvSpPr>
          <p:spPr>
            <a:xfrm>
              <a:off x="208449" y="1414646"/>
              <a:ext cx="666144" cy="523220"/>
            </a:xfrm>
            <a:prstGeom prst="rect">
              <a:avLst/>
            </a:prstGeom>
          </p:spPr>
          <p:txBody>
            <a:bodyPr wrap="none">
              <a:spAutoFit/>
            </a:bodyPr>
            <a:lstStyle/>
            <a:p>
              <a:pPr algn="ctr"/>
              <a:r>
                <a:rPr lang="en-US" sz="2800" dirty="0" smtClean="0">
                  <a:solidFill>
                    <a:schemeClr val="bg1"/>
                  </a:solidFill>
                </a:rPr>
                <a:t>SW</a:t>
              </a:r>
              <a:endParaRPr lang="en-US" sz="2800" dirty="0">
                <a:solidFill>
                  <a:schemeClr val="bg1"/>
                </a:solidFill>
              </a:endParaRPr>
            </a:p>
          </p:txBody>
        </p:sp>
        <p:sp>
          <p:nvSpPr>
            <p:cNvPr id="39" name="Rectángulo 38"/>
            <p:cNvSpPr/>
            <p:nvPr/>
          </p:nvSpPr>
          <p:spPr>
            <a:xfrm>
              <a:off x="187077" y="4697474"/>
              <a:ext cx="728084" cy="523220"/>
            </a:xfrm>
            <a:prstGeom prst="rect">
              <a:avLst/>
            </a:prstGeom>
          </p:spPr>
          <p:txBody>
            <a:bodyPr wrap="none">
              <a:spAutoFit/>
            </a:bodyPr>
            <a:lstStyle/>
            <a:p>
              <a:pPr algn="ctr"/>
              <a:r>
                <a:rPr lang="en-US" sz="2800" dirty="0" smtClean="0">
                  <a:solidFill>
                    <a:schemeClr val="bg1"/>
                  </a:solidFill>
                </a:rPr>
                <a:t>HW</a:t>
              </a:r>
              <a:endParaRPr lang="en-US" sz="2800" dirty="0">
                <a:solidFill>
                  <a:schemeClr val="bg1"/>
                </a:solidFill>
              </a:endParaRPr>
            </a:p>
          </p:txBody>
        </p:sp>
      </p:grpSp>
      <p:pic>
        <p:nvPicPr>
          <p:cNvPr id="36" name="Imagen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1618" y="2434098"/>
            <a:ext cx="1921338" cy="2459895"/>
          </a:xfrm>
          <a:prstGeom prst="rect">
            <a:avLst/>
          </a:prstGeom>
        </p:spPr>
      </p:pic>
      <p:sp>
        <p:nvSpPr>
          <p:cNvPr id="50" name="CuadroTexto 49"/>
          <p:cNvSpPr txBox="1"/>
          <p:nvPr/>
        </p:nvSpPr>
        <p:spPr>
          <a:xfrm>
            <a:off x="8640298" y="3314940"/>
            <a:ext cx="2554802" cy="646331"/>
          </a:xfrm>
          <a:prstGeom prst="rect">
            <a:avLst/>
          </a:prstGeom>
          <a:noFill/>
        </p:spPr>
        <p:txBody>
          <a:bodyPr wrap="none" rtlCol="0">
            <a:spAutoFit/>
          </a:bodyPr>
          <a:lstStyle/>
          <a:p>
            <a:r>
              <a:rPr lang="en-US" dirty="0"/>
              <a:t>Missing Hardware </a:t>
            </a:r>
            <a:r>
              <a:rPr lang="en-US" dirty="0" smtClean="0"/>
              <a:t>Design</a:t>
            </a:r>
          </a:p>
          <a:p>
            <a:r>
              <a:rPr lang="en-US" dirty="0" smtClean="0"/>
              <a:t>&amp; </a:t>
            </a:r>
            <a:r>
              <a:rPr lang="en-US" dirty="0"/>
              <a:t>Implementation Piece</a:t>
            </a:r>
          </a:p>
        </p:txBody>
      </p:sp>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2406" y="911157"/>
            <a:ext cx="1082063" cy="1082063"/>
          </a:xfrm>
          <a:prstGeom prst="ellipse">
            <a:avLst/>
          </a:prstGeom>
          <a:ln w="19050">
            <a:solidFill>
              <a:schemeClr val="tx1"/>
            </a:solidFill>
          </a:ln>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8294" y="922633"/>
            <a:ext cx="1082063" cy="1082063"/>
          </a:xfrm>
          <a:prstGeom prst="ellipse">
            <a:avLst/>
          </a:prstGeom>
          <a:ln w="19050">
            <a:solidFill>
              <a:schemeClr val="tx1"/>
            </a:solidFill>
          </a:ln>
        </p:spPr>
      </p:pic>
      <p:sp>
        <p:nvSpPr>
          <p:cNvPr id="3" name="Rectángulo 2"/>
          <p:cNvSpPr/>
          <p:nvPr/>
        </p:nvSpPr>
        <p:spPr>
          <a:xfrm>
            <a:off x="3466681" y="2306620"/>
            <a:ext cx="9073661" cy="511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3557113" y="4942611"/>
            <a:ext cx="8755169" cy="19276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CuadroTexto 28"/>
          <p:cNvSpPr txBox="1"/>
          <p:nvPr/>
        </p:nvSpPr>
        <p:spPr>
          <a:xfrm>
            <a:off x="8835273" y="5712700"/>
            <a:ext cx="1543308" cy="369332"/>
          </a:xfrm>
          <a:prstGeom prst="rect">
            <a:avLst/>
          </a:prstGeom>
          <a:noFill/>
        </p:spPr>
        <p:txBody>
          <a:bodyPr wrap="none" rtlCol="0">
            <a:spAutoFit/>
          </a:bodyPr>
          <a:lstStyle/>
          <a:p>
            <a:r>
              <a:rPr lang="es-ES" dirty="0" smtClean="0"/>
              <a:t>HPC Hardware</a:t>
            </a:r>
            <a:endParaRPr lang="es-ES" dirty="0"/>
          </a:p>
        </p:txBody>
      </p:sp>
      <p:pic>
        <p:nvPicPr>
          <p:cNvPr id="42" name="Imagen 41"/>
          <p:cNvPicPr>
            <a:picLocks noChangeAspect="1"/>
          </p:cNvPicPr>
          <p:nvPr/>
        </p:nvPicPr>
        <p:blipFill rotWithShape="1">
          <a:blip r:embed="rId7" cstate="print">
            <a:extLst>
              <a:ext uri="{28A0092B-C50C-407E-A947-70E740481C1C}">
                <a14:useLocalDpi xmlns:a14="http://schemas.microsoft.com/office/drawing/2010/main" val="0"/>
              </a:ext>
            </a:extLst>
          </a:blip>
          <a:srcRect l="3177" t="24210" r="11413" b="1393"/>
          <a:stretch/>
        </p:blipFill>
        <p:spPr>
          <a:xfrm>
            <a:off x="3557114" y="2280975"/>
            <a:ext cx="4591523" cy="2662813"/>
          </a:xfrm>
          <a:prstGeom prst="rect">
            <a:avLst/>
          </a:prstGeom>
        </p:spPr>
      </p:pic>
      <p:sp>
        <p:nvSpPr>
          <p:cNvPr id="47" name="CuadroTexto 46"/>
          <p:cNvSpPr txBox="1"/>
          <p:nvPr/>
        </p:nvSpPr>
        <p:spPr>
          <a:xfrm>
            <a:off x="8883004" y="3267497"/>
            <a:ext cx="2012539" cy="646331"/>
          </a:xfrm>
          <a:prstGeom prst="rect">
            <a:avLst/>
          </a:prstGeom>
          <a:noFill/>
        </p:spPr>
        <p:txBody>
          <a:bodyPr wrap="none" rtlCol="0">
            <a:spAutoFit/>
          </a:bodyPr>
          <a:lstStyle/>
          <a:p>
            <a:r>
              <a:rPr lang="en-US" dirty="0"/>
              <a:t>Specialization using</a:t>
            </a:r>
          </a:p>
          <a:p>
            <a:r>
              <a:rPr lang="en-US" dirty="0"/>
              <a:t>HW/SW </a:t>
            </a:r>
            <a:r>
              <a:rPr lang="en-US" dirty="0" smtClean="0"/>
              <a:t>Co-Design</a:t>
            </a:r>
            <a:endParaRPr lang="en-US" dirty="0"/>
          </a:p>
        </p:txBody>
      </p:sp>
      <p:pic>
        <p:nvPicPr>
          <p:cNvPr id="48" name="Imagen 47"/>
          <p:cNvPicPr>
            <a:picLocks noChangeAspect="1"/>
          </p:cNvPicPr>
          <p:nvPr/>
        </p:nvPicPr>
        <p:blipFill rotWithShape="1">
          <a:blip r:embed="rId3" cstate="print">
            <a:extLst>
              <a:ext uri="{28A0092B-C50C-407E-A947-70E740481C1C}">
                <a14:useLocalDpi xmlns:a14="http://schemas.microsoft.com/office/drawing/2010/main" val="0"/>
              </a:ext>
            </a:extLst>
          </a:blip>
          <a:srcRect t="11141"/>
          <a:stretch/>
        </p:blipFill>
        <p:spPr>
          <a:xfrm>
            <a:off x="3557112" y="4950847"/>
            <a:ext cx="4591523" cy="2722725"/>
          </a:xfrm>
          <a:prstGeom prst="rect">
            <a:avLst/>
          </a:prstGeom>
        </p:spPr>
      </p:pic>
      <p:sp>
        <p:nvSpPr>
          <p:cNvPr id="25" name="Arco 24"/>
          <p:cNvSpPr/>
          <p:nvPr/>
        </p:nvSpPr>
        <p:spPr>
          <a:xfrm rot="16200000" flipH="1">
            <a:off x="2364209" y="2064545"/>
            <a:ext cx="4277351" cy="2789320"/>
          </a:xfrm>
          <a:prstGeom prst="arc">
            <a:avLst>
              <a:gd name="adj1" fmla="val 12195683"/>
              <a:gd name="adj2" fmla="val 2074712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33" name="Grupo 32"/>
          <p:cNvGrpSpPr/>
          <p:nvPr/>
        </p:nvGrpSpPr>
        <p:grpSpPr>
          <a:xfrm>
            <a:off x="5270099" y="4118760"/>
            <a:ext cx="1569482" cy="1173829"/>
            <a:chOff x="5270099" y="4118760"/>
            <a:chExt cx="1569482" cy="1173829"/>
          </a:xfrm>
        </p:grpSpPr>
        <p:sp>
          <p:nvSpPr>
            <p:cNvPr id="35" name="Arco 34"/>
            <p:cNvSpPr/>
            <p:nvPr/>
          </p:nvSpPr>
          <p:spPr>
            <a:xfrm rot="8727102" flipH="1">
              <a:off x="5608502" y="4118760"/>
              <a:ext cx="1231079" cy="1127558"/>
            </a:xfrm>
            <a:prstGeom prst="arc">
              <a:avLst>
                <a:gd name="adj1" fmla="val 16104176"/>
                <a:gd name="adj2" fmla="val 2074712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7" name="Arco 36"/>
            <p:cNvSpPr/>
            <p:nvPr/>
          </p:nvSpPr>
          <p:spPr>
            <a:xfrm rot="12872898">
              <a:off x="5270099" y="4165031"/>
              <a:ext cx="1231079" cy="1127558"/>
            </a:xfrm>
            <a:prstGeom prst="arc">
              <a:avLst>
                <a:gd name="adj1" fmla="val 16104176"/>
                <a:gd name="adj2" fmla="val 2074712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0" name="Arco 39"/>
            <p:cNvSpPr/>
            <p:nvPr/>
          </p:nvSpPr>
          <p:spPr>
            <a:xfrm rot="15013088">
              <a:off x="5596266" y="4841899"/>
              <a:ext cx="541316" cy="168158"/>
            </a:xfrm>
            <a:prstGeom prst="arc">
              <a:avLst>
                <a:gd name="adj1" fmla="val 11773809"/>
                <a:gd name="adj2" fmla="val 2149056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1" name="Arco 40"/>
            <p:cNvSpPr/>
            <p:nvPr/>
          </p:nvSpPr>
          <p:spPr>
            <a:xfrm rot="6586912" flipH="1">
              <a:off x="5927337" y="4847156"/>
              <a:ext cx="541316" cy="168158"/>
            </a:xfrm>
            <a:prstGeom prst="arc">
              <a:avLst>
                <a:gd name="adj1" fmla="val 11773809"/>
                <a:gd name="adj2" fmla="val 2149056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9177" y="1250233"/>
            <a:ext cx="1082063" cy="1082063"/>
          </a:xfrm>
          <a:prstGeom prst="ellipse">
            <a:avLst/>
          </a:prstGeom>
          <a:ln w="19050">
            <a:solidFill>
              <a:schemeClr val="tx1"/>
            </a:solidFill>
          </a:ln>
        </p:spPr>
      </p:pic>
      <p:pic>
        <p:nvPicPr>
          <p:cNvPr id="17" name="Imagen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3648" y="1250233"/>
            <a:ext cx="1082063" cy="1082063"/>
          </a:xfrm>
          <a:prstGeom prst="ellipse">
            <a:avLst/>
          </a:prstGeom>
          <a:ln w="19050">
            <a:solidFill>
              <a:schemeClr val="tx1"/>
            </a:solidFill>
          </a:ln>
        </p:spPr>
      </p:pic>
      <p:sp>
        <p:nvSpPr>
          <p:cNvPr id="49" name="Arco 48"/>
          <p:cNvSpPr/>
          <p:nvPr/>
        </p:nvSpPr>
        <p:spPr>
          <a:xfrm rot="16200000" flipV="1">
            <a:off x="5293172" y="2258913"/>
            <a:ext cx="4277351" cy="2789320"/>
          </a:xfrm>
          <a:prstGeom prst="arc">
            <a:avLst>
              <a:gd name="adj1" fmla="val 12195683"/>
              <a:gd name="adj2" fmla="val 20747120"/>
            </a:avLst>
          </a:prstGeom>
          <a:ln w="88900">
            <a:solidFill>
              <a:srgbClr val="00AFE9"/>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4750" y="3078197"/>
            <a:ext cx="1341266" cy="1333602"/>
          </a:xfrm>
          <a:prstGeom prst="rect">
            <a:avLst/>
          </a:prstGeom>
        </p:spPr>
      </p:pic>
      <p:pic>
        <p:nvPicPr>
          <p:cNvPr id="51" name="Imagen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1604" y="6183374"/>
            <a:ext cx="1446357" cy="454156"/>
          </a:xfrm>
          <a:prstGeom prst="rect">
            <a:avLst/>
          </a:prstGeom>
        </p:spPr>
      </p:pic>
    </p:spTree>
    <p:extLst>
      <p:ext uri="{BB962C8B-B14F-4D97-AF65-F5344CB8AC3E}">
        <p14:creationId xmlns:p14="http://schemas.microsoft.com/office/powerpoint/2010/main" val="39316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1000"/>
                                        <p:tgtEl>
                                          <p:spTgt spid="25"/>
                                        </p:tgtEl>
                                      </p:cBhvr>
                                    </p:animEffect>
                                  </p:childTnLst>
                                </p:cTn>
                              </p:par>
                              <p:par>
                                <p:cTn id="38" presetID="22"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10" presetClass="entr" presetSubtype="0" fill="hold" nodeType="withEffect">
                                  <p:stCondLst>
                                    <p:cond delay="20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childTnLst>
                                </p:cTn>
                              </p:par>
                              <p:par>
                                <p:cTn id="44" presetID="22" presetClass="entr" presetSubtype="4" fill="hold" grpId="0" nodeType="withEffect">
                                  <p:stCondLst>
                                    <p:cond delay="110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1000"/>
                                        <p:tgtEl>
                                          <p:spTgt spid="49"/>
                                        </p:tgtEl>
                                      </p:cBhvr>
                                    </p:animEffect>
                                  </p:childTnLst>
                                </p:cTn>
                              </p:par>
                            </p:childTnLst>
                          </p:cTn>
                        </p:par>
                        <p:par>
                          <p:cTn id="47" fill="hold">
                            <p:stCondLst>
                              <p:cond delay="21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par>
                                <p:cTn id="54" presetID="2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1000"/>
                                        <p:tgtEl>
                                          <p:spTgt spid="33"/>
                                        </p:tgtEl>
                                      </p:cBhvr>
                                    </p:animEffect>
                                  </p:childTnLst>
                                </p:cTn>
                              </p:par>
                            </p:childTnLst>
                          </p:cTn>
                        </p:par>
                        <p:par>
                          <p:cTn id="57" fill="hold">
                            <p:stCondLst>
                              <p:cond delay="3100"/>
                            </p:stCondLst>
                            <p:childTnLst>
                              <p:par>
                                <p:cTn id="58" presetID="10"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1000"/>
                                        <p:tgtEl>
                                          <p:spTgt spid="47"/>
                                        </p:tgtEl>
                                      </p:cBhvr>
                                    </p:animEffect>
                                  </p:childTnLst>
                                </p:cTn>
                              </p:par>
                              <p:par>
                                <p:cTn id="61" presetID="10"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47" grpId="0"/>
      <p:bldP spid="25"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C427D298-FC36-3048-B434-80F6773AA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8" y="-652064"/>
            <a:ext cx="12259476" cy="8162128"/>
          </a:xfrm>
          <a:prstGeom prst="rect">
            <a:avLst/>
          </a:prstGeom>
        </p:spPr>
      </p:pic>
      <p:sp>
        <p:nvSpPr>
          <p:cNvPr id="5" name="Rectángulo 4"/>
          <p:cNvSpPr/>
          <p:nvPr/>
        </p:nvSpPr>
        <p:spPr>
          <a:xfrm>
            <a:off x="3006811" y="1286334"/>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5"/>
          <p:cNvSpPr/>
          <p:nvPr/>
        </p:nvSpPr>
        <p:spPr>
          <a:xfrm>
            <a:off x="3006811" y="832021"/>
            <a:ext cx="6178378" cy="432000"/>
          </a:xfrm>
          <a:prstGeom prst="rect">
            <a:avLst/>
          </a:prstGeom>
          <a:solidFill>
            <a:srgbClr val="0070C0">
              <a:alpha val="6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p:cNvSpPr/>
          <p:nvPr/>
        </p:nvSpPr>
        <p:spPr>
          <a:xfrm>
            <a:off x="3006811" y="1606409"/>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p:cNvSpPr/>
          <p:nvPr/>
        </p:nvSpPr>
        <p:spPr>
          <a:xfrm>
            <a:off x="3006811" y="1917439"/>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p:cNvSpPr/>
          <p:nvPr/>
        </p:nvSpPr>
        <p:spPr>
          <a:xfrm>
            <a:off x="3006811" y="2237514"/>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DE573E08-D082-0E4E-8837-BD913B7E5EC0}"/>
              </a:ext>
            </a:extLst>
          </p:cNvPr>
          <p:cNvSpPr txBox="1"/>
          <p:nvPr/>
        </p:nvSpPr>
        <p:spPr>
          <a:xfrm>
            <a:off x="3185748" y="295614"/>
            <a:ext cx="5820504" cy="2591479"/>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MareNostrum</a:t>
            </a:r>
            <a:r>
              <a:rPr kumimoji="0" lang="en-GB" sz="38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 4</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Total peak performance: </a:t>
            </a:r>
            <a:r>
              <a:rPr kumimoji="0" lang="en-GB" sz="27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13.9</a:t>
            </a:r>
            <a:r>
              <a:rPr kumimoji="0" lang="en-GB" sz="26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 </a:t>
            </a:r>
            <a:r>
              <a:rPr kumimoji="0" lang="en-GB" sz="2600" b="0"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Pflops</a:t>
            </a:r>
            <a:endParaRPr kumimoji="0" lang="en-GB" sz="26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General Purpose Cluster: 	11.15 Pflops		(1-07-2017)</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CTE1-P9+Volta: 			1.57 Pflops 		(1-03-2018)</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CTE2-Arm V8: 			0.65 Pflops 		(12-2019)</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CTE3-AMD: 				0.52 Pflops		(12-2019)</a:t>
            </a:r>
          </a:p>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endParaRPr>
          </a:p>
        </p:txBody>
      </p:sp>
      <p:grpSp>
        <p:nvGrpSpPr>
          <p:cNvPr id="11" name="Grupo 10"/>
          <p:cNvGrpSpPr/>
          <p:nvPr/>
        </p:nvGrpSpPr>
        <p:grpSpPr>
          <a:xfrm>
            <a:off x="141931" y="5618208"/>
            <a:ext cx="2554378" cy="1275751"/>
            <a:chOff x="171680" y="5494638"/>
            <a:chExt cx="2021942" cy="1389559"/>
          </a:xfrm>
        </p:grpSpPr>
        <p:sp>
          <p:nvSpPr>
            <p:cNvPr id="12" name="Redondear rectángulo de esquina del mismo lado 11"/>
            <p:cNvSpPr/>
            <p:nvPr/>
          </p:nvSpPr>
          <p:spPr>
            <a:xfrm>
              <a:off x="171680" y="5494638"/>
              <a:ext cx="2021942" cy="1389559"/>
            </a:xfrm>
            <a:prstGeom prst="round2SameRect">
              <a:avLst>
                <a:gd name="adj1" fmla="val 19174"/>
                <a:gd name="adj2" fmla="val 0"/>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1</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2004 – 42.3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st</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4</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 </a:t>
              </a:r>
            </a:p>
          </p:txBody>
        </p:sp>
        <p:cxnSp>
          <p:nvCxnSpPr>
            <p:cNvPr id="13" name="Conector recto 12"/>
            <p:cNvCxnSpPr/>
            <p:nvPr/>
          </p:nvCxnSpPr>
          <p:spPr>
            <a:xfrm>
              <a:off x="1919416" y="6056915"/>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4" name="Conector recto 13"/>
            <p:cNvCxnSpPr/>
            <p:nvPr/>
          </p:nvCxnSpPr>
          <p:spPr>
            <a:xfrm>
              <a:off x="179918" y="6056915"/>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15" name="Grupo 14"/>
          <p:cNvGrpSpPr/>
          <p:nvPr/>
        </p:nvGrpSpPr>
        <p:grpSpPr>
          <a:xfrm>
            <a:off x="3212153" y="5618208"/>
            <a:ext cx="2554378" cy="1275751"/>
            <a:chOff x="2402812" y="5494638"/>
            <a:chExt cx="2021942" cy="1389559"/>
          </a:xfrm>
        </p:grpSpPr>
        <p:sp>
          <p:nvSpPr>
            <p:cNvPr id="16" name="Redondear rectángulo de esquina del mismo lado 15"/>
            <p:cNvSpPr/>
            <p:nvPr/>
          </p:nvSpPr>
          <p:spPr>
            <a:xfrm>
              <a:off x="2402812" y="5494638"/>
              <a:ext cx="2021942"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2</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2006 – 94.2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st</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5</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a:t>
              </a:r>
            </a:p>
          </p:txBody>
        </p:sp>
        <p:cxnSp>
          <p:nvCxnSpPr>
            <p:cNvPr id="17" name="Conector recto 16"/>
            <p:cNvCxnSpPr/>
            <p:nvPr/>
          </p:nvCxnSpPr>
          <p:spPr>
            <a:xfrm>
              <a:off x="4142310" y="6032201"/>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Conector recto 17"/>
            <p:cNvCxnSpPr/>
            <p:nvPr/>
          </p:nvCxnSpPr>
          <p:spPr>
            <a:xfrm>
              <a:off x="2411050" y="6032201"/>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19" name="Grupo 18"/>
          <p:cNvGrpSpPr/>
          <p:nvPr/>
        </p:nvGrpSpPr>
        <p:grpSpPr>
          <a:xfrm>
            <a:off x="6282375" y="5618208"/>
            <a:ext cx="2643757" cy="1275751"/>
            <a:chOff x="4666899" y="5494638"/>
            <a:chExt cx="2092691" cy="1389559"/>
          </a:xfrm>
        </p:grpSpPr>
        <p:sp>
          <p:nvSpPr>
            <p:cNvPr id="20" name="Redondear rectángulo de esquina del mismo lado 19"/>
            <p:cNvSpPr/>
            <p:nvPr/>
          </p:nvSpPr>
          <p:spPr>
            <a:xfrm>
              <a:off x="4666899" y="5494638"/>
              <a:ext cx="2092691"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3</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2012 – 1.1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Pflops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12</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36</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p:txBody>
        </p:sp>
        <p:cxnSp>
          <p:nvCxnSpPr>
            <p:cNvPr id="21" name="Conector recto 20"/>
            <p:cNvCxnSpPr/>
            <p:nvPr/>
          </p:nvCxnSpPr>
          <p:spPr>
            <a:xfrm>
              <a:off x="6441989" y="6038424"/>
              <a:ext cx="30995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2" name="Conector recto 21"/>
            <p:cNvCxnSpPr/>
            <p:nvPr/>
          </p:nvCxnSpPr>
          <p:spPr>
            <a:xfrm>
              <a:off x="4680575" y="6030186"/>
              <a:ext cx="369220"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23" name="Grupo 22"/>
          <p:cNvGrpSpPr/>
          <p:nvPr/>
        </p:nvGrpSpPr>
        <p:grpSpPr>
          <a:xfrm>
            <a:off x="9441976" y="5618208"/>
            <a:ext cx="2554378" cy="1275751"/>
            <a:chOff x="6949062" y="5494638"/>
            <a:chExt cx="2021942" cy="1389559"/>
          </a:xfrm>
        </p:grpSpPr>
        <p:sp>
          <p:nvSpPr>
            <p:cNvPr id="24" name="Redondear rectángulo de esquina del mismo lado 23"/>
            <p:cNvSpPr/>
            <p:nvPr/>
          </p:nvSpPr>
          <p:spPr>
            <a:xfrm>
              <a:off x="6949062" y="5494638"/>
              <a:ext cx="2021942"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4</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2017 – 11.1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Pflops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a:t>
              </a:r>
              <a:r>
                <a:rPr kumimoji="0" lang="en-GB" sz="14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nd</a:t>
              </a: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13</a:t>
              </a:r>
              <a:r>
                <a:rPr kumimoji="0" lang="en-GB" sz="14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a:t>
              </a:r>
            </a:p>
          </p:txBody>
        </p:sp>
        <p:cxnSp>
          <p:nvCxnSpPr>
            <p:cNvPr id="25" name="Conector recto 24"/>
            <p:cNvCxnSpPr/>
            <p:nvPr/>
          </p:nvCxnSpPr>
          <p:spPr>
            <a:xfrm>
              <a:off x="8693717" y="6030186"/>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6" name="Conector recto 25"/>
            <p:cNvCxnSpPr/>
            <p:nvPr/>
          </p:nvCxnSpPr>
          <p:spPr>
            <a:xfrm>
              <a:off x="6962457" y="6030186"/>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52379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75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250"/>
                            </p:stCondLst>
                            <p:childTnLst>
                              <p:par>
                                <p:cTn id="29" presetID="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2750"/>
                            </p:stCondLst>
                            <p:childTnLst>
                              <p:par>
                                <p:cTn id="34" presetID="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2" presetClass="entr" presetSubtype="4"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2988" y="980728"/>
            <a:ext cx="11293584" cy="5026533"/>
          </a:xfrm>
          <a:prstGeom prst="rect">
            <a:avLst/>
          </a:prstGeom>
          <a:gradFill flip="none" rotWithShape="1">
            <a:gsLst>
              <a:gs pos="67500">
                <a:srgbClr val="DCE9FA"/>
              </a:gs>
              <a:gs pos="20000">
                <a:schemeClr val="bg1"/>
              </a:gs>
              <a:gs pos="89000">
                <a:srgbClr val="A0C4F2">
                  <a:lumMod val="58000"/>
                  <a:lumOff val="42000"/>
                </a:srgbClr>
              </a:gs>
              <a:gs pos="100000">
                <a:schemeClr val="accent1">
                  <a:lumMod val="30000"/>
                  <a:lumOff val="70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LOCA Goals</a:t>
            </a:r>
          </a:p>
        </p:txBody>
      </p:sp>
      <p:sp>
        <p:nvSpPr>
          <p:cNvPr id="3" name="Content Placeholder 2"/>
          <p:cNvSpPr>
            <a:spLocks noGrp="1"/>
          </p:cNvSpPr>
          <p:nvPr>
            <p:ph idx="1"/>
          </p:nvPr>
        </p:nvSpPr>
        <p:spPr>
          <a:xfrm>
            <a:off x="462987" y="1178151"/>
            <a:ext cx="8079129" cy="4662488"/>
          </a:xfrm>
        </p:spPr>
        <p:txBody>
          <a:bodyPr>
            <a:noAutofit/>
          </a:bodyPr>
          <a:lstStyle/>
          <a:p>
            <a:r>
              <a:rPr lang="en-US" sz="3200" dirty="0"/>
              <a:t>Mechanism to extend open source ecosystem to include H/W</a:t>
            </a:r>
          </a:p>
          <a:p>
            <a:pPr lvl="1"/>
            <a:r>
              <a:rPr lang="en-US" sz="2800" dirty="0"/>
              <a:t>Add H/W expertise to BSC and European partners, leverage existing S/W expertise</a:t>
            </a:r>
          </a:p>
          <a:p>
            <a:pPr lvl="1"/>
            <a:r>
              <a:rPr lang="en-US" sz="2800" dirty="0" smtClean="0"/>
              <a:t>Provide proven/usable </a:t>
            </a:r>
            <a:r>
              <a:rPr lang="en-US" sz="2800" dirty="0"/>
              <a:t>Open Source H/W</a:t>
            </a:r>
          </a:p>
          <a:p>
            <a:pPr lvl="1"/>
            <a:r>
              <a:rPr lang="en-US" sz="2800" dirty="0" smtClean="0"/>
              <a:t>Intersection </a:t>
            </a:r>
            <a:r>
              <a:rPr lang="en-US" sz="2800" dirty="0"/>
              <a:t>of academia and industry</a:t>
            </a:r>
          </a:p>
          <a:p>
            <a:pPr lvl="1"/>
            <a:r>
              <a:rPr lang="en-US" sz="2800" dirty="0"/>
              <a:t>Open European IP repository → rapid implementation</a:t>
            </a:r>
          </a:p>
          <a:p>
            <a:pPr lvl="1"/>
            <a:r>
              <a:rPr lang="en-US" sz="2800" dirty="0" smtClean="0"/>
              <a:t>Catalyst </a:t>
            </a:r>
            <a:r>
              <a:rPr lang="en-US" sz="2800" dirty="0"/>
              <a:t>to reinvigorate European ICT </a:t>
            </a:r>
            <a:r>
              <a:rPr lang="en-US" sz="2800" dirty="0" smtClean="0"/>
              <a:t>industry</a:t>
            </a:r>
          </a:p>
          <a:p>
            <a:pPr lvl="1"/>
            <a:r>
              <a:rPr lang="en-US" sz="2800" b="1" dirty="0" smtClean="0"/>
              <a:t>Global</a:t>
            </a:r>
            <a:r>
              <a:rPr lang="en-US" sz="2800" dirty="0" smtClean="0"/>
              <a:t> </a:t>
            </a:r>
            <a:r>
              <a:rPr lang="en-US" sz="2800" dirty="0"/>
              <a:t>collaboration and training center </a:t>
            </a:r>
          </a:p>
          <a:p>
            <a:pPr lvl="1"/>
            <a:r>
              <a:rPr lang="en-US" sz="2800" dirty="0"/>
              <a:t>Incubator for European </a:t>
            </a:r>
            <a:r>
              <a:rPr lang="en-US" sz="2800" dirty="0" smtClean="0"/>
              <a:t>IP</a:t>
            </a:r>
            <a:endParaRPr lang="en-US" sz="2800" dirty="0"/>
          </a:p>
        </p:txBody>
      </p:sp>
      <p:pic>
        <p:nvPicPr>
          <p:cNvPr id="4" name="Picture 3"/>
          <p:cNvPicPr>
            <a:picLocks noChangeAspect="1"/>
          </p:cNvPicPr>
          <p:nvPr/>
        </p:nvPicPr>
        <p:blipFill>
          <a:blip r:embed="rId2"/>
          <a:stretch>
            <a:fillRect/>
          </a:stretch>
        </p:blipFill>
        <p:spPr>
          <a:xfrm>
            <a:off x="7437121" y="1332411"/>
            <a:ext cx="4260151" cy="3449683"/>
          </a:xfrm>
          <a:prstGeom prst="rect">
            <a:avLst/>
          </a:prstGeom>
        </p:spPr>
      </p:pic>
    </p:spTree>
    <p:extLst>
      <p:ext uri="{BB962C8B-B14F-4D97-AF65-F5344CB8AC3E}">
        <p14:creationId xmlns:p14="http://schemas.microsoft.com/office/powerpoint/2010/main" val="1581803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5099" b="5552"/>
          <a:stretch/>
        </p:blipFill>
        <p:spPr>
          <a:xfrm>
            <a:off x="1162051" y="1311623"/>
            <a:ext cx="2605088" cy="4346483"/>
          </a:xfrm>
          <a:prstGeom prst="rect">
            <a:avLst/>
          </a:prstGeom>
        </p:spPr>
      </p:pic>
      <p:sp>
        <p:nvSpPr>
          <p:cNvPr id="2" name="Título 1"/>
          <p:cNvSpPr>
            <a:spLocks noGrp="1"/>
          </p:cNvSpPr>
          <p:nvPr>
            <p:ph type="title"/>
          </p:nvPr>
        </p:nvSpPr>
        <p:spPr/>
        <p:txBody>
          <a:bodyPr/>
          <a:lstStyle/>
          <a:p>
            <a:r>
              <a:rPr lang="en-US" dirty="0"/>
              <a:t>European Collaboration &amp; Education</a:t>
            </a:r>
            <a:endParaRPr lang="es-ES" dirty="0"/>
          </a:p>
        </p:txBody>
      </p:sp>
      <p:grpSp>
        <p:nvGrpSpPr>
          <p:cNvPr id="3" name="Grupo 2"/>
          <p:cNvGrpSpPr/>
          <p:nvPr/>
        </p:nvGrpSpPr>
        <p:grpSpPr>
          <a:xfrm>
            <a:off x="4043363" y="1311623"/>
            <a:ext cx="6874934" cy="700368"/>
            <a:chOff x="2658533" y="1311623"/>
            <a:chExt cx="6874934" cy="700368"/>
          </a:xfrm>
        </p:grpSpPr>
        <p:sp>
          <p:nvSpPr>
            <p:cNvPr id="10" name="Recortar rectángulo de esquina sencilla 9"/>
            <p:cNvSpPr/>
            <p:nvPr/>
          </p:nvSpPr>
          <p:spPr>
            <a:xfrm>
              <a:off x="2658533" y="1311623"/>
              <a:ext cx="6874934" cy="700368"/>
            </a:xfrm>
            <a:prstGeom prst="snip1Rect">
              <a:avLst/>
            </a:prstGeom>
            <a:solidFill>
              <a:srgbClr val="E1EDFB"/>
            </a:solidFill>
            <a:ln>
              <a:solidFill>
                <a:srgbClr val="1745A3"/>
              </a:solidFill>
            </a:ln>
            <a:effectLst>
              <a:outerShdw blurRad="63500" dist="38100" dir="2700000" algn="tl" rotWithShape="0">
                <a:srgbClr val="004890">
                  <a:alpha val="2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s-ES">
                <a:solidFill>
                  <a:prstClr val="black"/>
                </a:solidFill>
              </a:endParaRPr>
            </a:p>
          </p:txBody>
        </p:sp>
        <p:sp>
          <p:nvSpPr>
            <p:cNvPr id="11" name="Rectángulo 10"/>
            <p:cNvSpPr/>
            <p:nvPr/>
          </p:nvSpPr>
          <p:spPr>
            <a:xfrm>
              <a:off x="2802467" y="1482453"/>
              <a:ext cx="6587067" cy="369332"/>
            </a:xfrm>
            <a:prstGeom prst="rect">
              <a:avLst/>
            </a:prstGeom>
          </p:spPr>
          <p:txBody>
            <a:bodyPr wrap="square">
              <a:spAutoFit/>
            </a:bodyPr>
            <a:lstStyle/>
            <a:p>
              <a:r>
                <a:rPr lang="en-US" dirty="0">
                  <a:solidFill>
                    <a:srgbClr val="124484"/>
                  </a:solidFill>
                </a:rPr>
                <a:t>Traditional chip design is done in a Master/Apprentice environment</a:t>
              </a:r>
            </a:p>
          </p:txBody>
        </p:sp>
      </p:grpSp>
      <p:grpSp>
        <p:nvGrpSpPr>
          <p:cNvPr id="4" name="Grupo 3"/>
          <p:cNvGrpSpPr/>
          <p:nvPr/>
        </p:nvGrpSpPr>
        <p:grpSpPr>
          <a:xfrm>
            <a:off x="4043363" y="2141546"/>
            <a:ext cx="6874934" cy="945710"/>
            <a:chOff x="2658533" y="2141546"/>
            <a:chExt cx="6874934" cy="945710"/>
          </a:xfrm>
        </p:grpSpPr>
        <p:sp>
          <p:nvSpPr>
            <p:cNvPr id="12" name="Recortar rectángulo de esquina sencilla 11"/>
            <p:cNvSpPr/>
            <p:nvPr/>
          </p:nvSpPr>
          <p:spPr>
            <a:xfrm>
              <a:off x="2658533" y="2141546"/>
              <a:ext cx="6874934" cy="945710"/>
            </a:xfrm>
            <a:prstGeom prst="snip1Rect">
              <a:avLst/>
            </a:prstGeom>
            <a:solidFill>
              <a:srgbClr val="E1EDFB"/>
            </a:solidFill>
            <a:ln>
              <a:solidFill>
                <a:srgbClr val="1745A3"/>
              </a:solidFill>
            </a:ln>
            <a:effectLst>
              <a:outerShdw blurRad="63500" dist="38100" dir="2700000" algn="tl" rotWithShape="0">
                <a:srgbClr val="004890">
                  <a:alpha val="2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s-ES">
                <a:solidFill>
                  <a:prstClr val="black"/>
                </a:solidFill>
              </a:endParaRPr>
            </a:p>
          </p:txBody>
        </p:sp>
        <p:sp>
          <p:nvSpPr>
            <p:cNvPr id="13" name="Rectángulo 12"/>
            <p:cNvSpPr/>
            <p:nvPr/>
          </p:nvSpPr>
          <p:spPr>
            <a:xfrm>
              <a:off x="2802467" y="2312376"/>
              <a:ext cx="6587067" cy="646331"/>
            </a:xfrm>
            <a:prstGeom prst="rect">
              <a:avLst/>
            </a:prstGeom>
          </p:spPr>
          <p:txBody>
            <a:bodyPr wrap="square">
              <a:spAutoFit/>
            </a:bodyPr>
            <a:lstStyle/>
            <a:p>
              <a:r>
                <a:rPr lang="en-US" dirty="0" smtClean="0">
                  <a:solidFill>
                    <a:srgbClr val="124484"/>
                  </a:solidFill>
                </a:rPr>
                <a:t>LOCA </a:t>
              </a:r>
              <a:r>
                <a:rPr lang="en-US" dirty="0">
                  <a:solidFill>
                    <a:srgbClr val="124484"/>
                  </a:solidFill>
                </a:rPr>
                <a:t>recreates this environment by bringing in Masters from industry to collaborate with a variety of people, pushing beyond RTL</a:t>
              </a:r>
            </a:p>
          </p:txBody>
        </p:sp>
      </p:grpSp>
      <p:grpSp>
        <p:nvGrpSpPr>
          <p:cNvPr id="5" name="Grupo 4"/>
          <p:cNvGrpSpPr/>
          <p:nvPr/>
        </p:nvGrpSpPr>
        <p:grpSpPr>
          <a:xfrm>
            <a:off x="4043363" y="3221022"/>
            <a:ext cx="6874934" cy="700368"/>
            <a:chOff x="2658533" y="3221022"/>
            <a:chExt cx="6874934" cy="700368"/>
          </a:xfrm>
        </p:grpSpPr>
        <p:sp>
          <p:nvSpPr>
            <p:cNvPr id="14" name="Recortar rectángulo de esquina sencilla 13"/>
            <p:cNvSpPr/>
            <p:nvPr/>
          </p:nvSpPr>
          <p:spPr>
            <a:xfrm>
              <a:off x="2658533" y="3221022"/>
              <a:ext cx="6874934" cy="700368"/>
            </a:xfrm>
            <a:prstGeom prst="snip1Rect">
              <a:avLst/>
            </a:prstGeom>
            <a:solidFill>
              <a:srgbClr val="E1EDFB"/>
            </a:solidFill>
            <a:ln>
              <a:solidFill>
                <a:srgbClr val="1745A3"/>
              </a:solidFill>
            </a:ln>
            <a:effectLst>
              <a:outerShdw blurRad="63500" dist="38100" dir="2700000" algn="tl" rotWithShape="0">
                <a:srgbClr val="004890">
                  <a:alpha val="2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s-ES">
                <a:solidFill>
                  <a:prstClr val="black"/>
                </a:solidFill>
              </a:endParaRPr>
            </a:p>
          </p:txBody>
        </p:sp>
        <p:sp>
          <p:nvSpPr>
            <p:cNvPr id="15" name="Rectángulo 14"/>
            <p:cNvSpPr/>
            <p:nvPr/>
          </p:nvSpPr>
          <p:spPr>
            <a:xfrm>
              <a:off x="2802467" y="3391852"/>
              <a:ext cx="6587067" cy="369332"/>
            </a:xfrm>
            <a:prstGeom prst="rect">
              <a:avLst/>
            </a:prstGeom>
          </p:spPr>
          <p:txBody>
            <a:bodyPr wrap="square">
              <a:spAutoFit/>
            </a:bodyPr>
            <a:lstStyle/>
            <a:p>
              <a:r>
                <a:rPr lang="en-US" dirty="0">
                  <a:solidFill>
                    <a:srgbClr val="124484"/>
                  </a:solidFill>
                </a:rPr>
                <a:t>Professors, students, and industry veterans all together</a:t>
              </a:r>
            </a:p>
          </p:txBody>
        </p:sp>
      </p:grpSp>
      <p:grpSp>
        <p:nvGrpSpPr>
          <p:cNvPr id="6" name="Grupo 5"/>
          <p:cNvGrpSpPr/>
          <p:nvPr/>
        </p:nvGrpSpPr>
        <p:grpSpPr>
          <a:xfrm>
            <a:off x="4043363" y="4090919"/>
            <a:ext cx="6874934" cy="700368"/>
            <a:chOff x="2658533" y="4090919"/>
            <a:chExt cx="6874934" cy="700368"/>
          </a:xfrm>
        </p:grpSpPr>
        <p:sp>
          <p:nvSpPr>
            <p:cNvPr id="16" name="Recortar rectángulo de esquina sencilla 15"/>
            <p:cNvSpPr/>
            <p:nvPr/>
          </p:nvSpPr>
          <p:spPr>
            <a:xfrm>
              <a:off x="2658533" y="4090919"/>
              <a:ext cx="6874934" cy="700368"/>
            </a:xfrm>
            <a:prstGeom prst="snip1Rect">
              <a:avLst/>
            </a:prstGeom>
            <a:solidFill>
              <a:srgbClr val="E1EDFB"/>
            </a:solidFill>
            <a:ln>
              <a:solidFill>
                <a:srgbClr val="1745A3"/>
              </a:solidFill>
            </a:ln>
            <a:effectLst>
              <a:outerShdw blurRad="63500" dist="38100" dir="2700000" algn="tl" rotWithShape="0">
                <a:srgbClr val="004890">
                  <a:alpha val="2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s-ES">
                <a:solidFill>
                  <a:prstClr val="black"/>
                </a:solidFill>
              </a:endParaRPr>
            </a:p>
          </p:txBody>
        </p:sp>
        <p:sp>
          <p:nvSpPr>
            <p:cNvPr id="17" name="Rectángulo 16"/>
            <p:cNvSpPr/>
            <p:nvPr/>
          </p:nvSpPr>
          <p:spPr>
            <a:xfrm>
              <a:off x="2802467" y="4261749"/>
              <a:ext cx="6587067" cy="369332"/>
            </a:xfrm>
            <a:prstGeom prst="rect">
              <a:avLst/>
            </a:prstGeom>
          </p:spPr>
          <p:txBody>
            <a:bodyPr wrap="square">
              <a:spAutoFit/>
            </a:bodyPr>
            <a:lstStyle/>
            <a:p>
              <a:r>
                <a:rPr lang="en-US" dirty="0">
                  <a:solidFill>
                    <a:srgbClr val="124484"/>
                  </a:solidFill>
                </a:rPr>
                <a:t>Ideal sandbox for creative and innovative work</a:t>
              </a:r>
            </a:p>
          </p:txBody>
        </p:sp>
      </p:grpSp>
      <p:grpSp>
        <p:nvGrpSpPr>
          <p:cNvPr id="7" name="Grupo 6"/>
          <p:cNvGrpSpPr/>
          <p:nvPr/>
        </p:nvGrpSpPr>
        <p:grpSpPr>
          <a:xfrm>
            <a:off x="4043363" y="4960816"/>
            <a:ext cx="6874934" cy="700368"/>
            <a:chOff x="2658533" y="4960816"/>
            <a:chExt cx="6874934" cy="700368"/>
          </a:xfrm>
        </p:grpSpPr>
        <p:sp>
          <p:nvSpPr>
            <p:cNvPr id="18" name="Recortar rectángulo de esquina sencilla 17"/>
            <p:cNvSpPr/>
            <p:nvPr/>
          </p:nvSpPr>
          <p:spPr>
            <a:xfrm>
              <a:off x="2658533" y="4960816"/>
              <a:ext cx="6874934" cy="700368"/>
            </a:xfrm>
            <a:prstGeom prst="snip1Rect">
              <a:avLst/>
            </a:prstGeom>
            <a:solidFill>
              <a:srgbClr val="E1EDFB"/>
            </a:solidFill>
            <a:ln>
              <a:solidFill>
                <a:srgbClr val="1745A3"/>
              </a:solidFill>
            </a:ln>
            <a:effectLst>
              <a:outerShdw blurRad="63500" dist="38100" dir="2700000" algn="tl" rotWithShape="0">
                <a:srgbClr val="004890">
                  <a:alpha val="20000"/>
                </a:srgbClr>
              </a:outerShdw>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s-ES">
                <a:solidFill>
                  <a:prstClr val="black"/>
                </a:solidFill>
              </a:endParaRPr>
            </a:p>
          </p:txBody>
        </p:sp>
        <p:sp>
          <p:nvSpPr>
            <p:cNvPr id="19" name="Rectángulo 18"/>
            <p:cNvSpPr/>
            <p:nvPr/>
          </p:nvSpPr>
          <p:spPr>
            <a:xfrm>
              <a:off x="2802467" y="5131646"/>
              <a:ext cx="6587067" cy="369332"/>
            </a:xfrm>
            <a:prstGeom prst="rect">
              <a:avLst/>
            </a:prstGeom>
          </p:spPr>
          <p:txBody>
            <a:bodyPr wrap="square">
              <a:spAutoFit/>
            </a:bodyPr>
            <a:lstStyle/>
            <a:p>
              <a:r>
                <a:rPr lang="en-US" dirty="0">
                  <a:solidFill>
                    <a:srgbClr val="124484"/>
                  </a:solidFill>
                </a:rPr>
                <a:t>Research and Design to chip fabrication</a:t>
              </a:r>
            </a:p>
          </p:txBody>
        </p:sp>
      </p:grpSp>
      <p:sp>
        <p:nvSpPr>
          <p:cNvPr id="9" name="TextBox 8"/>
          <p:cNvSpPr txBox="1"/>
          <p:nvPr/>
        </p:nvSpPr>
        <p:spPr>
          <a:xfrm>
            <a:off x="1162051" y="5589550"/>
            <a:ext cx="2672831" cy="646331"/>
          </a:xfrm>
          <a:prstGeom prst="rect">
            <a:avLst/>
          </a:prstGeom>
          <a:noFill/>
        </p:spPr>
        <p:txBody>
          <a:bodyPr wrap="square" rtlCol="0">
            <a:spAutoFit/>
          </a:bodyPr>
          <a:lstStyle/>
          <a:p>
            <a:pPr algn="ctr"/>
            <a:r>
              <a:rPr lang="en-US" sz="2400" b="1" dirty="0" err="1" smtClean="0">
                <a:solidFill>
                  <a:srgbClr val="124484"/>
                </a:solidFill>
                <a:latin typeface="Calibri" panose="020F0502020204030204" pitchFamily="34" charset="0"/>
                <a:ea typeface="+mj-ea"/>
                <a:cs typeface="+mj-cs"/>
              </a:rPr>
              <a:t>Casteller</a:t>
            </a:r>
            <a:r>
              <a:rPr lang="en-US" sz="2400" b="1" dirty="0" smtClean="0">
                <a:solidFill>
                  <a:srgbClr val="124484"/>
                </a:solidFill>
                <a:latin typeface="Calibri" panose="020F0502020204030204" pitchFamily="34" charset="0"/>
                <a:ea typeface="+mj-ea"/>
                <a:cs typeface="+mj-cs"/>
              </a:rPr>
              <a:t> </a:t>
            </a:r>
          </a:p>
          <a:p>
            <a:pPr algn="ctr"/>
            <a:r>
              <a:rPr lang="en-US" sz="1200" b="1" dirty="0" smtClean="0">
                <a:solidFill>
                  <a:srgbClr val="124484"/>
                </a:solidFill>
                <a:latin typeface="Calibri" panose="020F0502020204030204" pitchFamily="34" charset="0"/>
                <a:ea typeface="+mj-ea"/>
                <a:cs typeface="+mj-cs"/>
              </a:rPr>
              <a:t>(human tower)</a:t>
            </a:r>
            <a:endParaRPr lang="en-US" sz="2000" b="1" dirty="0">
              <a:solidFill>
                <a:srgbClr val="124484"/>
              </a:solidFill>
              <a:latin typeface="Calibri" panose="020F0502020204030204" pitchFamily="34" charset="0"/>
              <a:ea typeface="+mj-ea"/>
              <a:cs typeface="+mj-cs"/>
            </a:endParaRPr>
          </a:p>
        </p:txBody>
      </p:sp>
    </p:spTree>
    <p:extLst>
      <p:ext uri="{BB962C8B-B14F-4D97-AF65-F5344CB8AC3E}">
        <p14:creationId xmlns:p14="http://schemas.microsoft.com/office/powerpoint/2010/main" val="184625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47"/>
            <a:ext cx="10515600" cy="1325563"/>
          </a:xfrm>
        </p:spPr>
        <p:txBody>
          <a:bodyPr/>
          <a:lstStyle/>
          <a:p>
            <a:r>
              <a:rPr lang="en-US" dirty="0" smtClean="0"/>
              <a:t>LOCA is Bigger than Barcelona!</a:t>
            </a:r>
            <a:endParaRPr lang="en-US" dirty="0"/>
          </a:p>
        </p:txBody>
      </p:sp>
      <p:grpSp>
        <p:nvGrpSpPr>
          <p:cNvPr id="7" name="Group 6"/>
          <p:cNvGrpSpPr>
            <a:grpSpLocks noChangeAspect="1"/>
          </p:cNvGrpSpPr>
          <p:nvPr/>
        </p:nvGrpSpPr>
        <p:grpSpPr>
          <a:xfrm>
            <a:off x="1767805" y="1072695"/>
            <a:ext cx="2138265" cy="4068672"/>
            <a:chOff x="899592" y="1412776"/>
            <a:chExt cx="2672831" cy="5085841"/>
          </a:xfrm>
        </p:grpSpPr>
        <p:pic>
          <p:nvPicPr>
            <p:cNvPr id="5" name="Imagen 7"/>
            <p:cNvPicPr>
              <a:picLocks noChangeAspect="1"/>
            </p:cNvPicPr>
            <p:nvPr/>
          </p:nvPicPr>
          <p:blipFill rotWithShape="1">
            <a:blip r:embed="rId2" cstate="print">
              <a:extLst>
                <a:ext uri="{28A0092B-C50C-407E-A947-70E740481C1C}">
                  <a14:useLocalDpi xmlns:a14="http://schemas.microsoft.com/office/drawing/2010/main" val="0"/>
                </a:ext>
              </a:extLst>
            </a:blip>
            <a:srcRect l="15099" b="5552"/>
            <a:stretch/>
          </p:blipFill>
          <p:spPr>
            <a:xfrm>
              <a:off x="899592" y="1412776"/>
              <a:ext cx="2605088" cy="4346483"/>
            </a:xfrm>
            <a:prstGeom prst="rect">
              <a:avLst/>
            </a:prstGeom>
          </p:spPr>
        </p:pic>
        <p:sp>
          <p:nvSpPr>
            <p:cNvPr id="6" name="TextBox 5"/>
            <p:cNvSpPr txBox="1"/>
            <p:nvPr/>
          </p:nvSpPr>
          <p:spPr>
            <a:xfrm>
              <a:off x="899592" y="5690703"/>
              <a:ext cx="2672831" cy="807914"/>
            </a:xfrm>
            <a:prstGeom prst="rect">
              <a:avLst/>
            </a:prstGeom>
            <a:noFill/>
          </p:spPr>
          <p:txBody>
            <a:bodyPr wrap="square" rtlCol="0">
              <a:spAutoFit/>
            </a:bodyPr>
            <a:lstStyle/>
            <a:p>
              <a:pPr algn="ctr"/>
              <a:r>
                <a:rPr lang="en-US" sz="2400" b="1" dirty="0" err="1">
                  <a:solidFill>
                    <a:srgbClr val="124484"/>
                  </a:solidFill>
                  <a:latin typeface="Calibri" panose="020F0502020204030204" pitchFamily="34" charset="0"/>
                  <a:ea typeface="+mj-ea"/>
                  <a:cs typeface="+mj-cs"/>
                </a:rPr>
                <a:t>Casteller</a:t>
              </a:r>
              <a:r>
                <a:rPr lang="en-US" sz="2400" b="1" dirty="0">
                  <a:solidFill>
                    <a:srgbClr val="124484"/>
                  </a:solidFill>
                  <a:latin typeface="Calibri" panose="020F0502020204030204" pitchFamily="34" charset="0"/>
                  <a:ea typeface="+mj-ea"/>
                  <a:cs typeface="+mj-cs"/>
                </a:rPr>
                <a:t> </a:t>
              </a:r>
            </a:p>
            <a:p>
              <a:pPr algn="ctr"/>
              <a:r>
                <a:rPr lang="en-US" sz="1200" b="1" dirty="0">
                  <a:solidFill>
                    <a:srgbClr val="124484"/>
                  </a:solidFill>
                  <a:latin typeface="Calibri" panose="020F0502020204030204" pitchFamily="34" charset="0"/>
                  <a:ea typeface="+mj-ea"/>
                  <a:cs typeface="+mj-cs"/>
                </a:rPr>
                <a:t>(human tower)</a:t>
              </a:r>
              <a:endParaRPr lang="en-US" sz="2000" b="1" dirty="0">
                <a:solidFill>
                  <a:srgbClr val="124484"/>
                </a:solidFill>
                <a:latin typeface="Calibri" panose="020F0502020204030204" pitchFamily="34" charset="0"/>
                <a:ea typeface="+mj-ea"/>
                <a:cs typeface="+mj-cs"/>
              </a:endParaRPr>
            </a:p>
          </p:txBody>
        </p:sp>
      </p:grpSp>
      <p:pic>
        <p:nvPicPr>
          <p:cNvPr id="8"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08" y="1607598"/>
            <a:ext cx="2421215" cy="2407379"/>
          </a:xfrm>
          <a:prstGeom prst="rect">
            <a:avLst/>
          </a:prstGeom>
        </p:spPr>
      </p:pic>
      <p:sp>
        <p:nvSpPr>
          <p:cNvPr id="2" name="TextBox 1"/>
          <p:cNvSpPr txBox="1"/>
          <p:nvPr/>
        </p:nvSpPr>
        <p:spPr>
          <a:xfrm>
            <a:off x="7752184" y="1358215"/>
            <a:ext cx="2627784" cy="2862322"/>
          </a:xfrm>
          <a:prstGeom prst="rect">
            <a:avLst/>
          </a:prstGeom>
          <a:noFill/>
          <a:ln>
            <a:solidFill>
              <a:schemeClr val="accent1"/>
            </a:solidFill>
          </a:ln>
        </p:spPr>
        <p:txBody>
          <a:bodyPr wrap="square" rtlCol="0">
            <a:spAutoFit/>
          </a:bodyPr>
          <a:lstStyle/>
          <a:p>
            <a:pPr algn="ctr"/>
            <a:r>
              <a:rPr lang="en-US" sz="3600" dirty="0"/>
              <a:t>European</a:t>
            </a:r>
          </a:p>
          <a:p>
            <a:pPr algn="ctr"/>
            <a:r>
              <a:rPr lang="en-US" sz="3600" dirty="0"/>
              <a:t>Open Hardware,</a:t>
            </a:r>
          </a:p>
          <a:p>
            <a:pPr algn="ctr"/>
            <a:r>
              <a:rPr lang="en-US" sz="3600" dirty="0"/>
              <a:t>Architecture</a:t>
            </a:r>
          </a:p>
          <a:p>
            <a:pPr algn="ctr"/>
            <a:r>
              <a:rPr lang="en-US" sz="3600" dirty="0" smtClean="0"/>
              <a:t>Initiative</a:t>
            </a:r>
            <a:endParaRPr lang="en-US" sz="3600" dirty="0"/>
          </a:p>
        </p:txBody>
      </p:sp>
      <p:sp>
        <p:nvSpPr>
          <p:cNvPr id="3" name="Right Arrow 2"/>
          <p:cNvSpPr/>
          <p:nvPr/>
        </p:nvSpPr>
        <p:spPr>
          <a:xfrm>
            <a:off x="6600056" y="2651899"/>
            <a:ext cx="864096" cy="26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76919" y="5083397"/>
            <a:ext cx="8638162" cy="892552"/>
          </a:xfrm>
          <a:prstGeom prst="rect">
            <a:avLst/>
          </a:prstGeom>
          <a:noFill/>
        </p:spPr>
        <p:txBody>
          <a:bodyPr wrap="square" rtlCol="0">
            <a:spAutoFit/>
          </a:bodyPr>
          <a:lstStyle/>
          <a:p>
            <a:r>
              <a:rPr lang="en-US" sz="2600" dirty="0" smtClean="0"/>
              <a:t>We must stand on the shoulders of giants to build great things. </a:t>
            </a:r>
            <a:r>
              <a:rPr lang="en-US" sz="2600" b="1" dirty="0" smtClean="0"/>
              <a:t>We are assembling many giants and hope you can join us.</a:t>
            </a:r>
            <a:endParaRPr lang="en-US" sz="2600" b="1" dirty="0"/>
          </a:p>
        </p:txBody>
      </p:sp>
    </p:spTree>
    <p:extLst>
      <p:ext uri="{BB962C8B-B14F-4D97-AF65-F5344CB8AC3E}">
        <p14:creationId xmlns:p14="http://schemas.microsoft.com/office/powerpoint/2010/main" val="862676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13364" y="1884276"/>
            <a:ext cx="5026945" cy="2998826"/>
          </a:xfrm>
        </p:spPr>
        <p:txBody>
          <a:bodyPr>
            <a:noAutofit/>
          </a:bodyPr>
          <a:lstStyle/>
          <a:p>
            <a:pPr algn="ctr"/>
            <a:r>
              <a:rPr lang="es-ES" sz="8000" b="0" dirty="0" err="1"/>
              <a:t>Thank</a:t>
            </a:r>
            <a:r>
              <a:rPr lang="es-ES" sz="8000" b="0" dirty="0"/>
              <a:t> </a:t>
            </a:r>
            <a:r>
              <a:rPr lang="es-ES" sz="8000" b="0" dirty="0" err="1"/>
              <a:t>you</a:t>
            </a:r>
            <a:r>
              <a:rPr lang="es-ES" sz="8000" b="0" dirty="0"/>
              <a:t> </a:t>
            </a:r>
          </a:p>
        </p:txBody>
      </p:sp>
      <p:sp>
        <p:nvSpPr>
          <p:cNvPr id="2" name="Subtítulo 1"/>
          <p:cNvSpPr>
            <a:spLocks noGrp="1"/>
          </p:cNvSpPr>
          <p:nvPr>
            <p:ph type="subTitle" idx="1"/>
          </p:nvPr>
        </p:nvSpPr>
        <p:spPr>
          <a:xfrm>
            <a:off x="5127066" y="6107242"/>
            <a:ext cx="4569950" cy="464416"/>
          </a:xfrm>
        </p:spPr>
        <p:txBody>
          <a:bodyPr/>
          <a:lstStyle/>
          <a:p>
            <a:pPr algn="ctr"/>
            <a:r>
              <a:rPr lang="es-ES" sz="2800" dirty="0" smtClean="0">
                <a:solidFill>
                  <a:srgbClr val="004890"/>
                </a:solidFill>
                <a:ea typeface="+mj-ea"/>
                <a:cs typeface="+mj-cs"/>
              </a:rPr>
              <a:t>mateo.valero@bsc.es</a:t>
            </a:r>
            <a:endParaRPr lang="es-ES" sz="2800" dirty="0">
              <a:solidFill>
                <a:srgbClr val="004890"/>
              </a:solidFill>
              <a:ea typeface="+mj-ea"/>
              <a:cs typeface="+mj-cs"/>
            </a:endParaRPr>
          </a:p>
        </p:txBody>
      </p:sp>
    </p:spTree>
    <p:extLst>
      <p:ext uri="{BB962C8B-B14F-4D97-AF65-F5344CB8AC3E}">
        <p14:creationId xmlns:p14="http://schemas.microsoft.com/office/powerpoint/2010/main" val="2129558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r>
              <a:rPr lang="en-US" dirty="0"/>
              <a:t>Today´s technology trends</a:t>
            </a:r>
            <a:endParaRPr lang="es-ES" sz="4000" b="1" dirty="0">
              <a:solidFill>
                <a:srgbClr val="124484"/>
              </a:solidFill>
              <a:latin typeface="Calibri" panose="020F0502020204030204"/>
            </a:endParaRPr>
          </a:p>
        </p:txBody>
      </p:sp>
      <p:grpSp>
        <p:nvGrpSpPr>
          <p:cNvPr id="39" name="Grupo 38"/>
          <p:cNvGrpSpPr/>
          <p:nvPr/>
        </p:nvGrpSpPr>
        <p:grpSpPr>
          <a:xfrm>
            <a:off x="618067" y="1460721"/>
            <a:ext cx="3296655" cy="4165435"/>
            <a:chOff x="618067" y="1138988"/>
            <a:chExt cx="3296655" cy="4165435"/>
          </a:xfrm>
        </p:grpSpPr>
        <p:sp>
          <p:nvSpPr>
            <p:cNvPr id="40" name="Rectángulo redondeado 39"/>
            <p:cNvSpPr/>
            <p:nvPr/>
          </p:nvSpPr>
          <p:spPr>
            <a:xfrm>
              <a:off x="618067" y="2532423"/>
              <a:ext cx="3296655" cy="2772000"/>
            </a:xfrm>
            <a:prstGeom prst="roundRect">
              <a:avLst>
                <a:gd name="adj" fmla="val 17231"/>
              </a:avLst>
            </a:prstGeom>
            <a:solidFill>
              <a:schemeClr val="accent5">
                <a:lumMod val="20000"/>
                <a:lumOff val="80000"/>
                <a:alpha val="25000"/>
              </a:schemeClr>
            </a:solidFill>
            <a:ln w="254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41" name="CuadroTexto 40"/>
            <p:cNvSpPr txBox="1"/>
            <p:nvPr/>
          </p:nvSpPr>
          <p:spPr>
            <a:xfrm>
              <a:off x="830236" y="2877222"/>
              <a:ext cx="2870674" cy="2295911"/>
            </a:xfrm>
            <a:prstGeom prst="rect">
              <a:avLst/>
            </a:prstGeom>
            <a:noFill/>
          </p:spPr>
          <p:txBody>
            <a:bodyPr wrap="square" lIns="0" tIns="0" rIns="0" bIns="0" rtlCol="0" anchor="ctr" anchorCtr="0">
              <a:noAutofit/>
            </a:bodyPr>
            <a:lstStyle/>
            <a:p>
              <a:pPr>
                <a:lnSpc>
                  <a:spcPct val="100000"/>
                </a:lnSpc>
              </a:pPr>
              <a:r>
                <a:rPr lang="en-US" dirty="0"/>
                <a:t>Massive penetration of Open Source </a:t>
              </a:r>
              <a:r>
                <a:rPr lang="en-US" dirty="0" smtClean="0"/>
                <a:t>Software</a:t>
              </a:r>
            </a:p>
            <a:p>
              <a:pPr marL="800100" lvl="1" indent="-342900">
                <a:lnSpc>
                  <a:spcPct val="100000"/>
                </a:lnSpc>
                <a:buFont typeface="Arial" panose="020B0604020202020204" pitchFamily="34" charset="0"/>
                <a:buChar char="•"/>
              </a:pPr>
              <a:r>
                <a:rPr lang="en-US" sz="2000" dirty="0" err="1" smtClean="0"/>
                <a:t>IoT</a:t>
              </a:r>
              <a:r>
                <a:rPr lang="en-US" sz="2000" dirty="0" smtClean="0"/>
                <a:t> (Arduino), </a:t>
              </a:r>
            </a:p>
            <a:p>
              <a:pPr marL="800100" lvl="1" indent="-342900">
                <a:lnSpc>
                  <a:spcPct val="100000"/>
                </a:lnSpc>
                <a:buFont typeface="Arial" panose="020B0604020202020204" pitchFamily="34" charset="0"/>
                <a:buChar char="•"/>
              </a:pPr>
              <a:r>
                <a:rPr lang="en-US" sz="2000" dirty="0" smtClean="0"/>
                <a:t>Mobile (Android), </a:t>
              </a:r>
            </a:p>
            <a:p>
              <a:pPr marL="800100" lvl="1" indent="-342900">
                <a:lnSpc>
                  <a:spcPct val="100000"/>
                </a:lnSpc>
                <a:buFont typeface="Arial" panose="020B0604020202020204" pitchFamily="34" charset="0"/>
                <a:buChar char="•"/>
              </a:pPr>
              <a:r>
                <a:rPr lang="en-US" sz="2000" dirty="0" smtClean="0"/>
                <a:t>Enterprise (Linux), </a:t>
              </a:r>
            </a:p>
            <a:p>
              <a:pPr marL="800100" lvl="1" indent="-342900">
                <a:lnSpc>
                  <a:spcPct val="100000"/>
                </a:lnSpc>
                <a:buFont typeface="Arial" panose="020B0604020202020204" pitchFamily="34" charset="0"/>
                <a:buChar char="•"/>
              </a:pPr>
              <a:r>
                <a:rPr lang="en-US" sz="2000" dirty="0" smtClean="0"/>
                <a:t>HPC (Linux, </a:t>
              </a:r>
              <a:r>
                <a:rPr lang="en-US" sz="2000" dirty="0" err="1" smtClean="0"/>
                <a:t>OpenMP</a:t>
              </a:r>
              <a:r>
                <a:rPr lang="en-US" sz="2000" dirty="0" smtClean="0"/>
                <a:t>, etc.)</a:t>
              </a:r>
              <a:endParaRPr lang="en-US" sz="2000" dirty="0"/>
            </a:p>
          </p:txBody>
        </p:sp>
        <p:sp>
          <p:nvSpPr>
            <p:cNvPr id="42" name="Lágrima 41"/>
            <p:cNvSpPr/>
            <p:nvPr/>
          </p:nvSpPr>
          <p:spPr>
            <a:xfrm rot="8100000">
              <a:off x="1546394" y="1138988"/>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 name="Imagen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212" y="1401812"/>
              <a:ext cx="782148" cy="782148"/>
            </a:xfrm>
            <a:prstGeom prst="rect">
              <a:avLst/>
            </a:prstGeom>
          </p:spPr>
        </p:pic>
      </p:grpSp>
      <p:grpSp>
        <p:nvGrpSpPr>
          <p:cNvPr id="44" name="Grupo 43"/>
          <p:cNvGrpSpPr/>
          <p:nvPr/>
        </p:nvGrpSpPr>
        <p:grpSpPr>
          <a:xfrm>
            <a:off x="8368406" y="1465615"/>
            <a:ext cx="3296655" cy="4165435"/>
            <a:chOff x="4441658" y="1138987"/>
            <a:chExt cx="3296655" cy="4165435"/>
          </a:xfrm>
        </p:grpSpPr>
        <p:sp>
          <p:nvSpPr>
            <p:cNvPr id="45" name="Rectángulo redondeado 44"/>
            <p:cNvSpPr/>
            <p:nvPr/>
          </p:nvSpPr>
          <p:spPr>
            <a:xfrm>
              <a:off x="4441658" y="2532422"/>
              <a:ext cx="3296655" cy="2772000"/>
            </a:xfrm>
            <a:prstGeom prst="roundRect">
              <a:avLst>
                <a:gd name="adj" fmla="val 17231"/>
              </a:avLst>
            </a:prstGeom>
            <a:solidFill>
              <a:schemeClr val="accent5">
                <a:lumMod val="20000"/>
                <a:lumOff val="80000"/>
                <a:alpha val="25000"/>
              </a:schemeClr>
            </a:solidFill>
            <a:ln w="25400">
              <a:solidFill>
                <a:srgbClr val="1745A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46" name="CuadroTexto 45"/>
            <p:cNvSpPr txBox="1"/>
            <p:nvPr/>
          </p:nvSpPr>
          <p:spPr>
            <a:xfrm>
              <a:off x="4653827" y="3066270"/>
              <a:ext cx="2870674" cy="1704304"/>
            </a:xfrm>
            <a:prstGeom prst="rect">
              <a:avLst/>
            </a:prstGeom>
            <a:noFill/>
          </p:spPr>
          <p:txBody>
            <a:bodyPr wrap="square" lIns="0" tIns="0" rIns="0" bIns="0" rtlCol="0" anchor="ctr" anchorCtr="0">
              <a:noAutofit/>
            </a:bodyPr>
            <a:lstStyle/>
            <a:p>
              <a:pPr>
                <a:lnSpc>
                  <a:spcPct val="100000"/>
                </a:lnSpc>
              </a:pPr>
              <a:r>
                <a:rPr lang="en-US" dirty="0"/>
                <a:t>New Open Source Hardware </a:t>
              </a:r>
              <a:r>
                <a:rPr lang="en-US" dirty="0" smtClean="0"/>
                <a:t>Momentum from </a:t>
              </a:r>
              <a:r>
                <a:rPr lang="en-US" dirty="0" err="1" smtClean="0"/>
                <a:t>IoT</a:t>
              </a:r>
              <a:r>
                <a:rPr lang="en-US" dirty="0" smtClean="0"/>
                <a:t> and the Edge to HPC</a:t>
              </a:r>
              <a:endParaRPr lang="en-US" dirty="0"/>
            </a:p>
            <a:p>
              <a:pPr marL="800100" lvl="1" indent="-342900">
                <a:lnSpc>
                  <a:spcPct val="100000"/>
                </a:lnSpc>
                <a:buFont typeface="Arial" panose="020B0604020202020204" pitchFamily="34" charset="0"/>
                <a:buChar char="•"/>
              </a:pPr>
              <a:r>
                <a:rPr lang="en-US" sz="2000" dirty="0" smtClean="0"/>
                <a:t>RISC-V</a:t>
              </a:r>
            </a:p>
            <a:p>
              <a:pPr marL="800100" lvl="1" indent="-342900">
                <a:lnSpc>
                  <a:spcPct val="100000"/>
                </a:lnSpc>
                <a:buFont typeface="Arial" panose="020B0604020202020204" pitchFamily="34" charset="0"/>
                <a:buChar char="•"/>
              </a:pPr>
              <a:r>
                <a:rPr lang="en-US" sz="2000" dirty="0" err="1" smtClean="0"/>
                <a:t>OpenPOWER</a:t>
              </a:r>
              <a:endParaRPr lang="en-US" sz="2000" dirty="0" smtClean="0"/>
            </a:p>
            <a:p>
              <a:pPr marL="800100" lvl="1" indent="-342900">
                <a:lnSpc>
                  <a:spcPct val="100000"/>
                </a:lnSpc>
                <a:buFont typeface="Arial" panose="020B0604020202020204" pitchFamily="34" charset="0"/>
                <a:buChar char="•"/>
              </a:pPr>
              <a:r>
                <a:rPr lang="en-US" sz="2000" dirty="0" smtClean="0"/>
                <a:t>MIPS</a:t>
              </a:r>
              <a:endParaRPr lang="en-US" sz="2000" dirty="0"/>
            </a:p>
          </p:txBody>
        </p:sp>
        <p:sp>
          <p:nvSpPr>
            <p:cNvPr id="47" name="Lágrima 46"/>
            <p:cNvSpPr/>
            <p:nvPr/>
          </p:nvSpPr>
          <p:spPr>
            <a:xfrm rot="8100000">
              <a:off x="5369985" y="1138987"/>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880" y="1353759"/>
              <a:ext cx="800567" cy="800567"/>
            </a:xfrm>
            <a:prstGeom prst="rect">
              <a:avLst/>
            </a:prstGeom>
          </p:spPr>
        </p:pic>
      </p:grpSp>
      <p:grpSp>
        <p:nvGrpSpPr>
          <p:cNvPr id="49" name="Grupo 48"/>
          <p:cNvGrpSpPr/>
          <p:nvPr/>
        </p:nvGrpSpPr>
        <p:grpSpPr>
          <a:xfrm>
            <a:off x="4441657" y="1460720"/>
            <a:ext cx="3296655" cy="4165435"/>
            <a:chOff x="8368406" y="1138987"/>
            <a:chExt cx="3296655" cy="4165435"/>
          </a:xfrm>
        </p:grpSpPr>
        <p:sp>
          <p:nvSpPr>
            <p:cNvPr id="50" name="Rectángulo redondeado 49"/>
            <p:cNvSpPr/>
            <p:nvPr/>
          </p:nvSpPr>
          <p:spPr>
            <a:xfrm>
              <a:off x="8368406" y="2532422"/>
              <a:ext cx="3296655" cy="2772000"/>
            </a:xfrm>
            <a:prstGeom prst="roundRect">
              <a:avLst>
                <a:gd name="adj" fmla="val 17231"/>
              </a:avLst>
            </a:prstGeom>
            <a:solidFill>
              <a:schemeClr val="accent5">
                <a:lumMod val="20000"/>
                <a:lumOff val="80000"/>
                <a:alpha val="25000"/>
              </a:schemeClr>
            </a:solidFill>
            <a:ln w="25400">
              <a:solidFill>
                <a:srgbClr val="1745A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51" name="CuadroTexto 50"/>
            <p:cNvSpPr txBox="1"/>
            <p:nvPr/>
          </p:nvSpPr>
          <p:spPr>
            <a:xfrm>
              <a:off x="8580575" y="3047891"/>
              <a:ext cx="2870674" cy="1704304"/>
            </a:xfrm>
            <a:prstGeom prst="rect">
              <a:avLst/>
            </a:prstGeom>
            <a:noFill/>
          </p:spPr>
          <p:txBody>
            <a:bodyPr wrap="square" lIns="0" tIns="0" rIns="0" bIns="0" rtlCol="0" anchor="ctr" anchorCtr="0">
              <a:noAutofit/>
            </a:bodyPr>
            <a:lstStyle/>
            <a:p>
              <a:r>
                <a:rPr lang="en-US" dirty="0"/>
                <a:t>Moore´s Law + Power = Specialization (HW/SW Co-Design)</a:t>
              </a:r>
            </a:p>
            <a:p>
              <a:pPr marL="800100" lvl="1" indent="-342900">
                <a:buFont typeface="Arial" panose="020B0604020202020204" pitchFamily="34" charset="0"/>
                <a:buChar char="•"/>
              </a:pPr>
              <a:r>
                <a:rPr lang="en-US" sz="2000" dirty="0"/>
                <a:t>More cost effective </a:t>
              </a:r>
            </a:p>
            <a:p>
              <a:pPr marL="800100" lvl="1" indent="-342900">
                <a:buFont typeface="Arial" panose="020B0604020202020204" pitchFamily="34" charset="0"/>
                <a:buChar char="•"/>
              </a:pPr>
              <a:r>
                <a:rPr lang="en-US" sz="2000" dirty="0"/>
                <a:t>More performant </a:t>
              </a:r>
            </a:p>
            <a:p>
              <a:pPr marL="800100" lvl="1" indent="-342900">
                <a:buFont typeface="Arial" panose="020B0604020202020204" pitchFamily="34" charset="0"/>
                <a:buChar char="•"/>
              </a:pPr>
              <a:r>
                <a:rPr lang="en-US" sz="2000" dirty="0"/>
                <a:t>Less Power</a:t>
              </a:r>
            </a:p>
          </p:txBody>
        </p:sp>
        <p:sp>
          <p:nvSpPr>
            <p:cNvPr id="52" name="Lágrima 51"/>
            <p:cNvSpPr/>
            <p:nvPr/>
          </p:nvSpPr>
          <p:spPr>
            <a:xfrm rot="8100000">
              <a:off x="9296733" y="1138987"/>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404" y="1370126"/>
              <a:ext cx="784199" cy="784199"/>
            </a:xfrm>
            <a:prstGeom prst="rect">
              <a:avLst/>
            </a:prstGeom>
          </p:spPr>
        </p:pic>
      </p:grpSp>
    </p:spTree>
    <p:extLst>
      <p:ext uri="{BB962C8B-B14F-4D97-AF65-F5344CB8AC3E}">
        <p14:creationId xmlns:p14="http://schemas.microsoft.com/office/powerpoint/2010/main" val="85329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Linux History</a:t>
            </a:r>
            <a:endParaRPr lang="en-US" dirty="0"/>
          </a:p>
        </p:txBody>
      </p:sp>
      <p:sp>
        <p:nvSpPr>
          <p:cNvPr id="3" name="Content Placeholder 2"/>
          <p:cNvSpPr>
            <a:spLocks noGrp="1"/>
          </p:cNvSpPr>
          <p:nvPr>
            <p:ph idx="1"/>
          </p:nvPr>
        </p:nvSpPr>
        <p:spPr/>
        <p:txBody>
          <a:bodyPr>
            <a:normAutofit/>
          </a:bodyPr>
          <a:lstStyle/>
          <a:p>
            <a:r>
              <a:rPr lang="en-US" sz="3200" dirty="0" smtClean="0"/>
              <a:t>1991: Started development, release</a:t>
            </a:r>
          </a:p>
          <a:p>
            <a:r>
              <a:rPr lang="en-US" sz="3200" dirty="0" smtClean="0"/>
              <a:t>1992: X Windows released</a:t>
            </a:r>
          </a:p>
          <a:p>
            <a:r>
              <a:rPr lang="en-US" sz="3200" dirty="0" smtClean="0"/>
              <a:t>1998: Adopted by many major companies</a:t>
            </a:r>
          </a:p>
          <a:p>
            <a:r>
              <a:rPr lang="en-US" sz="3200" dirty="0" smtClean="0">
                <a:solidFill>
                  <a:srgbClr val="FF0000"/>
                </a:solidFill>
              </a:rPr>
              <a:t>2004: BSC Supercomputer OS</a:t>
            </a:r>
          </a:p>
          <a:p>
            <a:r>
              <a:rPr lang="en-US" sz="3200" dirty="0" smtClean="0"/>
              <a:t>2009: Basis for many new business systems and the cloud</a:t>
            </a:r>
            <a:endParaRPr lang="en-US" sz="3200" dirty="0"/>
          </a:p>
          <a:p>
            <a:r>
              <a:rPr lang="en-US" sz="3200" dirty="0" smtClean="0"/>
              <a:t>2013: Android in 75% of the world smart phones</a:t>
            </a:r>
          </a:p>
          <a:p>
            <a:r>
              <a:rPr lang="en-US" sz="3200" dirty="0" smtClean="0"/>
              <a:t>2015: De facto OS for </a:t>
            </a:r>
            <a:r>
              <a:rPr lang="en-US" sz="3200" dirty="0" err="1" smtClean="0"/>
              <a:t>IoT</a:t>
            </a:r>
            <a:r>
              <a:rPr lang="en-US" sz="3200" dirty="0" smtClean="0"/>
              <a:t>, mobile, cloud, and supercomputers</a:t>
            </a:r>
            <a:endParaRPr lang="en-US" sz="3200" dirty="0"/>
          </a:p>
        </p:txBody>
      </p:sp>
    </p:spTree>
    <p:extLst>
      <p:ext uri="{BB962C8B-B14F-4D97-AF65-F5344CB8AC3E}">
        <p14:creationId xmlns:p14="http://schemas.microsoft.com/office/powerpoint/2010/main" val="254026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Today</a:t>
            </a:r>
            <a:endParaRPr lang="en-US" dirty="0"/>
          </a:p>
        </p:txBody>
      </p:sp>
      <p:sp>
        <p:nvSpPr>
          <p:cNvPr id="3" name="Content Placeholder 2"/>
          <p:cNvSpPr>
            <a:spLocks noGrp="1"/>
          </p:cNvSpPr>
          <p:nvPr>
            <p:ph idx="1"/>
          </p:nvPr>
        </p:nvSpPr>
        <p:spPr>
          <a:xfrm>
            <a:off x="603658" y="991959"/>
            <a:ext cx="4534400" cy="4662488"/>
          </a:xfrm>
        </p:spPr>
        <p:txBody>
          <a:bodyPr>
            <a:normAutofit fontScale="92500" lnSpcReduction="10000"/>
          </a:bodyPr>
          <a:lstStyle/>
          <a:p>
            <a:r>
              <a:rPr lang="en-US" b="1" dirty="0" smtClean="0">
                <a:solidFill>
                  <a:schemeClr val="accent1">
                    <a:lumMod val="75000"/>
                  </a:schemeClr>
                </a:solidFill>
              </a:rPr>
              <a:t>Europe has led the way in defining a common open HPC software ecosystem</a:t>
            </a:r>
          </a:p>
          <a:p>
            <a:r>
              <a:rPr lang="en-US" b="1" dirty="0" smtClean="0">
                <a:solidFill>
                  <a:schemeClr val="accent1">
                    <a:lumMod val="75000"/>
                  </a:schemeClr>
                </a:solidFill>
              </a:rPr>
              <a:t>Linux</a:t>
            </a:r>
            <a:r>
              <a:rPr lang="en-US" dirty="0" smtClean="0"/>
              <a:t> is the de facto standard OS despite proprietary alternatives</a:t>
            </a:r>
          </a:p>
          <a:p>
            <a:r>
              <a:rPr lang="en-US" dirty="0" smtClean="0"/>
              <a:t>Software landscape from Cloud to </a:t>
            </a:r>
            <a:r>
              <a:rPr lang="en-US" dirty="0" err="1" smtClean="0"/>
              <a:t>IoT</a:t>
            </a:r>
            <a:r>
              <a:rPr lang="en-US" dirty="0" smtClean="0"/>
              <a:t> already enjoys the benefit of open source </a:t>
            </a:r>
          </a:p>
          <a:p>
            <a:r>
              <a:rPr lang="en-US" dirty="0" smtClean="0"/>
              <a:t>Open source provides:</a:t>
            </a:r>
          </a:p>
          <a:p>
            <a:pPr lvl="1"/>
            <a:r>
              <a:rPr lang="en-US" dirty="0" smtClean="0"/>
              <a:t> </a:t>
            </a:r>
            <a:r>
              <a:rPr lang="en-US" dirty="0"/>
              <a:t>A</a:t>
            </a:r>
            <a:r>
              <a:rPr lang="en-US" dirty="0" smtClean="0"/>
              <a:t> common platform, specification and interface</a:t>
            </a:r>
          </a:p>
          <a:p>
            <a:pPr lvl="1"/>
            <a:r>
              <a:rPr lang="en-US" dirty="0" smtClean="0"/>
              <a:t>Accelerates building new functionality by leveraging existing components</a:t>
            </a:r>
          </a:p>
          <a:p>
            <a:pPr lvl="1"/>
            <a:r>
              <a:rPr lang="en-US" dirty="0" smtClean="0"/>
              <a:t>Lowers the </a:t>
            </a:r>
            <a:r>
              <a:rPr lang="en-US" dirty="0"/>
              <a:t>entry </a:t>
            </a:r>
            <a:r>
              <a:rPr lang="en-US" dirty="0" smtClean="0"/>
              <a:t>barrier for others to contribute new components</a:t>
            </a:r>
          </a:p>
          <a:p>
            <a:pPr lvl="1"/>
            <a:r>
              <a:rPr lang="en-US" dirty="0" smtClean="0"/>
              <a:t>Crowd-sources solutions for small and larger problems</a:t>
            </a:r>
          </a:p>
          <a:p>
            <a:r>
              <a:rPr lang="en-US" b="1" dirty="0" smtClean="0">
                <a:solidFill>
                  <a:srgbClr val="FF0000"/>
                </a:solidFill>
              </a:rPr>
              <a:t>What about Hardware and in particular, the CPU? </a:t>
            </a:r>
            <a:endParaRPr lang="en-US" b="1" dirty="0">
              <a:solidFill>
                <a:srgbClr val="FF0000"/>
              </a:solidFill>
            </a:endParaRPr>
          </a:p>
        </p:txBody>
      </p:sp>
      <p:sp>
        <p:nvSpPr>
          <p:cNvPr id="4" name="Rectangle 3"/>
          <p:cNvSpPr/>
          <p:nvPr/>
        </p:nvSpPr>
        <p:spPr>
          <a:xfrm>
            <a:off x="8437245" y="5050977"/>
            <a:ext cx="2647406" cy="8754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CPUs/GPUs/ASICs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437245" y="4410897"/>
            <a:ext cx="2647406" cy="566058"/>
          </a:xfrm>
          <a:prstGeom prst="rect">
            <a:avLst/>
          </a:prstGeom>
          <a:gradFill flip="none" rotWithShape="1">
            <a:gsLst>
              <a:gs pos="0">
                <a:schemeClr val="accent1">
                  <a:tint val="66000"/>
                  <a:satMod val="160000"/>
                </a:schemeClr>
              </a:gs>
              <a:gs pos="50000">
                <a:schemeClr val="accent1">
                  <a:tint val="44500"/>
                  <a:satMod val="160000"/>
                </a:schemeClr>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HW Systems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8437245" y="3770817"/>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8437245" y="3130737"/>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Compiler/Toolchain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8437245" y="2490657"/>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Schedulers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8437245" y="1850577"/>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Libraries/Platforms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8437245" y="1210497"/>
            <a:ext cx="2647406"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Applications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6220914" y="2773686"/>
            <a:ext cx="752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OPEN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Up-Down Arrow 16"/>
          <p:cNvSpPr/>
          <p:nvPr/>
        </p:nvSpPr>
        <p:spPr>
          <a:xfrm>
            <a:off x="5676901" y="1210497"/>
            <a:ext cx="687978" cy="34739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Up-Down Arrow 17"/>
          <p:cNvSpPr/>
          <p:nvPr/>
        </p:nvSpPr>
        <p:spPr>
          <a:xfrm>
            <a:off x="5676901" y="4703451"/>
            <a:ext cx="687978" cy="1220254"/>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6626815" y="5131668"/>
            <a:ext cx="1021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CLOSED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p:cNvCxnSpPr/>
          <p:nvPr/>
        </p:nvCxnSpPr>
        <p:spPr>
          <a:xfrm>
            <a:off x="5248411" y="4693926"/>
            <a:ext cx="307848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74416" y="3869180"/>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Linux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7574416" y="3229100"/>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LLVM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7393578" y="2589020"/>
            <a:ext cx="1043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7262950" y="1948940"/>
            <a:ext cx="1174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OpenMP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p:cNvSpPr txBox="1"/>
          <p:nvPr/>
        </p:nvSpPr>
        <p:spPr>
          <a:xfrm>
            <a:off x="6505303" y="1204246"/>
            <a:ext cx="1931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GROMACS,NAMD, WRF,</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lang="en-US" dirty="0" smtClean="0">
                <a:solidFill>
                  <a:prstClr val="black"/>
                </a:solidFill>
                <a:latin typeface="Calibri" panose="020F0502020204030204"/>
              </a:rPr>
              <a:t>VASP,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7574415" y="4355896"/>
            <a:ext cx="86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prstClr val="black"/>
                </a:solidFill>
                <a:latin typeface="Calibri" panose="020F0502020204030204"/>
              </a:rPr>
              <a:t>OCP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123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pPr algn="ctr"/>
            <a:r>
              <a:rPr lang="es-ES" sz="4400" b="1" dirty="0" err="1">
                <a:solidFill>
                  <a:schemeClr val="tx1"/>
                </a:solidFill>
                <a:latin typeface="Calibri Light" panose="020F0302020204030204" pitchFamily="34" charset="0"/>
                <a:cs typeface="Calibri Light" panose="020F0302020204030204" pitchFamily="34" charset="0"/>
              </a:rPr>
              <a:t>Mont-Blanc</a:t>
            </a:r>
            <a:r>
              <a:rPr lang="es-ES" sz="4400" b="1" dirty="0">
                <a:solidFill>
                  <a:schemeClr val="tx1"/>
                </a:solidFill>
                <a:latin typeface="Calibri Light" panose="020F0302020204030204" pitchFamily="34" charset="0"/>
                <a:cs typeface="Calibri Light" panose="020F0302020204030204" pitchFamily="34" charset="0"/>
              </a:rPr>
              <a:t> HPC </a:t>
            </a:r>
            <a:r>
              <a:rPr lang="es-ES" sz="4400" b="1" dirty="0" err="1">
                <a:solidFill>
                  <a:schemeClr val="tx1"/>
                </a:solidFill>
                <a:latin typeface="Calibri Light" panose="020F0302020204030204" pitchFamily="34" charset="0"/>
                <a:cs typeface="Calibri Light" panose="020F0302020204030204" pitchFamily="34" charset="0"/>
              </a:rPr>
              <a:t>Stack</a:t>
            </a:r>
            <a:r>
              <a:rPr lang="es-ES" sz="4400" b="1" dirty="0">
                <a:solidFill>
                  <a:schemeClr val="tx1"/>
                </a:solidFill>
                <a:latin typeface="Calibri Light" panose="020F0302020204030204" pitchFamily="34" charset="0"/>
                <a:cs typeface="Calibri Light" panose="020F0302020204030204" pitchFamily="34" charset="0"/>
              </a:rPr>
              <a:t> </a:t>
            </a:r>
            <a:r>
              <a:rPr lang="es-ES" sz="4400" b="1" dirty="0" err="1">
                <a:solidFill>
                  <a:schemeClr val="tx1"/>
                </a:solidFill>
                <a:latin typeface="Calibri Light" panose="020F0302020204030204" pitchFamily="34" charset="0"/>
                <a:cs typeface="Calibri Light" panose="020F0302020204030204" pitchFamily="34" charset="0"/>
              </a:rPr>
              <a:t>for</a:t>
            </a:r>
            <a:r>
              <a:rPr lang="es-ES" sz="4400" b="1" dirty="0">
                <a:solidFill>
                  <a:schemeClr val="tx1"/>
                </a:solidFill>
                <a:latin typeface="Calibri Light" panose="020F0302020204030204" pitchFamily="34" charset="0"/>
                <a:cs typeface="Calibri Light" panose="020F0302020204030204" pitchFamily="34" charset="0"/>
              </a:rPr>
              <a:t> ARM</a:t>
            </a:r>
          </a:p>
        </p:txBody>
      </p:sp>
      <p:sp>
        <p:nvSpPr>
          <p:cNvPr id="10" name="Shape 478"/>
          <p:cNvSpPr txBox="1">
            <a:spLocks noChangeArrowheads="1"/>
          </p:cNvSpPr>
          <p:nvPr/>
        </p:nvSpPr>
        <p:spPr bwMode="auto">
          <a:xfrm>
            <a:off x="4256006" y="1013760"/>
            <a:ext cx="293097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2060"/>
              </a:buClr>
              <a:buSzPct val="25000"/>
              <a:buFont typeface="Calibri" panose="020F0502020204030204" pitchFamily="34" charset="0"/>
              <a:buNone/>
              <a:tabLst/>
              <a:defRPr/>
            </a:pPr>
            <a:r>
              <a:rPr kumimoji="0" lang="en-US" altLang="es-ES" sz="1600" b="1" i="0" u="none" strike="noStrike" kern="1200" cap="none" spc="0" normalizeH="0" baseline="0" noProof="0" dirty="0" smtClean="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rPr>
              <a:t>Industrial applications</a:t>
            </a:r>
            <a:endParaRPr kumimoji="0" lang="en-US" altLang="es-ES" sz="16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endParaRPr>
          </a:p>
        </p:txBody>
      </p:sp>
      <p:sp>
        <p:nvSpPr>
          <p:cNvPr id="11" name="Shape 479"/>
          <p:cNvSpPr txBox="1">
            <a:spLocks noChangeArrowheads="1"/>
          </p:cNvSpPr>
          <p:nvPr/>
        </p:nvSpPr>
        <p:spPr bwMode="auto">
          <a:xfrm>
            <a:off x="4256006" y="3651980"/>
            <a:ext cx="2044989" cy="4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2060"/>
              </a:buClr>
              <a:buSzPct val="25000"/>
              <a:buFont typeface="Calibri" panose="020F0502020204030204" pitchFamily="34" charset="0"/>
              <a:buNone/>
              <a:tabLst/>
              <a:defRPr/>
            </a:pPr>
            <a:r>
              <a:rPr kumimoji="0" lang="en-US" altLang="es-ES" sz="16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rPr>
              <a:t>System software</a:t>
            </a:r>
          </a:p>
        </p:txBody>
      </p:sp>
      <p:sp>
        <p:nvSpPr>
          <p:cNvPr id="12" name="Shape 480"/>
          <p:cNvSpPr txBox="1">
            <a:spLocks noChangeArrowheads="1"/>
          </p:cNvSpPr>
          <p:nvPr/>
        </p:nvSpPr>
        <p:spPr bwMode="auto">
          <a:xfrm>
            <a:off x="4256006" y="5196397"/>
            <a:ext cx="1270674" cy="43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2060"/>
              </a:buClr>
              <a:buSzPct val="25000"/>
              <a:buFont typeface="Calibri" panose="020F0502020204030204" pitchFamily="34" charset="0"/>
              <a:buNone/>
              <a:tabLst/>
              <a:defRPr/>
            </a:pPr>
            <a:r>
              <a:rPr kumimoji="0" lang="en-US" altLang="es-ES" sz="16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rPr>
              <a:t>Hardware</a:t>
            </a:r>
          </a:p>
        </p:txBody>
      </p:sp>
      <p:grpSp>
        <p:nvGrpSpPr>
          <p:cNvPr id="37" name="Grupo 36"/>
          <p:cNvGrpSpPr/>
          <p:nvPr/>
        </p:nvGrpSpPr>
        <p:grpSpPr>
          <a:xfrm>
            <a:off x="4358224" y="4104807"/>
            <a:ext cx="6114555" cy="1006206"/>
            <a:chOff x="4358224" y="4181008"/>
            <a:chExt cx="6114555" cy="1006206"/>
          </a:xfrm>
        </p:grpSpPr>
        <p:sp>
          <p:nvSpPr>
            <p:cNvPr id="6" name="Rectángulo 5"/>
            <p:cNvSpPr/>
            <p:nvPr/>
          </p:nvSpPr>
          <p:spPr>
            <a:xfrm>
              <a:off x="4358224" y="4181008"/>
              <a:ext cx="6114555" cy="1006206"/>
            </a:xfrm>
            <a:prstGeom prst="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Shape 48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9164" y="4296966"/>
              <a:ext cx="724477" cy="29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hape 48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82" y="4712527"/>
              <a:ext cx="1521114" cy="35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Shape 48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3596"/>
            <a:stretch>
              <a:fillRect/>
            </a:stretch>
          </p:blipFill>
          <p:spPr bwMode="auto">
            <a:xfrm>
              <a:off x="9148561" y="4690171"/>
              <a:ext cx="792306" cy="37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hape 48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730" y="4743554"/>
              <a:ext cx="953944" cy="30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hape 48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9310" y="4252300"/>
              <a:ext cx="1088159" cy="38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Shape 489"/>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2180" y="4308800"/>
              <a:ext cx="1124238" cy="27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Shape 494"/>
          <p:cNvSpPr txBox="1">
            <a:spLocks noChangeArrowheads="1"/>
          </p:cNvSpPr>
          <p:nvPr/>
        </p:nvSpPr>
        <p:spPr bwMode="auto">
          <a:xfrm>
            <a:off x="4256006" y="2463894"/>
            <a:ext cx="1580886" cy="3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002060"/>
              </a:buClr>
              <a:buSzPct val="25000"/>
              <a:buFont typeface="Calibri" panose="020F0502020204030204" pitchFamily="34" charset="0"/>
              <a:buNone/>
              <a:tabLst/>
              <a:defRPr/>
            </a:pPr>
            <a:r>
              <a:rPr kumimoji="0" lang="en-US" altLang="es-ES" sz="16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rPr>
              <a:t>Applications</a:t>
            </a:r>
            <a:endParaRPr kumimoji="0" lang="en-US" altLang="es-ES" sz="20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sym typeface="Calibri" panose="020F0502020204030204" pitchFamily="34" charset="0"/>
            </a:endParaRPr>
          </a:p>
        </p:txBody>
      </p:sp>
      <p:grpSp>
        <p:nvGrpSpPr>
          <p:cNvPr id="3" name="Grupo 2"/>
          <p:cNvGrpSpPr/>
          <p:nvPr/>
        </p:nvGrpSpPr>
        <p:grpSpPr>
          <a:xfrm>
            <a:off x="4350274" y="2828795"/>
            <a:ext cx="6122516" cy="790575"/>
            <a:chOff x="4350274" y="2894605"/>
            <a:chExt cx="6122516" cy="790575"/>
          </a:xfrm>
        </p:grpSpPr>
        <p:sp>
          <p:nvSpPr>
            <p:cNvPr id="7" name="Rectángulo 6"/>
            <p:cNvSpPr/>
            <p:nvPr/>
          </p:nvSpPr>
          <p:spPr>
            <a:xfrm>
              <a:off x="4350274" y="2894605"/>
              <a:ext cx="6122516" cy="790575"/>
            </a:xfrm>
            <a:prstGeom prst="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Shape 47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3369" y="3017708"/>
              <a:ext cx="1235364" cy="62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Shape 495"/>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734" y="3075003"/>
              <a:ext cx="473364" cy="46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Shape 496"/>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8134" r="6050" b="5154"/>
            <a:stretch>
              <a:fillRect/>
            </a:stretch>
          </p:blipFill>
          <p:spPr bwMode="auto">
            <a:xfrm>
              <a:off x="8764002" y="3145647"/>
              <a:ext cx="1137227" cy="29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Shape 49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5018" y="3097805"/>
              <a:ext cx="8842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hape 498"/>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2783" y="3102280"/>
              <a:ext cx="532534" cy="4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upo 1"/>
          <p:cNvGrpSpPr/>
          <p:nvPr/>
        </p:nvGrpSpPr>
        <p:grpSpPr>
          <a:xfrm>
            <a:off x="4358223" y="1407250"/>
            <a:ext cx="6114555" cy="956435"/>
            <a:chOff x="4358223" y="1407250"/>
            <a:chExt cx="6114555" cy="956435"/>
          </a:xfrm>
        </p:grpSpPr>
        <p:sp>
          <p:nvSpPr>
            <p:cNvPr id="8" name="Rectángulo 7"/>
            <p:cNvSpPr/>
            <p:nvPr/>
          </p:nvSpPr>
          <p:spPr>
            <a:xfrm>
              <a:off x="4358223" y="1407250"/>
              <a:ext cx="6114555" cy="956435"/>
            </a:xfrm>
            <a:prstGeom prst="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Shape 499"/>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8035" y="1810538"/>
              <a:ext cx="923636" cy="45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Shape 500"/>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5106" y="1843994"/>
              <a:ext cx="1267114" cy="3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Shape 501"/>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8266" y="1508207"/>
              <a:ext cx="788502" cy="5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Shape 502"/>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7739" y="1588017"/>
              <a:ext cx="64135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Shape 503"/>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17840" y="1543962"/>
              <a:ext cx="1418647" cy="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Shape 504"/>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85603" y="1912189"/>
              <a:ext cx="717262" cy="2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Shape 505"/>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50044" y="1552900"/>
              <a:ext cx="37623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upo 37"/>
          <p:cNvGrpSpPr/>
          <p:nvPr/>
        </p:nvGrpSpPr>
        <p:grpSpPr>
          <a:xfrm>
            <a:off x="4358225" y="5595189"/>
            <a:ext cx="6122517" cy="653368"/>
            <a:chOff x="4358225" y="5705148"/>
            <a:chExt cx="6122517" cy="653368"/>
          </a:xfrm>
        </p:grpSpPr>
        <p:sp>
          <p:nvSpPr>
            <p:cNvPr id="5" name="Rectángulo 4"/>
            <p:cNvSpPr/>
            <p:nvPr/>
          </p:nvSpPr>
          <p:spPr>
            <a:xfrm>
              <a:off x="4358225" y="5705148"/>
              <a:ext cx="6122517" cy="653368"/>
            </a:xfrm>
            <a:prstGeom prst="rect">
              <a:avLst/>
            </a:prstGeom>
            <a:solidFill>
              <a:schemeClr val="bg1"/>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Shape 482"/>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84747" y="5831014"/>
              <a:ext cx="40409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490"/>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0859" y="5884470"/>
              <a:ext cx="724477" cy="29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Shape 49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464" y="5857207"/>
              <a:ext cx="15208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Shape 49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3596"/>
            <a:stretch>
              <a:fillRect/>
            </a:stretch>
          </p:blipFill>
          <p:spPr bwMode="auto">
            <a:xfrm>
              <a:off x="7396322" y="5842974"/>
              <a:ext cx="8715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Shape 506"/>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42113" y="5846744"/>
              <a:ext cx="440171" cy="36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Imagen 35"/>
          <p:cNvPicPr>
            <a:picLocks noChangeAspect="1"/>
          </p:cNvPicPr>
          <p:nvPr/>
        </p:nvPicPr>
        <p:blipFill rotWithShape="1">
          <a:blip r:embed="rId22">
            <a:extLst>
              <a:ext uri="{28A0092B-C50C-407E-A947-70E740481C1C}">
                <a14:useLocalDpi xmlns:a14="http://schemas.microsoft.com/office/drawing/2010/main" val="0"/>
              </a:ext>
            </a:extLst>
          </a:blip>
          <a:srcRect r="7091" b="9282"/>
          <a:stretch/>
        </p:blipFill>
        <p:spPr>
          <a:xfrm>
            <a:off x="1276918" y="1141652"/>
            <a:ext cx="2730021" cy="4674262"/>
          </a:xfrm>
          <a:prstGeom prst="rect">
            <a:avLst/>
          </a:prstGeom>
        </p:spPr>
      </p:pic>
    </p:spTree>
    <p:extLst>
      <p:ext uri="{BB962C8B-B14F-4D97-AF65-F5344CB8AC3E}">
        <p14:creationId xmlns:p14="http://schemas.microsoft.com/office/powerpoint/2010/main" val="3556310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latin typeface="Calibri Light" panose="020F0302020204030204" pitchFamily="34" charset="0"/>
                <a:cs typeface="Calibri Light" panose="020F0302020204030204" pitchFamily="34" charset="0"/>
              </a:rPr>
              <a:t>The </a:t>
            </a:r>
            <a:r>
              <a:rPr lang="en-US" sz="4400" dirty="0" err="1">
                <a:solidFill>
                  <a:schemeClr val="tx1"/>
                </a:solidFill>
                <a:latin typeface="Calibri Light" panose="020F0302020204030204" pitchFamily="34" charset="0"/>
                <a:cs typeface="Calibri Light" panose="020F0302020204030204" pitchFamily="34" charset="0"/>
              </a:rPr>
              <a:t>Exascale</a:t>
            </a:r>
            <a:r>
              <a:rPr lang="en-US" sz="4400" dirty="0">
                <a:solidFill>
                  <a:schemeClr val="tx1"/>
                </a:solidFill>
                <a:latin typeface="Calibri Light" panose="020F0302020204030204" pitchFamily="34" charset="0"/>
                <a:cs typeface="Calibri Light" panose="020F0302020204030204" pitchFamily="34" charset="0"/>
              </a:rPr>
              <a:t> Race – The Japanese example</a:t>
            </a:r>
          </a:p>
        </p:txBody>
      </p:sp>
      <p:pic>
        <p:nvPicPr>
          <p:cNvPr id="4" name="Marcador de contenido 3"/>
          <p:cNvPicPr>
            <a:picLocks noChangeAspect="1"/>
          </p:cNvPicPr>
          <p:nvPr/>
        </p:nvPicPr>
        <p:blipFill>
          <a:blip r:embed="rId2"/>
          <a:stretch>
            <a:fillRect/>
          </a:stretch>
        </p:blipFill>
        <p:spPr>
          <a:xfrm rot="21419481">
            <a:off x="2230581" y="1254238"/>
            <a:ext cx="7693360" cy="5071543"/>
          </a:xfrm>
          <a:prstGeom prst="rect">
            <a:avLst/>
          </a:prstGeom>
        </p:spPr>
      </p:pic>
    </p:spTree>
    <p:extLst>
      <p:ext uri="{BB962C8B-B14F-4D97-AF65-F5344CB8AC3E}">
        <p14:creationId xmlns:p14="http://schemas.microsoft.com/office/powerpoint/2010/main" val="2686262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7458</TotalTime>
  <Words>3956</Words>
  <Application>Microsoft Office PowerPoint</Application>
  <PresentationFormat>Widescreen</PresentationFormat>
  <Paragraphs>971</Paragraphs>
  <Slides>43</Slides>
  <Notes>21</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MS PGothic</vt:lpstr>
      <vt:lpstr>MS PGothic</vt:lpstr>
      <vt:lpstr>Arial</vt:lpstr>
      <vt:lpstr>Calibri</vt:lpstr>
      <vt:lpstr>Calibri Light</vt:lpstr>
      <vt:lpstr>Lato</vt:lpstr>
      <vt:lpstr>Proxima Nova Alt Lt</vt:lpstr>
      <vt:lpstr>Tahoma</vt:lpstr>
      <vt:lpstr>Times New Roman</vt:lpstr>
      <vt:lpstr>Wingdings 2</vt:lpstr>
      <vt:lpstr>Office Theme</vt:lpstr>
      <vt:lpstr>Diseño personalizado</vt:lpstr>
      <vt:lpstr>Barcelona Supercomputing Center  The Future HPC will be Open</vt:lpstr>
      <vt:lpstr>Barcelona Supercomputing Center Centro Nacional de Supercomputación</vt:lpstr>
      <vt:lpstr>People evolution</vt:lpstr>
      <vt:lpstr>PowerPoint Presentation</vt:lpstr>
      <vt:lpstr>Today´s technology trends</vt:lpstr>
      <vt:lpstr>Linux History</vt:lpstr>
      <vt:lpstr>HPC Today</vt:lpstr>
      <vt:lpstr>Mont-Blanc HPC Stack for ARM</vt:lpstr>
      <vt:lpstr>The Exascale Race – The Japanese example</vt:lpstr>
      <vt:lpstr>The Exascale Race – The Japanese example</vt:lpstr>
      <vt:lpstr>The European Open System Stack </vt:lpstr>
      <vt:lpstr>Why Europe needs its own processor</vt:lpstr>
      <vt:lpstr>RISC-V History</vt:lpstr>
      <vt:lpstr>RISC-V is democratizing chip-design </vt:lpstr>
      <vt:lpstr>HPC Tomorrow</vt:lpstr>
      <vt:lpstr>Open Source Beyond 2020</vt:lpstr>
      <vt:lpstr>From IoT, Edge Computing, Clouds to Supercomputers</vt:lpstr>
      <vt:lpstr>Current BSC RISC-V European Accelerator &amp; CPU Landscape</vt:lpstr>
      <vt:lpstr>Rebuilding the European CPU Industry</vt:lpstr>
      <vt:lpstr>The European Processor Initiative </vt:lpstr>
      <vt:lpstr>EPI Partners </vt:lpstr>
      <vt:lpstr>EPAC architecture</vt:lpstr>
      <vt:lpstr>Rebuilding the European CPU Industry</vt:lpstr>
      <vt:lpstr>MareNostrum 5. A European pre-exascale supercomputer</vt:lpstr>
      <vt:lpstr>MEEP: MareNostrum Experiment Exascale Platform</vt:lpstr>
      <vt:lpstr>Accelerated Compute and Memory Engine (ACME) Architecture</vt:lpstr>
      <vt:lpstr>Mapping ACME Architecture to an FPGA</vt:lpstr>
      <vt:lpstr>Rebuilding the European CPU Industry</vt:lpstr>
      <vt:lpstr>eProcessor Stack</vt:lpstr>
      <vt:lpstr>eProcessor System diagram</vt:lpstr>
      <vt:lpstr>Rebuilding the European CPU Industry</vt:lpstr>
      <vt:lpstr>The European PILOT</vt:lpstr>
      <vt:lpstr>The European PILOT Accelerator Architecture</vt:lpstr>
      <vt:lpstr>Rebuilding the European CPU Industry</vt:lpstr>
      <vt:lpstr>The Future: Flagship RISC-V Exascale Accelerator</vt:lpstr>
      <vt:lpstr>A Successful EC Roadmap for the Future</vt:lpstr>
      <vt:lpstr>The Future is Wide Open!</vt:lpstr>
      <vt:lpstr>LOCA @ BSC</vt:lpstr>
      <vt:lpstr>BSC full stack</vt:lpstr>
      <vt:lpstr>LOCA Goals</vt:lpstr>
      <vt:lpstr>European Collaboration &amp; Education</vt:lpstr>
      <vt:lpstr>LOCA is Bigger than Barcelona!</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is Wide Open</dc:title>
  <dc:creator>bscuser</dc:creator>
  <cp:lastModifiedBy>bscuser</cp:lastModifiedBy>
  <cp:revision>76</cp:revision>
  <cp:lastPrinted>2020-09-22T15:41:28Z</cp:lastPrinted>
  <dcterms:created xsi:type="dcterms:W3CDTF">2019-09-18T15:42:51Z</dcterms:created>
  <dcterms:modified xsi:type="dcterms:W3CDTF">2020-12-10T17:59:32Z</dcterms:modified>
</cp:coreProperties>
</file>